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56" r:id="rId2"/>
    <p:sldId id="283" r:id="rId3"/>
    <p:sldId id="257" r:id="rId4"/>
    <p:sldId id="258" r:id="rId5"/>
    <p:sldId id="259" r:id="rId6"/>
    <p:sldId id="260" r:id="rId7"/>
    <p:sldId id="261" r:id="rId8"/>
    <p:sldId id="262" r:id="rId9"/>
    <p:sldId id="263" r:id="rId10"/>
    <p:sldId id="264" r:id="rId11"/>
    <p:sldId id="266" r:id="rId12"/>
    <p:sldId id="267" r:id="rId13"/>
    <p:sldId id="284" r:id="rId14"/>
    <p:sldId id="268" r:id="rId15"/>
    <p:sldId id="269" r:id="rId16"/>
    <p:sldId id="270" r:id="rId17"/>
    <p:sldId id="271" r:id="rId18"/>
    <p:sldId id="272" r:id="rId19"/>
    <p:sldId id="273" r:id="rId20"/>
    <p:sldId id="274" r:id="rId21"/>
    <p:sldId id="275" r:id="rId22"/>
    <p:sldId id="276" r:id="rId23"/>
    <p:sldId id="277" r:id="rId24"/>
    <p:sldId id="278" r:id="rId25"/>
    <p:sldId id="285" r:id="rId26"/>
    <p:sldId id="280" r:id="rId27"/>
    <p:sldId id="279" r:id="rId28"/>
    <p:sldId id="281"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5B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146CB0-D390-4803-8ECA-4E1E90CCE8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71A3361-BAFF-43C3-B24A-5FE9E52583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07AB16-6A8C-42FB-B3C5-D01603D0E9AF}" type="datetimeFigureOut">
              <a:rPr lang="en-US" smtClean="0"/>
              <a:t>9/9/2019</a:t>
            </a:fld>
            <a:endParaRPr lang="en-US"/>
          </a:p>
        </p:txBody>
      </p:sp>
      <p:sp>
        <p:nvSpPr>
          <p:cNvPr id="4" name="Footer Placeholder 3">
            <a:extLst>
              <a:ext uri="{FF2B5EF4-FFF2-40B4-BE49-F238E27FC236}">
                <a16:creationId xmlns:a16="http://schemas.microsoft.com/office/drawing/2014/main" id="{7D1CED68-0BAD-4D7B-AB81-4EE53DFEF5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531AA3B-FE76-4475-859B-58F70BE28D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D9C797-2F1F-40DF-9863-5B1A7F6E063C}" type="slidenum">
              <a:rPr lang="en-US" smtClean="0"/>
              <a:t>‹#›</a:t>
            </a:fld>
            <a:endParaRPr lang="en-US"/>
          </a:p>
        </p:txBody>
      </p:sp>
    </p:spTree>
    <p:extLst>
      <p:ext uri="{BB962C8B-B14F-4D97-AF65-F5344CB8AC3E}">
        <p14:creationId xmlns:p14="http://schemas.microsoft.com/office/powerpoint/2010/main" val="3606044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A3BD6E-43A9-4D27-A52A-56F6B906720B}" type="datetimeFigureOut">
              <a:rPr lang="en-US" smtClean="0"/>
              <a:t>9/9/2019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27F100-ED31-4412-B0DD-A60484FD054E}" type="slidenum">
              <a:rPr lang="en-US" smtClean="0"/>
              <a:t>‹#›</a:t>
            </a:fld>
            <a:endParaRPr lang="en-US"/>
          </a:p>
        </p:txBody>
      </p:sp>
    </p:spTree>
    <p:extLst>
      <p:ext uri="{BB962C8B-B14F-4D97-AF65-F5344CB8AC3E}">
        <p14:creationId xmlns:p14="http://schemas.microsoft.com/office/powerpoint/2010/main" val="587155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9CEBE-3769-40B1-965D-32450C52108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02676C3E-6842-421B-98FA-A5B23667F63D}"/>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C479548-3C5F-4E60-8C67-E4EB5D76BAF1}"/>
              </a:ext>
            </a:extLst>
          </p:cNvPr>
          <p:cNvSpPr>
            <a:spLocks noGrp="1"/>
          </p:cNvSpPr>
          <p:nvPr>
            <p:ph type="dt" sz="half" idx="10"/>
          </p:nvPr>
        </p:nvSpPr>
        <p:spPr/>
        <p:txBody>
          <a:bodyPr/>
          <a:lstStyle/>
          <a:p>
            <a:r>
              <a:rPr lang="en-US"/>
              <a:t>9/14/2019</a:t>
            </a:r>
          </a:p>
        </p:txBody>
      </p:sp>
      <p:sp>
        <p:nvSpPr>
          <p:cNvPr id="5" name="Footer Placeholder 4">
            <a:extLst>
              <a:ext uri="{FF2B5EF4-FFF2-40B4-BE49-F238E27FC236}">
                <a16:creationId xmlns:a16="http://schemas.microsoft.com/office/drawing/2014/main" id="{21DB2D48-1E82-4367-AD88-9F5BF8999299}"/>
              </a:ext>
            </a:extLst>
          </p:cNvPr>
          <p:cNvSpPr>
            <a:spLocks noGrp="1"/>
          </p:cNvSpPr>
          <p:nvPr>
            <p:ph type="ftr" sz="quarter" idx="11"/>
          </p:nvPr>
        </p:nvSpPr>
        <p:spPr/>
        <p:txBody>
          <a:bodyPr/>
          <a:lstStyle/>
          <a:p>
            <a:r>
              <a:rPr lang="en-US"/>
              <a:t>RITSAC 2019: Rochester Knighthawks Analytics</a:t>
            </a:r>
          </a:p>
        </p:txBody>
      </p:sp>
      <p:sp>
        <p:nvSpPr>
          <p:cNvPr id="6" name="Slide Number Placeholder 5">
            <a:extLst>
              <a:ext uri="{FF2B5EF4-FFF2-40B4-BE49-F238E27FC236}">
                <a16:creationId xmlns:a16="http://schemas.microsoft.com/office/drawing/2014/main" id="{8C9D3022-DE21-4DB0-B899-AD58E2F3B2B2}"/>
              </a:ext>
            </a:extLst>
          </p:cNvPr>
          <p:cNvSpPr>
            <a:spLocks noGrp="1"/>
          </p:cNvSpPr>
          <p:nvPr>
            <p:ph type="sldNum" sz="quarter" idx="12"/>
          </p:nvPr>
        </p:nvSpPr>
        <p:spPr/>
        <p:txBody>
          <a:bodyPr/>
          <a:lstStyle/>
          <a:p>
            <a:fld id="{F153B4E7-93E1-44FB-A949-AF42EC3C380E}" type="slidenum">
              <a:rPr lang="en-US" smtClean="0"/>
              <a:t>‹#›</a:t>
            </a:fld>
            <a:endParaRPr lang="en-US"/>
          </a:p>
        </p:txBody>
      </p:sp>
      <p:pic>
        <p:nvPicPr>
          <p:cNvPr id="7" name="Google Shape;90;p1">
            <a:extLst>
              <a:ext uri="{FF2B5EF4-FFF2-40B4-BE49-F238E27FC236}">
                <a16:creationId xmlns:a16="http://schemas.microsoft.com/office/drawing/2014/main" id="{8CED69B7-60EA-4F05-AE65-BF9F61407294}"/>
              </a:ext>
            </a:extLst>
          </p:cNvPr>
          <p:cNvPicPr preferRelativeResize="0"/>
          <p:nvPr userDrawn="1"/>
        </p:nvPicPr>
        <p:blipFill rotWithShape="1">
          <a:blip r:embed="rId2">
            <a:alphaModFix/>
          </a:blip>
          <a:srcRect/>
          <a:stretch/>
        </p:blipFill>
        <p:spPr>
          <a:xfrm>
            <a:off x="10359528" y="176132"/>
            <a:ext cx="1633415" cy="1166531"/>
          </a:xfrm>
          <a:prstGeom prst="rect">
            <a:avLst/>
          </a:prstGeom>
          <a:noFill/>
          <a:ln>
            <a:noFill/>
          </a:ln>
        </p:spPr>
      </p:pic>
      <p:pic>
        <p:nvPicPr>
          <p:cNvPr id="8" name="Google Shape;91;p1">
            <a:extLst>
              <a:ext uri="{FF2B5EF4-FFF2-40B4-BE49-F238E27FC236}">
                <a16:creationId xmlns:a16="http://schemas.microsoft.com/office/drawing/2014/main" id="{9D98AC5E-7F4B-4719-94A8-3E6ECFC20DCD}"/>
              </a:ext>
            </a:extLst>
          </p:cNvPr>
          <p:cNvPicPr preferRelativeResize="0"/>
          <p:nvPr userDrawn="1"/>
        </p:nvPicPr>
        <p:blipFill rotWithShape="1">
          <a:blip r:embed="rId3">
            <a:alphaModFix/>
          </a:blip>
          <a:srcRect/>
          <a:stretch/>
        </p:blipFill>
        <p:spPr>
          <a:xfrm>
            <a:off x="199058" y="176132"/>
            <a:ext cx="835712" cy="1166531"/>
          </a:xfrm>
          <a:prstGeom prst="rect">
            <a:avLst/>
          </a:prstGeom>
          <a:noFill/>
          <a:ln>
            <a:noFill/>
          </a:ln>
        </p:spPr>
      </p:pic>
    </p:spTree>
    <p:extLst>
      <p:ext uri="{BB962C8B-B14F-4D97-AF65-F5344CB8AC3E}">
        <p14:creationId xmlns:p14="http://schemas.microsoft.com/office/powerpoint/2010/main" val="3762027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Google Shape;91;p1">
            <a:extLst>
              <a:ext uri="{FF2B5EF4-FFF2-40B4-BE49-F238E27FC236}">
                <a16:creationId xmlns:a16="http://schemas.microsoft.com/office/drawing/2014/main" id="{AE7A3BC6-F2AE-4106-89FF-5F45ACDB7FA2}"/>
              </a:ext>
            </a:extLst>
          </p:cNvPr>
          <p:cNvPicPr preferRelativeResize="0"/>
          <p:nvPr userDrawn="1"/>
        </p:nvPicPr>
        <p:blipFill rotWithShape="1">
          <a:blip r:embed="rId2">
            <a:alphaModFix/>
          </a:blip>
          <a:srcRect/>
          <a:stretch/>
        </p:blipFill>
        <p:spPr>
          <a:xfrm>
            <a:off x="199058" y="176132"/>
            <a:ext cx="835712" cy="1166531"/>
          </a:xfrm>
          <a:prstGeom prst="rect">
            <a:avLst/>
          </a:prstGeom>
          <a:noFill/>
          <a:ln>
            <a:noFill/>
          </a:ln>
        </p:spPr>
      </p:pic>
      <p:sp>
        <p:nvSpPr>
          <p:cNvPr id="3" name="Content Placeholder 2">
            <a:extLst>
              <a:ext uri="{FF2B5EF4-FFF2-40B4-BE49-F238E27FC236}">
                <a16:creationId xmlns:a16="http://schemas.microsoft.com/office/drawing/2014/main" id="{2BBA153B-3D9B-4518-A4CC-A5F98A2C859F}"/>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019C51-0B99-451E-86A1-CDD25C6EE037}"/>
              </a:ext>
            </a:extLst>
          </p:cNvPr>
          <p:cNvSpPr>
            <a:spLocks noGrp="1"/>
          </p:cNvSpPr>
          <p:nvPr>
            <p:ph type="dt" sz="half" idx="10"/>
          </p:nvPr>
        </p:nvSpPr>
        <p:spPr/>
        <p:txBody>
          <a:bodyPr/>
          <a:lstStyle>
            <a:lvl1pPr>
              <a:defRPr>
                <a:solidFill>
                  <a:schemeClr val="bg1">
                    <a:lumMod val="85000"/>
                  </a:schemeClr>
                </a:solidFill>
              </a:defRPr>
            </a:lvl1pPr>
          </a:lstStyle>
          <a:p>
            <a:r>
              <a:rPr lang="en-US" dirty="0"/>
              <a:t>9/14/2019</a:t>
            </a:r>
          </a:p>
        </p:txBody>
      </p:sp>
      <p:sp>
        <p:nvSpPr>
          <p:cNvPr id="5" name="Footer Placeholder 4">
            <a:extLst>
              <a:ext uri="{FF2B5EF4-FFF2-40B4-BE49-F238E27FC236}">
                <a16:creationId xmlns:a16="http://schemas.microsoft.com/office/drawing/2014/main" id="{05C7D768-4F88-4D52-9A7F-C8E802841BF9}"/>
              </a:ext>
            </a:extLst>
          </p:cNvPr>
          <p:cNvSpPr>
            <a:spLocks noGrp="1"/>
          </p:cNvSpPr>
          <p:nvPr>
            <p:ph type="ftr" sz="quarter" idx="11"/>
          </p:nvPr>
        </p:nvSpPr>
        <p:spPr/>
        <p:txBody>
          <a:bodyPr/>
          <a:lstStyle>
            <a:lvl1pPr>
              <a:defRPr>
                <a:solidFill>
                  <a:schemeClr val="bg1">
                    <a:lumMod val="85000"/>
                  </a:schemeClr>
                </a:solidFill>
              </a:defRPr>
            </a:lvl1pPr>
          </a:lstStyle>
          <a:p>
            <a:r>
              <a:rPr lang="en-US" dirty="0"/>
              <a:t>RITSAC 2019: Rochester Knighthawks Analytics</a:t>
            </a:r>
          </a:p>
        </p:txBody>
      </p:sp>
      <p:sp>
        <p:nvSpPr>
          <p:cNvPr id="6" name="Slide Number Placeholder 5">
            <a:extLst>
              <a:ext uri="{FF2B5EF4-FFF2-40B4-BE49-F238E27FC236}">
                <a16:creationId xmlns:a16="http://schemas.microsoft.com/office/drawing/2014/main" id="{44AA939E-BA48-4779-859F-092F6481D5A5}"/>
              </a:ext>
            </a:extLst>
          </p:cNvPr>
          <p:cNvSpPr>
            <a:spLocks noGrp="1"/>
          </p:cNvSpPr>
          <p:nvPr>
            <p:ph type="sldNum" sz="quarter" idx="12"/>
          </p:nvPr>
        </p:nvSpPr>
        <p:spPr/>
        <p:txBody>
          <a:bodyPr/>
          <a:lstStyle>
            <a:lvl1pPr>
              <a:defRPr>
                <a:solidFill>
                  <a:schemeClr val="bg1">
                    <a:lumMod val="85000"/>
                  </a:schemeClr>
                </a:solidFill>
              </a:defRPr>
            </a:lvl1pPr>
          </a:lstStyle>
          <a:p>
            <a:fld id="{F153B4E7-93E1-44FB-A949-AF42EC3C380E}" type="slidenum">
              <a:rPr lang="en-US" smtClean="0"/>
              <a:pPr/>
              <a:t>‹#›</a:t>
            </a:fld>
            <a:endParaRPr lang="en-US" dirty="0"/>
          </a:p>
        </p:txBody>
      </p:sp>
      <p:sp>
        <p:nvSpPr>
          <p:cNvPr id="10" name="Title Placeholder 1">
            <a:extLst>
              <a:ext uri="{FF2B5EF4-FFF2-40B4-BE49-F238E27FC236}">
                <a16:creationId xmlns:a16="http://schemas.microsoft.com/office/drawing/2014/main" id="{5A5C66E2-24E2-4FFB-BDE8-1ED9DD63BEF3}"/>
              </a:ext>
            </a:extLst>
          </p:cNvPr>
          <p:cNvSpPr>
            <a:spLocks noGrp="1"/>
          </p:cNvSpPr>
          <p:nvPr>
            <p:ph type="title"/>
          </p:nvPr>
        </p:nvSpPr>
        <p:spPr>
          <a:xfrm>
            <a:off x="1911890" y="320675"/>
            <a:ext cx="8368219" cy="1325563"/>
          </a:xfrm>
          <a:prstGeom prst="rect">
            <a:avLst/>
          </a:prstGeom>
        </p:spPr>
        <p:txBody>
          <a:bodyPr vert="horz" lIns="91440" tIns="45720" rIns="91440" bIns="45720" rtlCol="0" anchor="ctr">
            <a:normAutofit/>
          </a:bodyPr>
          <a:lstStyle>
            <a:lvl1pPr algn="ctr">
              <a:defRPr/>
            </a:lvl1pPr>
          </a:lstStyle>
          <a:p>
            <a:r>
              <a:rPr lang="en-US" dirty="0"/>
              <a:t>Click to edit Master title style</a:t>
            </a:r>
          </a:p>
        </p:txBody>
      </p:sp>
    </p:spTree>
    <p:extLst>
      <p:ext uri="{BB962C8B-B14F-4D97-AF65-F5344CB8AC3E}">
        <p14:creationId xmlns:p14="http://schemas.microsoft.com/office/powerpoint/2010/main" val="1376237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5B2A-0269-40B9-B728-19C0BA789497}"/>
              </a:ext>
            </a:extLst>
          </p:cNvPr>
          <p:cNvSpPr>
            <a:spLocks noGrp="1"/>
          </p:cNvSpPr>
          <p:nvPr>
            <p:ph type="title"/>
          </p:nvPr>
        </p:nvSpPr>
        <p:spPr>
          <a:xfrm>
            <a:off x="831850" y="1709738"/>
            <a:ext cx="10515600" cy="2852737"/>
          </a:xfrm>
          <a:prstGeom prst="rect">
            <a:avLst/>
          </a:prstGeom>
        </p:spPr>
        <p:txBody>
          <a:bodyPr anchor="b"/>
          <a:lstStyle>
            <a:lvl1pPr algn="ct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BC84A614-A5EB-4027-8088-152158E16F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E17AA6-E214-484D-AD4B-792CCE7E8EEC}"/>
              </a:ext>
            </a:extLst>
          </p:cNvPr>
          <p:cNvSpPr>
            <a:spLocks noGrp="1"/>
          </p:cNvSpPr>
          <p:nvPr>
            <p:ph type="dt" sz="half" idx="10"/>
          </p:nvPr>
        </p:nvSpPr>
        <p:spPr/>
        <p:txBody>
          <a:bodyPr/>
          <a:lstStyle/>
          <a:p>
            <a:r>
              <a:rPr lang="en-US"/>
              <a:t>9/14/2019</a:t>
            </a:r>
          </a:p>
        </p:txBody>
      </p:sp>
      <p:sp>
        <p:nvSpPr>
          <p:cNvPr id="5" name="Footer Placeholder 4">
            <a:extLst>
              <a:ext uri="{FF2B5EF4-FFF2-40B4-BE49-F238E27FC236}">
                <a16:creationId xmlns:a16="http://schemas.microsoft.com/office/drawing/2014/main" id="{894BCB89-9961-498E-A6B2-E2702D7507DF}"/>
              </a:ext>
            </a:extLst>
          </p:cNvPr>
          <p:cNvSpPr>
            <a:spLocks noGrp="1"/>
          </p:cNvSpPr>
          <p:nvPr>
            <p:ph type="ftr" sz="quarter" idx="11"/>
          </p:nvPr>
        </p:nvSpPr>
        <p:spPr/>
        <p:txBody>
          <a:bodyPr/>
          <a:lstStyle/>
          <a:p>
            <a:r>
              <a:rPr lang="en-US"/>
              <a:t>RITSAC 2019: Rochester Knighthawks Analytics</a:t>
            </a:r>
          </a:p>
        </p:txBody>
      </p:sp>
      <p:sp>
        <p:nvSpPr>
          <p:cNvPr id="6" name="Slide Number Placeholder 5">
            <a:extLst>
              <a:ext uri="{FF2B5EF4-FFF2-40B4-BE49-F238E27FC236}">
                <a16:creationId xmlns:a16="http://schemas.microsoft.com/office/drawing/2014/main" id="{C3C2C57F-3D0F-4C97-8CA5-19C9D80EDCD3}"/>
              </a:ext>
            </a:extLst>
          </p:cNvPr>
          <p:cNvSpPr>
            <a:spLocks noGrp="1"/>
          </p:cNvSpPr>
          <p:nvPr>
            <p:ph type="sldNum" sz="quarter" idx="12"/>
          </p:nvPr>
        </p:nvSpPr>
        <p:spPr/>
        <p:txBody>
          <a:bodyPr/>
          <a:lstStyle/>
          <a:p>
            <a:fld id="{F153B4E7-93E1-44FB-A949-AF42EC3C380E}" type="slidenum">
              <a:rPr lang="en-US" smtClean="0"/>
              <a:t>‹#›</a:t>
            </a:fld>
            <a:endParaRPr lang="en-US"/>
          </a:p>
        </p:txBody>
      </p:sp>
      <p:pic>
        <p:nvPicPr>
          <p:cNvPr id="7" name="Google Shape;91;p1">
            <a:extLst>
              <a:ext uri="{FF2B5EF4-FFF2-40B4-BE49-F238E27FC236}">
                <a16:creationId xmlns:a16="http://schemas.microsoft.com/office/drawing/2014/main" id="{2A2F4820-9BAC-4639-A696-C451D02EDFE2}"/>
              </a:ext>
            </a:extLst>
          </p:cNvPr>
          <p:cNvPicPr preferRelativeResize="0"/>
          <p:nvPr userDrawn="1"/>
        </p:nvPicPr>
        <p:blipFill rotWithShape="1">
          <a:blip r:embed="rId2">
            <a:alphaModFix/>
          </a:blip>
          <a:srcRect/>
          <a:stretch/>
        </p:blipFill>
        <p:spPr>
          <a:xfrm>
            <a:off x="199058" y="176132"/>
            <a:ext cx="835712" cy="1166531"/>
          </a:xfrm>
          <a:prstGeom prst="rect">
            <a:avLst/>
          </a:prstGeom>
          <a:noFill/>
          <a:ln>
            <a:noFill/>
          </a:ln>
        </p:spPr>
      </p:pic>
    </p:spTree>
    <p:extLst>
      <p:ext uri="{BB962C8B-B14F-4D97-AF65-F5344CB8AC3E}">
        <p14:creationId xmlns:p14="http://schemas.microsoft.com/office/powerpoint/2010/main" val="111016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F0C1E-7C42-4F92-AD91-8ECC085A5D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E46C00-765B-4B2D-BA21-3105693B4D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CDE908-6842-4CEB-BBED-39FA021A24C0}"/>
              </a:ext>
            </a:extLst>
          </p:cNvPr>
          <p:cNvSpPr>
            <a:spLocks noGrp="1"/>
          </p:cNvSpPr>
          <p:nvPr>
            <p:ph type="dt" sz="half" idx="10"/>
          </p:nvPr>
        </p:nvSpPr>
        <p:spPr/>
        <p:txBody>
          <a:bodyPr/>
          <a:lstStyle/>
          <a:p>
            <a:r>
              <a:rPr lang="en-US"/>
              <a:t>9/14/2019</a:t>
            </a:r>
          </a:p>
        </p:txBody>
      </p:sp>
      <p:sp>
        <p:nvSpPr>
          <p:cNvPr id="6" name="Footer Placeholder 5">
            <a:extLst>
              <a:ext uri="{FF2B5EF4-FFF2-40B4-BE49-F238E27FC236}">
                <a16:creationId xmlns:a16="http://schemas.microsoft.com/office/drawing/2014/main" id="{99669DC2-52C5-429C-BE90-D30606ABA5C8}"/>
              </a:ext>
            </a:extLst>
          </p:cNvPr>
          <p:cNvSpPr>
            <a:spLocks noGrp="1"/>
          </p:cNvSpPr>
          <p:nvPr>
            <p:ph type="ftr" sz="quarter" idx="11"/>
          </p:nvPr>
        </p:nvSpPr>
        <p:spPr/>
        <p:txBody>
          <a:bodyPr/>
          <a:lstStyle/>
          <a:p>
            <a:r>
              <a:rPr lang="en-US"/>
              <a:t>RITSAC 2019: Rochester Knighthawks Analytics</a:t>
            </a:r>
          </a:p>
        </p:txBody>
      </p:sp>
      <p:sp>
        <p:nvSpPr>
          <p:cNvPr id="7" name="Slide Number Placeholder 6">
            <a:extLst>
              <a:ext uri="{FF2B5EF4-FFF2-40B4-BE49-F238E27FC236}">
                <a16:creationId xmlns:a16="http://schemas.microsoft.com/office/drawing/2014/main" id="{9A6E17BA-596D-4A49-BEF7-4855E4A88ADC}"/>
              </a:ext>
            </a:extLst>
          </p:cNvPr>
          <p:cNvSpPr>
            <a:spLocks noGrp="1"/>
          </p:cNvSpPr>
          <p:nvPr>
            <p:ph type="sldNum" sz="quarter" idx="12"/>
          </p:nvPr>
        </p:nvSpPr>
        <p:spPr/>
        <p:txBody>
          <a:bodyPr/>
          <a:lstStyle/>
          <a:p>
            <a:fld id="{F153B4E7-93E1-44FB-A949-AF42EC3C380E}" type="slidenum">
              <a:rPr lang="en-US" smtClean="0"/>
              <a:t>‹#›</a:t>
            </a:fld>
            <a:endParaRPr lang="en-US"/>
          </a:p>
        </p:txBody>
      </p:sp>
      <p:pic>
        <p:nvPicPr>
          <p:cNvPr id="9" name="Google Shape;91;p1">
            <a:extLst>
              <a:ext uri="{FF2B5EF4-FFF2-40B4-BE49-F238E27FC236}">
                <a16:creationId xmlns:a16="http://schemas.microsoft.com/office/drawing/2014/main" id="{BD1D6F97-701E-43DF-9AB0-431C12C29938}"/>
              </a:ext>
            </a:extLst>
          </p:cNvPr>
          <p:cNvPicPr preferRelativeResize="0"/>
          <p:nvPr userDrawn="1"/>
        </p:nvPicPr>
        <p:blipFill rotWithShape="1">
          <a:blip r:embed="rId2">
            <a:alphaModFix/>
          </a:blip>
          <a:srcRect/>
          <a:stretch/>
        </p:blipFill>
        <p:spPr>
          <a:xfrm>
            <a:off x="199058" y="176132"/>
            <a:ext cx="835712" cy="1166531"/>
          </a:xfrm>
          <a:prstGeom prst="rect">
            <a:avLst/>
          </a:prstGeom>
          <a:noFill/>
          <a:ln>
            <a:noFill/>
          </a:ln>
        </p:spPr>
      </p:pic>
      <p:sp>
        <p:nvSpPr>
          <p:cNvPr id="10" name="Title Placeholder 1">
            <a:extLst>
              <a:ext uri="{FF2B5EF4-FFF2-40B4-BE49-F238E27FC236}">
                <a16:creationId xmlns:a16="http://schemas.microsoft.com/office/drawing/2014/main" id="{3994DB51-00D8-40BF-A545-66A77C97EEFC}"/>
              </a:ext>
            </a:extLst>
          </p:cNvPr>
          <p:cNvSpPr>
            <a:spLocks noGrp="1"/>
          </p:cNvSpPr>
          <p:nvPr>
            <p:ph type="title"/>
          </p:nvPr>
        </p:nvSpPr>
        <p:spPr>
          <a:xfrm>
            <a:off x="1911890" y="320675"/>
            <a:ext cx="8368219" cy="1325563"/>
          </a:xfrm>
          <a:prstGeom prst="rect">
            <a:avLst/>
          </a:prstGeom>
        </p:spPr>
        <p:txBody>
          <a:bodyPr vert="horz" lIns="91440" tIns="45720" rIns="91440" bIns="45720" rtlCol="0" anchor="ctr">
            <a:normAutofit/>
          </a:bodyPr>
          <a:lstStyle>
            <a:lvl1pPr algn="ctr">
              <a:defRPr/>
            </a:lvl1pPr>
          </a:lstStyle>
          <a:p>
            <a:r>
              <a:rPr lang="en-US" dirty="0"/>
              <a:t>Click to edit Master title style</a:t>
            </a:r>
          </a:p>
        </p:txBody>
      </p:sp>
    </p:spTree>
    <p:extLst>
      <p:ext uri="{BB962C8B-B14F-4D97-AF65-F5344CB8AC3E}">
        <p14:creationId xmlns:p14="http://schemas.microsoft.com/office/powerpoint/2010/main" val="1518920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534787-4ACF-40C7-9B97-9B46198C02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709D2A-1C14-4E12-ABCE-6D862F8216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1CEC2D-6ED1-4429-A39C-0370077733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073684-B742-4D79-9B74-DAD6FF4689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A7BC92-FBFD-442B-8CBB-CAA125EEFE68}"/>
              </a:ext>
            </a:extLst>
          </p:cNvPr>
          <p:cNvSpPr>
            <a:spLocks noGrp="1"/>
          </p:cNvSpPr>
          <p:nvPr>
            <p:ph type="dt" sz="half" idx="10"/>
          </p:nvPr>
        </p:nvSpPr>
        <p:spPr/>
        <p:txBody>
          <a:bodyPr/>
          <a:lstStyle/>
          <a:p>
            <a:r>
              <a:rPr lang="en-US"/>
              <a:t>9/14/2019</a:t>
            </a:r>
          </a:p>
        </p:txBody>
      </p:sp>
      <p:sp>
        <p:nvSpPr>
          <p:cNvPr id="8" name="Footer Placeholder 7">
            <a:extLst>
              <a:ext uri="{FF2B5EF4-FFF2-40B4-BE49-F238E27FC236}">
                <a16:creationId xmlns:a16="http://schemas.microsoft.com/office/drawing/2014/main" id="{322FBA91-0E88-48E7-AE9E-43958C2D4D8E}"/>
              </a:ext>
            </a:extLst>
          </p:cNvPr>
          <p:cNvSpPr>
            <a:spLocks noGrp="1"/>
          </p:cNvSpPr>
          <p:nvPr>
            <p:ph type="ftr" sz="quarter" idx="11"/>
          </p:nvPr>
        </p:nvSpPr>
        <p:spPr/>
        <p:txBody>
          <a:bodyPr/>
          <a:lstStyle/>
          <a:p>
            <a:r>
              <a:rPr lang="en-US"/>
              <a:t>RITSAC 2019: Rochester Knighthawks Analytics</a:t>
            </a:r>
          </a:p>
        </p:txBody>
      </p:sp>
      <p:sp>
        <p:nvSpPr>
          <p:cNvPr id="9" name="Slide Number Placeholder 8">
            <a:extLst>
              <a:ext uri="{FF2B5EF4-FFF2-40B4-BE49-F238E27FC236}">
                <a16:creationId xmlns:a16="http://schemas.microsoft.com/office/drawing/2014/main" id="{EF826F80-5B97-441A-835B-85FD4E06C927}"/>
              </a:ext>
            </a:extLst>
          </p:cNvPr>
          <p:cNvSpPr>
            <a:spLocks noGrp="1"/>
          </p:cNvSpPr>
          <p:nvPr>
            <p:ph type="sldNum" sz="quarter" idx="12"/>
          </p:nvPr>
        </p:nvSpPr>
        <p:spPr/>
        <p:txBody>
          <a:bodyPr/>
          <a:lstStyle/>
          <a:p>
            <a:fld id="{F153B4E7-93E1-44FB-A949-AF42EC3C380E}" type="slidenum">
              <a:rPr lang="en-US" smtClean="0"/>
              <a:t>‹#›</a:t>
            </a:fld>
            <a:endParaRPr lang="en-US"/>
          </a:p>
        </p:txBody>
      </p:sp>
      <p:sp>
        <p:nvSpPr>
          <p:cNvPr id="10" name="Title Placeholder 1">
            <a:extLst>
              <a:ext uri="{FF2B5EF4-FFF2-40B4-BE49-F238E27FC236}">
                <a16:creationId xmlns:a16="http://schemas.microsoft.com/office/drawing/2014/main" id="{0FF69671-61B2-4C66-9EF1-3625CAAC9951}"/>
              </a:ext>
            </a:extLst>
          </p:cNvPr>
          <p:cNvSpPr>
            <a:spLocks noGrp="1"/>
          </p:cNvSpPr>
          <p:nvPr>
            <p:ph type="title"/>
          </p:nvPr>
        </p:nvSpPr>
        <p:spPr>
          <a:xfrm>
            <a:off x="1911890" y="320675"/>
            <a:ext cx="8368219" cy="1325563"/>
          </a:xfrm>
          <a:prstGeom prst="rect">
            <a:avLst/>
          </a:prstGeom>
        </p:spPr>
        <p:txBody>
          <a:bodyPr vert="horz" lIns="91440" tIns="45720" rIns="91440" bIns="45720" rtlCol="0" anchor="ctr">
            <a:normAutofit/>
          </a:bodyPr>
          <a:lstStyle>
            <a:lvl1pPr algn="ctr">
              <a:defRPr/>
            </a:lvl1pPr>
          </a:lstStyle>
          <a:p>
            <a:r>
              <a:rPr lang="en-US" dirty="0"/>
              <a:t>Click to edit Master title style</a:t>
            </a:r>
          </a:p>
        </p:txBody>
      </p:sp>
    </p:spTree>
    <p:extLst>
      <p:ext uri="{BB962C8B-B14F-4D97-AF65-F5344CB8AC3E}">
        <p14:creationId xmlns:p14="http://schemas.microsoft.com/office/powerpoint/2010/main" val="4059793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A973789-0CAD-40FF-AF50-31C4AB0C6D5A}"/>
              </a:ext>
            </a:extLst>
          </p:cNvPr>
          <p:cNvSpPr>
            <a:spLocks noGrp="1"/>
          </p:cNvSpPr>
          <p:nvPr>
            <p:ph type="dt" sz="half" idx="10"/>
          </p:nvPr>
        </p:nvSpPr>
        <p:spPr/>
        <p:txBody>
          <a:bodyPr/>
          <a:lstStyle/>
          <a:p>
            <a:r>
              <a:rPr lang="en-US"/>
              <a:t>9/14/2019</a:t>
            </a:r>
          </a:p>
        </p:txBody>
      </p:sp>
      <p:sp>
        <p:nvSpPr>
          <p:cNvPr id="4" name="Footer Placeholder 3">
            <a:extLst>
              <a:ext uri="{FF2B5EF4-FFF2-40B4-BE49-F238E27FC236}">
                <a16:creationId xmlns:a16="http://schemas.microsoft.com/office/drawing/2014/main" id="{7402A9A1-E014-4C6B-9326-87F6786CBA6C}"/>
              </a:ext>
            </a:extLst>
          </p:cNvPr>
          <p:cNvSpPr>
            <a:spLocks noGrp="1"/>
          </p:cNvSpPr>
          <p:nvPr>
            <p:ph type="ftr" sz="quarter" idx="11"/>
          </p:nvPr>
        </p:nvSpPr>
        <p:spPr/>
        <p:txBody>
          <a:bodyPr/>
          <a:lstStyle/>
          <a:p>
            <a:r>
              <a:rPr lang="en-US"/>
              <a:t>RITSAC 2019: Rochester Knighthawks Analytics</a:t>
            </a:r>
          </a:p>
        </p:txBody>
      </p:sp>
      <p:sp>
        <p:nvSpPr>
          <p:cNvPr id="5" name="Slide Number Placeholder 4">
            <a:extLst>
              <a:ext uri="{FF2B5EF4-FFF2-40B4-BE49-F238E27FC236}">
                <a16:creationId xmlns:a16="http://schemas.microsoft.com/office/drawing/2014/main" id="{8DFAF11F-478B-46A4-8D92-AD5F68D06218}"/>
              </a:ext>
            </a:extLst>
          </p:cNvPr>
          <p:cNvSpPr>
            <a:spLocks noGrp="1"/>
          </p:cNvSpPr>
          <p:nvPr>
            <p:ph type="sldNum" sz="quarter" idx="12"/>
          </p:nvPr>
        </p:nvSpPr>
        <p:spPr/>
        <p:txBody>
          <a:bodyPr/>
          <a:lstStyle/>
          <a:p>
            <a:fld id="{F153B4E7-93E1-44FB-A949-AF42EC3C380E}" type="slidenum">
              <a:rPr lang="en-US" smtClean="0"/>
              <a:t>‹#›</a:t>
            </a:fld>
            <a:endParaRPr lang="en-US"/>
          </a:p>
        </p:txBody>
      </p:sp>
      <p:sp>
        <p:nvSpPr>
          <p:cNvPr id="6" name="Title Placeholder 1">
            <a:extLst>
              <a:ext uri="{FF2B5EF4-FFF2-40B4-BE49-F238E27FC236}">
                <a16:creationId xmlns:a16="http://schemas.microsoft.com/office/drawing/2014/main" id="{4A66E979-224E-427C-A329-87538DDF8BD7}"/>
              </a:ext>
            </a:extLst>
          </p:cNvPr>
          <p:cNvSpPr>
            <a:spLocks noGrp="1"/>
          </p:cNvSpPr>
          <p:nvPr>
            <p:ph type="title"/>
          </p:nvPr>
        </p:nvSpPr>
        <p:spPr>
          <a:xfrm>
            <a:off x="1911890" y="320675"/>
            <a:ext cx="8368219" cy="1325563"/>
          </a:xfrm>
          <a:prstGeom prst="rect">
            <a:avLst/>
          </a:prstGeom>
        </p:spPr>
        <p:txBody>
          <a:bodyPr vert="horz" lIns="91440" tIns="45720" rIns="91440" bIns="45720" rtlCol="0" anchor="ctr">
            <a:normAutofit/>
          </a:bodyPr>
          <a:lstStyle>
            <a:lvl1pPr algn="ctr">
              <a:defRPr/>
            </a:lvl1pPr>
          </a:lstStyle>
          <a:p>
            <a:r>
              <a:rPr lang="en-US" dirty="0"/>
              <a:t>Click to edit Master title style</a:t>
            </a:r>
          </a:p>
        </p:txBody>
      </p:sp>
    </p:spTree>
    <p:extLst>
      <p:ext uri="{BB962C8B-B14F-4D97-AF65-F5344CB8AC3E}">
        <p14:creationId xmlns:p14="http://schemas.microsoft.com/office/powerpoint/2010/main" val="550064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FE08F8-23CD-450F-A181-EE02487352B9}"/>
              </a:ext>
            </a:extLst>
          </p:cNvPr>
          <p:cNvSpPr>
            <a:spLocks noGrp="1"/>
          </p:cNvSpPr>
          <p:nvPr>
            <p:ph type="dt" sz="half" idx="10"/>
          </p:nvPr>
        </p:nvSpPr>
        <p:spPr/>
        <p:txBody>
          <a:bodyPr/>
          <a:lstStyle/>
          <a:p>
            <a:r>
              <a:rPr lang="en-US"/>
              <a:t>9/14/2019</a:t>
            </a:r>
          </a:p>
        </p:txBody>
      </p:sp>
      <p:sp>
        <p:nvSpPr>
          <p:cNvPr id="3" name="Footer Placeholder 2">
            <a:extLst>
              <a:ext uri="{FF2B5EF4-FFF2-40B4-BE49-F238E27FC236}">
                <a16:creationId xmlns:a16="http://schemas.microsoft.com/office/drawing/2014/main" id="{A798287E-B9A9-4119-B27F-D9F85057ABF8}"/>
              </a:ext>
            </a:extLst>
          </p:cNvPr>
          <p:cNvSpPr>
            <a:spLocks noGrp="1"/>
          </p:cNvSpPr>
          <p:nvPr>
            <p:ph type="ftr" sz="quarter" idx="11"/>
          </p:nvPr>
        </p:nvSpPr>
        <p:spPr/>
        <p:txBody>
          <a:bodyPr/>
          <a:lstStyle/>
          <a:p>
            <a:r>
              <a:rPr lang="en-US"/>
              <a:t>RITSAC 2019: Rochester Knighthawks Analytics</a:t>
            </a:r>
          </a:p>
        </p:txBody>
      </p:sp>
      <p:sp>
        <p:nvSpPr>
          <p:cNvPr id="4" name="Slide Number Placeholder 3">
            <a:extLst>
              <a:ext uri="{FF2B5EF4-FFF2-40B4-BE49-F238E27FC236}">
                <a16:creationId xmlns:a16="http://schemas.microsoft.com/office/drawing/2014/main" id="{6BF6C692-FBC0-40E4-ACCA-A62AA3733907}"/>
              </a:ext>
            </a:extLst>
          </p:cNvPr>
          <p:cNvSpPr>
            <a:spLocks noGrp="1"/>
          </p:cNvSpPr>
          <p:nvPr>
            <p:ph type="sldNum" sz="quarter" idx="12"/>
          </p:nvPr>
        </p:nvSpPr>
        <p:spPr/>
        <p:txBody>
          <a:bodyPr/>
          <a:lstStyle/>
          <a:p>
            <a:fld id="{F153B4E7-93E1-44FB-A949-AF42EC3C380E}" type="slidenum">
              <a:rPr lang="en-US" smtClean="0"/>
              <a:t>‹#›</a:t>
            </a:fld>
            <a:endParaRPr lang="en-US"/>
          </a:p>
        </p:txBody>
      </p:sp>
    </p:spTree>
    <p:extLst>
      <p:ext uri="{BB962C8B-B14F-4D97-AF65-F5344CB8AC3E}">
        <p14:creationId xmlns:p14="http://schemas.microsoft.com/office/powerpoint/2010/main" val="2450015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E4BC7-D9C1-4656-B518-87F570542D82}"/>
              </a:ext>
            </a:extLst>
          </p:cNvPr>
          <p:cNvSpPr>
            <a:spLocks noGrp="1"/>
          </p:cNvSpPr>
          <p:nvPr>
            <p:ph type="title"/>
          </p:nvPr>
        </p:nvSpPr>
        <p:spPr>
          <a:xfrm>
            <a:off x="1274323" y="457200"/>
            <a:ext cx="3497702"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B290A373-D4CA-45B0-81A5-9835F4305084}"/>
              </a:ext>
            </a:extLst>
          </p:cNvPr>
          <p:cNvSpPr>
            <a:spLocks noGrp="1"/>
          </p:cNvSpPr>
          <p:nvPr>
            <p:ph idx="1"/>
          </p:nvPr>
        </p:nvSpPr>
        <p:spPr>
          <a:xfrm>
            <a:off x="5183188" y="987425"/>
            <a:ext cx="516704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2034A5-627E-4B09-9729-DE10C8C98201}"/>
              </a:ext>
            </a:extLst>
          </p:cNvPr>
          <p:cNvSpPr>
            <a:spLocks noGrp="1"/>
          </p:cNvSpPr>
          <p:nvPr>
            <p:ph type="body" sz="half" idx="2"/>
          </p:nvPr>
        </p:nvSpPr>
        <p:spPr>
          <a:xfrm>
            <a:off x="1274323" y="2057400"/>
            <a:ext cx="349770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7DF8BD-7BA4-41B1-A282-9A4CC0ABBB9E}"/>
              </a:ext>
            </a:extLst>
          </p:cNvPr>
          <p:cNvSpPr>
            <a:spLocks noGrp="1"/>
          </p:cNvSpPr>
          <p:nvPr>
            <p:ph type="dt" sz="half" idx="10"/>
          </p:nvPr>
        </p:nvSpPr>
        <p:spPr/>
        <p:txBody>
          <a:bodyPr/>
          <a:lstStyle/>
          <a:p>
            <a:r>
              <a:rPr lang="en-US"/>
              <a:t>9/14/2019</a:t>
            </a:r>
          </a:p>
        </p:txBody>
      </p:sp>
      <p:sp>
        <p:nvSpPr>
          <p:cNvPr id="6" name="Footer Placeholder 5">
            <a:extLst>
              <a:ext uri="{FF2B5EF4-FFF2-40B4-BE49-F238E27FC236}">
                <a16:creationId xmlns:a16="http://schemas.microsoft.com/office/drawing/2014/main" id="{07B28733-7EA3-4802-B3E9-DF30E1040A23}"/>
              </a:ext>
            </a:extLst>
          </p:cNvPr>
          <p:cNvSpPr>
            <a:spLocks noGrp="1"/>
          </p:cNvSpPr>
          <p:nvPr>
            <p:ph type="ftr" sz="quarter" idx="11"/>
          </p:nvPr>
        </p:nvSpPr>
        <p:spPr/>
        <p:txBody>
          <a:bodyPr/>
          <a:lstStyle/>
          <a:p>
            <a:r>
              <a:rPr lang="en-US"/>
              <a:t>RITSAC 2019: Rochester Knighthawks Analytics</a:t>
            </a:r>
          </a:p>
        </p:txBody>
      </p:sp>
      <p:sp>
        <p:nvSpPr>
          <p:cNvPr id="7" name="Slide Number Placeholder 6">
            <a:extLst>
              <a:ext uri="{FF2B5EF4-FFF2-40B4-BE49-F238E27FC236}">
                <a16:creationId xmlns:a16="http://schemas.microsoft.com/office/drawing/2014/main" id="{DCAB14C5-3176-4613-BD12-2B8F1EAA0B4B}"/>
              </a:ext>
            </a:extLst>
          </p:cNvPr>
          <p:cNvSpPr>
            <a:spLocks noGrp="1"/>
          </p:cNvSpPr>
          <p:nvPr>
            <p:ph type="sldNum" sz="quarter" idx="12"/>
          </p:nvPr>
        </p:nvSpPr>
        <p:spPr/>
        <p:txBody>
          <a:bodyPr/>
          <a:lstStyle/>
          <a:p>
            <a:fld id="{F153B4E7-93E1-44FB-A949-AF42EC3C380E}" type="slidenum">
              <a:rPr lang="en-US" smtClean="0"/>
              <a:t>‹#›</a:t>
            </a:fld>
            <a:endParaRPr lang="en-US"/>
          </a:p>
        </p:txBody>
      </p:sp>
    </p:spTree>
    <p:extLst>
      <p:ext uri="{BB962C8B-B14F-4D97-AF65-F5344CB8AC3E}">
        <p14:creationId xmlns:p14="http://schemas.microsoft.com/office/powerpoint/2010/main" val="374017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DE75A75-D4F9-48B8-9948-0209C7317D4C}"/>
              </a:ext>
            </a:extLst>
          </p:cNvPr>
          <p:cNvSpPr>
            <a:spLocks noGrp="1"/>
          </p:cNvSpPr>
          <p:nvPr>
            <p:ph type="pic" idx="1"/>
          </p:nvPr>
        </p:nvSpPr>
        <p:spPr>
          <a:xfrm>
            <a:off x="1911891" y="2374577"/>
            <a:ext cx="8368218" cy="336420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7C7D4D-5483-4E6E-8653-345FD9277FBE}"/>
              </a:ext>
            </a:extLst>
          </p:cNvPr>
          <p:cNvSpPr>
            <a:spLocks noGrp="1"/>
          </p:cNvSpPr>
          <p:nvPr>
            <p:ph type="body" sz="half" idx="2"/>
          </p:nvPr>
        </p:nvSpPr>
        <p:spPr>
          <a:xfrm>
            <a:off x="1911890" y="1701525"/>
            <a:ext cx="8368219" cy="56228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C552B98-EF41-455C-901B-412BD3BA91EC}"/>
              </a:ext>
            </a:extLst>
          </p:cNvPr>
          <p:cNvSpPr>
            <a:spLocks noGrp="1"/>
          </p:cNvSpPr>
          <p:nvPr>
            <p:ph type="dt" sz="half" idx="10"/>
          </p:nvPr>
        </p:nvSpPr>
        <p:spPr/>
        <p:txBody>
          <a:bodyPr/>
          <a:lstStyle/>
          <a:p>
            <a:r>
              <a:rPr lang="en-US"/>
              <a:t>9/14/2019</a:t>
            </a:r>
          </a:p>
        </p:txBody>
      </p:sp>
      <p:sp>
        <p:nvSpPr>
          <p:cNvPr id="6" name="Footer Placeholder 5">
            <a:extLst>
              <a:ext uri="{FF2B5EF4-FFF2-40B4-BE49-F238E27FC236}">
                <a16:creationId xmlns:a16="http://schemas.microsoft.com/office/drawing/2014/main" id="{22841298-7DAC-4FE0-B8F0-D312ABB76309}"/>
              </a:ext>
            </a:extLst>
          </p:cNvPr>
          <p:cNvSpPr>
            <a:spLocks noGrp="1"/>
          </p:cNvSpPr>
          <p:nvPr>
            <p:ph type="ftr" sz="quarter" idx="11"/>
          </p:nvPr>
        </p:nvSpPr>
        <p:spPr/>
        <p:txBody>
          <a:bodyPr/>
          <a:lstStyle/>
          <a:p>
            <a:r>
              <a:rPr lang="en-US"/>
              <a:t>RITSAC 2019: Rochester Knighthawks Analytics</a:t>
            </a:r>
          </a:p>
        </p:txBody>
      </p:sp>
      <p:sp>
        <p:nvSpPr>
          <p:cNvPr id="7" name="Slide Number Placeholder 6">
            <a:extLst>
              <a:ext uri="{FF2B5EF4-FFF2-40B4-BE49-F238E27FC236}">
                <a16:creationId xmlns:a16="http://schemas.microsoft.com/office/drawing/2014/main" id="{62EFBA28-3992-4686-907D-57E5F7C6A81B}"/>
              </a:ext>
            </a:extLst>
          </p:cNvPr>
          <p:cNvSpPr>
            <a:spLocks noGrp="1"/>
          </p:cNvSpPr>
          <p:nvPr>
            <p:ph type="sldNum" sz="quarter" idx="12"/>
          </p:nvPr>
        </p:nvSpPr>
        <p:spPr/>
        <p:txBody>
          <a:bodyPr/>
          <a:lstStyle/>
          <a:p>
            <a:fld id="{F153B4E7-93E1-44FB-A949-AF42EC3C380E}" type="slidenum">
              <a:rPr lang="en-US" smtClean="0"/>
              <a:t>‹#›</a:t>
            </a:fld>
            <a:endParaRPr lang="en-US"/>
          </a:p>
        </p:txBody>
      </p:sp>
      <p:sp>
        <p:nvSpPr>
          <p:cNvPr id="8" name="Title Placeholder 1">
            <a:extLst>
              <a:ext uri="{FF2B5EF4-FFF2-40B4-BE49-F238E27FC236}">
                <a16:creationId xmlns:a16="http://schemas.microsoft.com/office/drawing/2014/main" id="{F17AADF0-2747-4EF5-99C9-588D6C65E8BF}"/>
              </a:ext>
            </a:extLst>
          </p:cNvPr>
          <p:cNvSpPr>
            <a:spLocks noGrp="1"/>
          </p:cNvSpPr>
          <p:nvPr>
            <p:ph type="title"/>
          </p:nvPr>
        </p:nvSpPr>
        <p:spPr>
          <a:xfrm>
            <a:off x="1911890" y="320675"/>
            <a:ext cx="8368219" cy="1325563"/>
          </a:xfrm>
          <a:prstGeom prst="rect">
            <a:avLst/>
          </a:prstGeom>
        </p:spPr>
        <p:txBody>
          <a:bodyPr vert="horz" lIns="91440" tIns="45720" rIns="91440" bIns="45720" rtlCol="0" anchor="ctr">
            <a:normAutofit/>
          </a:bodyPr>
          <a:lstStyle>
            <a:lvl1pPr algn="ctr">
              <a:defRPr/>
            </a:lvl1pPr>
          </a:lstStyle>
          <a:p>
            <a:r>
              <a:rPr lang="en-US" dirty="0"/>
              <a:t>Click to edit Master title style</a:t>
            </a:r>
          </a:p>
        </p:txBody>
      </p:sp>
    </p:spTree>
    <p:extLst>
      <p:ext uri="{BB962C8B-B14F-4D97-AF65-F5344CB8AC3E}">
        <p14:creationId xmlns:p14="http://schemas.microsoft.com/office/powerpoint/2010/main" val="2231711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ABA0-F5C7-45E4-B5BA-D9B3B232DD0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BB6716-2A51-447C-9DB0-ACD88038A2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E3850A-3CDD-4B0F-8773-AE6DDC6F2108}"/>
              </a:ext>
            </a:extLst>
          </p:cNvPr>
          <p:cNvSpPr>
            <a:spLocks noGrp="1"/>
          </p:cNvSpPr>
          <p:nvPr>
            <p:ph type="dt" sz="half" idx="10"/>
          </p:nvPr>
        </p:nvSpPr>
        <p:spPr/>
        <p:txBody>
          <a:bodyPr/>
          <a:lstStyle/>
          <a:p>
            <a:r>
              <a:rPr lang="en-US"/>
              <a:t>9/14/2019</a:t>
            </a:r>
          </a:p>
        </p:txBody>
      </p:sp>
      <p:sp>
        <p:nvSpPr>
          <p:cNvPr id="5" name="Footer Placeholder 4">
            <a:extLst>
              <a:ext uri="{FF2B5EF4-FFF2-40B4-BE49-F238E27FC236}">
                <a16:creationId xmlns:a16="http://schemas.microsoft.com/office/drawing/2014/main" id="{19D64928-7A4E-4940-9560-857BBFC20571}"/>
              </a:ext>
            </a:extLst>
          </p:cNvPr>
          <p:cNvSpPr>
            <a:spLocks noGrp="1"/>
          </p:cNvSpPr>
          <p:nvPr>
            <p:ph type="ftr" sz="quarter" idx="11"/>
          </p:nvPr>
        </p:nvSpPr>
        <p:spPr/>
        <p:txBody>
          <a:bodyPr/>
          <a:lstStyle/>
          <a:p>
            <a:r>
              <a:rPr lang="en-US"/>
              <a:t>RITSAC 2019: Rochester Knighthawks Analytics</a:t>
            </a:r>
          </a:p>
        </p:txBody>
      </p:sp>
      <p:sp>
        <p:nvSpPr>
          <p:cNvPr id="6" name="Slide Number Placeholder 5">
            <a:extLst>
              <a:ext uri="{FF2B5EF4-FFF2-40B4-BE49-F238E27FC236}">
                <a16:creationId xmlns:a16="http://schemas.microsoft.com/office/drawing/2014/main" id="{A964B0BC-367F-4581-A2E9-CEC753872BEA}"/>
              </a:ext>
            </a:extLst>
          </p:cNvPr>
          <p:cNvSpPr>
            <a:spLocks noGrp="1"/>
          </p:cNvSpPr>
          <p:nvPr>
            <p:ph type="sldNum" sz="quarter" idx="12"/>
          </p:nvPr>
        </p:nvSpPr>
        <p:spPr/>
        <p:txBody>
          <a:bodyPr/>
          <a:lstStyle/>
          <a:p>
            <a:fld id="{F153B4E7-93E1-44FB-A949-AF42EC3C380E}" type="slidenum">
              <a:rPr lang="en-US" smtClean="0"/>
              <a:t>‹#›</a:t>
            </a:fld>
            <a:endParaRPr lang="en-US"/>
          </a:p>
        </p:txBody>
      </p:sp>
    </p:spTree>
    <p:extLst>
      <p:ext uri="{BB962C8B-B14F-4D97-AF65-F5344CB8AC3E}">
        <p14:creationId xmlns:p14="http://schemas.microsoft.com/office/powerpoint/2010/main" val="2766175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5D088F-72E3-456E-A7CA-505236306FF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11BD83-A0C2-4693-ADBB-B8360D8DA6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8CD602-7857-4798-9FC8-67FB859247E9}"/>
              </a:ext>
            </a:extLst>
          </p:cNvPr>
          <p:cNvSpPr>
            <a:spLocks noGrp="1"/>
          </p:cNvSpPr>
          <p:nvPr>
            <p:ph type="dt" sz="half" idx="10"/>
          </p:nvPr>
        </p:nvSpPr>
        <p:spPr/>
        <p:txBody>
          <a:bodyPr/>
          <a:lstStyle/>
          <a:p>
            <a:r>
              <a:rPr lang="en-US"/>
              <a:t>9/14/2019</a:t>
            </a:r>
          </a:p>
        </p:txBody>
      </p:sp>
      <p:sp>
        <p:nvSpPr>
          <p:cNvPr id="5" name="Footer Placeholder 4">
            <a:extLst>
              <a:ext uri="{FF2B5EF4-FFF2-40B4-BE49-F238E27FC236}">
                <a16:creationId xmlns:a16="http://schemas.microsoft.com/office/drawing/2014/main" id="{343CAF38-681A-48A0-84EA-55307714BF58}"/>
              </a:ext>
            </a:extLst>
          </p:cNvPr>
          <p:cNvSpPr>
            <a:spLocks noGrp="1"/>
          </p:cNvSpPr>
          <p:nvPr>
            <p:ph type="ftr" sz="quarter" idx="11"/>
          </p:nvPr>
        </p:nvSpPr>
        <p:spPr/>
        <p:txBody>
          <a:bodyPr/>
          <a:lstStyle/>
          <a:p>
            <a:r>
              <a:rPr lang="en-US"/>
              <a:t>RITSAC 2019: Rochester Knighthawks Analytics</a:t>
            </a:r>
          </a:p>
        </p:txBody>
      </p:sp>
      <p:sp>
        <p:nvSpPr>
          <p:cNvPr id="6" name="Slide Number Placeholder 5">
            <a:extLst>
              <a:ext uri="{FF2B5EF4-FFF2-40B4-BE49-F238E27FC236}">
                <a16:creationId xmlns:a16="http://schemas.microsoft.com/office/drawing/2014/main" id="{1ABB2687-C819-4C06-9796-1D013F22CDB3}"/>
              </a:ext>
            </a:extLst>
          </p:cNvPr>
          <p:cNvSpPr>
            <a:spLocks noGrp="1"/>
          </p:cNvSpPr>
          <p:nvPr>
            <p:ph type="sldNum" sz="quarter" idx="12"/>
          </p:nvPr>
        </p:nvSpPr>
        <p:spPr/>
        <p:txBody>
          <a:bodyPr/>
          <a:lstStyle/>
          <a:p>
            <a:fld id="{F153B4E7-93E1-44FB-A949-AF42EC3C380E}" type="slidenum">
              <a:rPr lang="en-US" smtClean="0"/>
              <a:t>‹#›</a:t>
            </a:fld>
            <a:endParaRPr lang="en-US"/>
          </a:p>
        </p:txBody>
      </p:sp>
    </p:spTree>
    <p:extLst>
      <p:ext uri="{BB962C8B-B14F-4D97-AF65-F5344CB8AC3E}">
        <p14:creationId xmlns:p14="http://schemas.microsoft.com/office/powerpoint/2010/main" val="4217446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rgbClr val="4E5B32"/>
            </a:gs>
          </a:gsLst>
          <a:lin ang="5400000" scaled="1"/>
          <a:tileRect/>
        </a:gradFill>
        <a:effectLst/>
      </p:bgPr>
    </p:bg>
    <p:spTree>
      <p:nvGrpSpPr>
        <p:cNvPr id="1" name=""/>
        <p:cNvGrpSpPr/>
        <p:nvPr/>
      </p:nvGrpSpPr>
      <p:grpSpPr>
        <a:xfrm>
          <a:off x="0" y="0"/>
          <a:ext cx="0" cy="0"/>
          <a:chOff x="0" y="0"/>
          <a:chExt cx="0" cy="0"/>
        </a:xfrm>
      </p:grpSpPr>
      <p:pic>
        <p:nvPicPr>
          <p:cNvPr id="8" name="Google Shape;90;p1">
            <a:extLst>
              <a:ext uri="{FF2B5EF4-FFF2-40B4-BE49-F238E27FC236}">
                <a16:creationId xmlns:a16="http://schemas.microsoft.com/office/drawing/2014/main" id="{284D2C08-C490-4EF0-B6EF-7D6BC1758986}"/>
              </a:ext>
            </a:extLst>
          </p:cNvPr>
          <p:cNvPicPr preferRelativeResize="0"/>
          <p:nvPr userDrawn="1"/>
        </p:nvPicPr>
        <p:blipFill rotWithShape="1">
          <a:blip r:embed="rId13">
            <a:alphaModFix/>
          </a:blip>
          <a:srcRect/>
          <a:stretch/>
        </p:blipFill>
        <p:spPr>
          <a:xfrm>
            <a:off x="10359528" y="176132"/>
            <a:ext cx="1633415" cy="1166531"/>
          </a:xfrm>
          <a:prstGeom prst="rect">
            <a:avLst/>
          </a:prstGeom>
          <a:noFill/>
          <a:ln>
            <a:noFill/>
          </a:ln>
        </p:spPr>
      </p:pic>
      <p:pic>
        <p:nvPicPr>
          <p:cNvPr id="7" name="Google Shape;91;p1">
            <a:extLst>
              <a:ext uri="{FF2B5EF4-FFF2-40B4-BE49-F238E27FC236}">
                <a16:creationId xmlns:a16="http://schemas.microsoft.com/office/drawing/2014/main" id="{5522B3C9-AA5C-4548-896B-2B62C13D5A93}"/>
              </a:ext>
            </a:extLst>
          </p:cNvPr>
          <p:cNvPicPr preferRelativeResize="0"/>
          <p:nvPr userDrawn="1"/>
        </p:nvPicPr>
        <p:blipFill rotWithShape="1">
          <a:blip r:embed="rId14">
            <a:alphaModFix/>
          </a:blip>
          <a:srcRect/>
          <a:stretch/>
        </p:blipFill>
        <p:spPr>
          <a:xfrm>
            <a:off x="199058" y="176132"/>
            <a:ext cx="835712" cy="1166531"/>
          </a:xfrm>
          <a:prstGeom prst="rect">
            <a:avLst/>
          </a:prstGeom>
          <a:noFill/>
          <a:ln>
            <a:noFill/>
          </a:ln>
        </p:spPr>
      </p:pic>
      <p:sp>
        <p:nvSpPr>
          <p:cNvPr id="2" name="Title Placeholder 1">
            <a:extLst>
              <a:ext uri="{FF2B5EF4-FFF2-40B4-BE49-F238E27FC236}">
                <a16:creationId xmlns:a16="http://schemas.microsoft.com/office/drawing/2014/main" id="{184A7ECE-6BF7-49F8-A2DC-F425D0750D4A}"/>
              </a:ext>
            </a:extLst>
          </p:cNvPr>
          <p:cNvSpPr>
            <a:spLocks noGrp="1"/>
          </p:cNvSpPr>
          <p:nvPr>
            <p:ph type="title"/>
          </p:nvPr>
        </p:nvSpPr>
        <p:spPr>
          <a:xfrm>
            <a:off x="1911890" y="320675"/>
            <a:ext cx="836821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652DA4-B801-4D8E-B8D3-36F641B01C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FA7291-DE70-40EB-BC90-FFBFD0B5B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r>
              <a:rPr lang="en-US"/>
              <a:t>9/14/2019</a:t>
            </a:r>
            <a:endParaRPr lang="en-US" dirty="0"/>
          </a:p>
        </p:txBody>
      </p:sp>
      <p:sp>
        <p:nvSpPr>
          <p:cNvPr id="5" name="Footer Placeholder 4">
            <a:extLst>
              <a:ext uri="{FF2B5EF4-FFF2-40B4-BE49-F238E27FC236}">
                <a16:creationId xmlns:a16="http://schemas.microsoft.com/office/drawing/2014/main" id="{BF31135E-0F1A-4760-A2FC-30F3E28046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en-US"/>
              <a:t>RITSAC 2019: Rochester Knighthawks Analytics</a:t>
            </a:r>
            <a:endParaRPr lang="en-US" dirty="0"/>
          </a:p>
        </p:txBody>
      </p:sp>
      <p:sp>
        <p:nvSpPr>
          <p:cNvPr id="6" name="Slide Number Placeholder 5">
            <a:extLst>
              <a:ext uri="{FF2B5EF4-FFF2-40B4-BE49-F238E27FC236}">
                <a16:creationId xmlns:a16="http://schemas.microsoft.com/office/drawing/2014/main" id="{EBF00C38-D5C9-400B-AFE5-5CBBFD24A0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F153B4E7-93E1-44FB-A949-AF42EC3C380E}" type="slidenum">
              <a:rPr lang="en-US" smtClean="0"/>
              <a:pPr/>
              <a:t>‹#›</a:t>
            </a:fld>
            <a:endParaRPr lang="en-US" dirty="0"/>
          </a:p>
        </p:txBody>
      </p:sp>
    </p:spTree>
    <p:extLst>
      <p:ext uri="{BB962C8B-B14F-4D97-AF65-F5344CB8AC3E}">
        <p14:creationId xmlns:p14="http://schemas.microsoft.com/office/powerpoint/2010/main" val="2215741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A769-2AC4-48A1-B187-236EC3F47D9E}"/>
              </a:ext>
            </a:extLst>
          </p:cNvPr>
          <p:cNvSpPr>
            <a:spLocks noGrp="1"/>
          </p:cNvSpPr>
          <p:nvPr>
            <p:ph type="ctrTitle"/>
          </p:nvPr>
        </p:nvSpPr>
        <p:spPr>
          <a:xfrm>
            <a:off x="1524000" y="1517469"/>
            <a:ext cx="9144000" cy="2387600"/>
          </a:xfrm>
        </p:spPr>
        <p:txBody>
          <a:bodyPr>
            <a:normAutofit fontScale="90000"/>
          </a:bodyPr>
          <a:lstStyle/>
          <a:p>
            <a:r>
              <a:rPr lang="en-US" dirty="0">
                <a:latin typeface="Verdana" panose="020B0604030504040204" pitchFamily="34" charset="0"/>
                <a:ea typeface="Verdana" panose="020B0604030504040204" pitchFamily="34" charset="0"/>
              </a:rPr>
              <a:t>Rochester Knighthawks Analytics: </a:t>
            </a:r>
            <a:br>
              <a:rPr lang="en-US" dirty="0">
                <a:latin typeface="Verdana" panose="020B0604030504040204" pitchFamily="34" charset="0"/>
                <a:ea typeface="Verdana" panose="020B0604030504040204" pitchFamily="34" charset="0"/>
              </a:rPr>
            </a:br>
            <a:r>
              <a:rPr lang="en-US" sz="4400" dirty="0">
                <a:latin typeface="Verdana" panose="020B0604030504040204" pitchFamily="34" charset="0"/>
                <a:ea typeface="Verdana" panose="020B0604030504040204" pitchFamily="34" charset="0"/>
              </a:rPr>
              <a:t>A Beginning of Statistical Analysis in Box Lacrosse</a:t>
            </a:r>
            <a:endParaRPr lang="en-US" sz="5300" dirty="0">
              <a:latin typeface="Verdana" panose="020B0604030504040204" pitchFamily="34" charset="0"/>
              <a:ea typeface="Verdana" panose="020B0604030504040204" pitchFamily="34" charset="0"/>
            </a:endParaRPr>
          </a:p>
        </p:txBody>
      </p:sp>
      <p:sp>
        <p:nvSpPr>
          <p:cNvPr id="3" name="Subtitle 2">
            <a:extLst>
              <a:ext uri="{FF2B5EF4-FFF2-40B4-BE49-F238E27FC236}">
                <a16:creationId xmlns:a16="http://schemas.microsoft.com/office/drawing/2014/main" id="{28370DB0-262E-40D7-BDF6-CE8BE1B5A80E}"/>
              </a:ext>
            </a:extLst>
          </p:cNvPr>
          <p:cNvSpPr>
            <a:spLocks noGrp="1"/>
          </p:cNvSpPr>
          <p:nvPr>
            <p:ph type="subTitle" idx="1"/>
          </p:nvPr>
        </p:nvSpPr>
        <p:spPr>
          <a:xfrm>
            <a:off x="1524000" y="4079875"/>
            <a:ext cx="9144000" cy="1655762"/>
          </a:xfrm>
        </p:spPr>
        <p:txBody>
          <a:bodyPr>
            <a:normAutofit lnSpcReduction="10000"/>
          </a:bodyPr>
          <a:lstStyle/>
          <a:p>
            <a:pPr lvl="0">
              <a:spcBef>
                <a:spcPts val="0"/>
              </a:spcBef>
              <a:buClr>
                <a:srgbClr val="3F3F3F"/>
              </a:buClr>
              <a:buSzPts val="2400"/>
            </a:pPr>
            <a:r>
              <a:rPr lang="en-US" dirty="0">
                <a:solidFill>
                  <a:srgbClr val="3F3F3F"/>
                </a:solidFill>
                <a:ea typeface="Verdana"/>
                <a:cs typeface="Verdana"/>
                <a:sym typeface="Verdana"/>
              </a:rPr>
              <a:t>Rob Weber</a:t>
            </a:r>
            <a:endParaRPr lang="en-US" dirty="0"/>
          </a:p>
          <a:p>
            <a:pPr lvl="0">
              <a:buClr>
                <a:srgbClr val="3F3F3F"/>
              </a:buClr>
              <a:buSzPts val="1800"/>
            </a:pPr>
            <a:r>
              <a:rPr lang="en-US" sz="2000" dirty="0">
                <a:solidFill>
                  <a:srgbClr val="3F3F3F"/>
                </a:solidFill>
                <a:ea typeface="Verdana"/>
                <a:cs typeface="Verdana"/>
                <a:sym typeface="Verdana"/>
              </a:rPr>
              <a:t>St. John Fisher College 20’</a:t>
            </a:r>
            <a:endParaRPr lang="en-US" sz="2000" dirty="0"/>
          </a:p>
          <a:p>
            <a:pPr lvl="0">
              <a:buClr>
                <a:srgbClr val="3F3F3F"/>
              </a:buClr>
              <a:buSzPts val="2400"/>
            </a:pPr>
            <a:r>
              <a:rPr lang="en-US" dirty="0">
                <a:solidFill>
                  <a:srgbClr val="3F3F3F"/>
                </a:solidFill>
                <a:ea typeface="Verdana"/>
                <a:cs typeface="Verdana"/>
                <a:sym typeface="Verdana"/>
              </a:rPr>
              <a:t>Eddy </a:t>
            </a:r>
            <a:r>
              <a:rPr lang="en-US" dirty="0" err="1">
                <a:solidFill>
                  <a:srgbClr val="3F3F3F"/>
                </a:solidFill>
                <a:ea typeface="Verdana"/>
                <a:cs typeface="Verdana"/>
                <a:sym typeface="Verdana"/>
              </a:rPr>
              <a:t>Tabone</a:t>
            </a:r>
            <a:endParaRPr lang="en-US" dirty="0">
              <a:solidFill>
                <a:srgbClr val="3F3F3F"/>
              </a:solidFill>
              <a:ea typeface="Verdana"/>
              <a:cs typeface="Verdana"/>
              <a:sym typeface="Verdana"/>
            </a:endParaRPr>
          </a:p>
          <a:p>
            <a:pPr lvl="0">
              <a:buClr>
                <a:srgbClr val="3F3F3F"/>
              </a:buClr>
              <a:buSzPts val="1800"/>
            </a:pPr>
            <a:r>
              <a:rPr lang="en-US" sz="2000" dirty="0">
                <a:solidFill>
                  <a:srgbClr val="3F3F3F"/>
                </a:solidFill>
                <a:ea typeface="Verdana"/>
                <a:cs typeface="Verdana"/>
                <a:sym typeface="Verdana"/>
              </a:rPr>
              <a:t>St. John Fisher College 19’</a:t>
            </a:r>
          </a:p>
          <a:p>
            <a:endParaRPr lang="en-US" dirty="0"/>
          </a:p>
        </p:txBody>
      </p:sp>
      <p:pic>
        <p:nvPicPr>
          <p:cNvPr id="10" name="Google Shape;91;p1">
            <a:extLst>
              <a:ext uri="{FF2B5EF4-FFF2-40B4-BE49-F238E27FC236}">
                <a16:creationId xmlns:a16="http://schemas.microsoft.com/office/drawing/2014/main" id="{3D7774DD-2260-42ED-8C4F-74C9F368CA8D}"/>
              </a:ext>
            </a:extLst>
          </p:cNvPr>
          <p:cNvPicPr preferRelativeResize="0"/>
          <p:nvPr/>
        </p:nvPicPr>
        <p:blipFill rotWithShape="1">
          <a:blip r:embed="rId2">
            <a:alphaModFix/>
          </a:blip>
          <a:srcRect/>
          <a:stretch/>
        </p:blipFill>
        <p:spPr>
          <a:xfrm>
            <a:off x="199058" y="176132"/>
            <a:ext cx="835712" cy="1166531"/>
          </a:xfrm>
          <a:prstGeom prst="rect">
            <a:avLst/>
          </a:prstGeom>
          <a:noFill/>
          <a:ln>
            <a:noFill/>
          </a:ln>
        </p:spPr>
      </p:pic>
      <p:pic>
        <p:nvPicPr>
          <p:cNvPr id="12" name="Google Shape;90;p1">
            <a:extLst>
              <a:ext uri="{FF2B5EF4-FFF2-40B4-BE49-F238E27FC236}">
                <a16:creationId xmlns:a16="http://schemas.microsoft.com/office/drawing/2014/main" id="{2F805ABA-FB74-4447-B545-E52248D3A509}"/>
              </a:ext>
            </a:extLst>
          </p:cNvPr>
          <p:cNvPicPr preferRelativeResize="0"/>
          <p:nvPr/>
        </p:nvPicPr>
        <p:blipFill rotWithShape="1">
          <a:blip r:embed="rId3">
            <a:alphaModFix/>
          </a:blip>
          <a:srcRect/>
          <a:stretch/>
        </p:blipFill>
        <p:spPr>
          <a:xfrm>
            <a:off x="10359528" y="176132"/>
            <a:ext cx="1633415" cy="1166531"/>
          </a:xfrm>
          <a:prstGeom prst="rect">
            <a:avLst/>
          </a:prstGeom>
          <a:noFill/>
          <a:ln>
            <a:noFill/>
          </a:ln>
        </p:spPr>
      </p:pic>
    </p:spTree>
    <p:extLst>
      <p:ext uri="{BB962C8B-B14F-4D97-AF65-F5344CB8AC3E}">
        <p14:creationId xmlns:p14="http://schemas.microsoft.com/office/powerpoint/2010/main" val="1941208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A5B22D-5BE9-4AEC-BE13-2271490DA76F}"/>
              </a:ext>
            </a:extLst>
          </p:cNvPr>
          <p:cNvSpPr>
            <a:spLocks noGrp="1"/>
          </p:cNvSpPr>
          <p:nvPr>
            <p:ph idx="1"/>
          </p:nvPr>
        </p:nvSpPr>
        <p:spPr>
          <a:xfrm>
            <a:off x="838200" y="1825625"/>
            <a:ext cx="5552440" cy="4351338"/>
          </a:xfrm>
        </p:spPr>
        <p:txBody>
          <a:bodyPr/>
          <a:lstStyle/>
          <a:p>
            <a:r>
              <a:rPr lang="en-US" dirty="0"/>
              <a:t>Indoor Lacrosse played exclusively on hockey rinks</a:t>
            </a:r>
          </a:p>
          <a:p>
            <a:r>
              <a:rPr lang="en-US" dirty="0"/>
              <a:t>Conceptually, a mix of Hockey and Basketball</a:t>
            </a:r>
          </a:p>
          <a:p>
            <a:pPr lvl="1"/>
            <a:r>
              <a:rPr lang="en-US" dirty="0"/>
              <a:t>5 on 5 with a goalie</a:t>
            </a:r>
          </a:p>
          <a:p>
            <a:pPr lvl="1"/>
            <a:r>
              <a:rPr lang="en-US" dirty="0"/>
              <a:t>Over-and-Back rule and other Basketball Violations (Shot-Clock)</a:t>
            </a:r>
          </a:p>
          <a:p>
            <a:pPr lvl="1"/>
            <a:r>
              <a:rPr lang="en-US" dirty="0"/>
              <a:t>Formation-wise it looks like Hockey, but player possession is more like Basketball</a:t>
            </a:r>
          </a:p>
        </p:txBody>
      </p:sp>
      <p:sp>
        <p:nvSpPr>
          <p:cNvPr id="3" name="Date Placeholder 2">
            <a:extLst>
              <a:ext uri="{FF2B5EF4-FFF2-40B4-BE49-F238E27FC236}">
                <a16:creationId xmlns:a16="http://schemas.microsoft.com/office/drawing/2014/main" id="{B6485443-8831-4FE4-9E5D-D17F5D35206F}"/>
              </a:ext>
            </a:extLst>
          </p:cNvPr>
          <p:cNvSpPr>
            <a:spLocks noGrp="1"/>
          </p:cNvSpPr>
          <p:nvPr>
            <p:ph type="dt" sz="half" idx="10"/>
          </p:nvPr>
        </p:nvSpPr>
        <p:spPr/>
        <p:txBody>
          <a:bodyPr/>
          <a:lstStyle/>
          <a:p>
            <a:r>
              <a:rPr lang="en-US"/>
              <a:t>9/14/2019</a:t>
            </a:r>
            <a:endParaRPr lang="en-US" dirty="0"/>
          </a:p>
        </p:txBody>
      </p:sp>
      <p:sp>
        <p:nvSpPr>
          <p:cNvPr id="4" name="Footer Placeholder 3">
            <a:extLst>
              <a:ext uri="{FF2B5EF4-FFF2-40B4-BE49-F238E27FC236}">
                <a16:creationId xmlns:a16="http://schemas.microsoft.com/office/drawing/2014/main" id="{F4193015-0C0A-4A38-868E-3C91DC750C63}"/>
              </a:ext>
            </a:extLst>
          </p:cNvPr>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a:extLst>
              <a:ext uri="{FF2B5EF4-FFF2-40B4-BE49-F238E27FC236}">
                <a16:creationId xmlns:a16="http://schemas.microsoft.com/office/drawing/2014/main" id="{0667DEC8-33B4-4B50-8650-11367181E41C}"/>
              </a:ext>
            </a:extLst>
          </p:cNvPr>
          <p:cNvSpPr>
            <a:spLocks noGrp="1"/>
          </p:cNvSpPr>
          <p:nvPr>
            <p:ph type="sldNum" sz="quarter" idx="12"/>
          </p:nvPr>
        </p:nvSpPr>
        <p:spPr/>
        <p:txBody>
          <a:bodyPr/>
          <a:lstStyle/>
          <a:p>
            <a:fld id="{F153B4E7-93E1-44FB-A949-AF42EC3C380E}" type="slidenum">
              <a:rPr lang="en-US" smtClean="0"/>
              <a:pPr/>
              <a:t>2</a:t>
            </a:fld>
            <a:endParaRPr lang="en-US" dirty="0"/>
          </a:p>
        </p:txBody>
      </p:sp>
      <p:sp>
        <p:nvSpPr>
          <p:cNvPr id="6" name="Title 5">
            <a:extLst>
              <a:ext uri="{FF2B5EF4-FFF2-40B4-BE49-F238E27FC236}">
                <a16:creationId xmlns:a16="http://schemas.microsoft.com/office/drawing/2014/main" id="{E1756B83-E4CD-4235-BD71-310C6C2B5B12}"/>
              </a:ext>
            </a:extLst>
          </p:cNvPr>
          <p:cNvSpPr>
            <a:spLocks noGrp="1"/>
          </p:cNvSpPr>
          <p:nvPr>
            <p:ph type="title"/>
          </p:nvPr>
        </p:nvSpPr>
        <p:spPr>
          <a:xfrm>
            <a:off x="1911890" y="320675"/>
            <a:ext cx="8368219" cy="1325563"/>
          </a:xfrm>
        </p:spPr>
        <p:txBody>
          <a:bodyPr/>
          <a:lstStyle/>
          <a:p>
            <a:r>
              <a:rPr lang="en-US" dirty="0"/>
              <a:t>Brief Overview of </a:t>
            </a:r>
            <a:br>
              <a:rPr lang="en-US" dirty="0"/>
            </a:br>
            <a:r>
              <a:rPr lang="en-US" dirty="0"/>
              <a:t>Box Lacrosse</a:t>
            </a:r>
          </a:p>
        </p:txBody>
      </p:sp>
      <p:pic>
        <p:nvPicPr>
          <p:cNvPr id="7" name="Picture 6">
            <a:extLst>
              <a:ext uri="{FF2B5EF4-FFF2-40B4-BE49-F238E27FC236}">
                <a16:creationId xmlns:a16="http://schemas.microsoft.com/office/drawing/2014/main" id="{32320D8A-431B-4D7D-9D26-2235F63C6C7D}"/>
              </a:ext>
            </a:extLst>
          </p:cNvPr>
          <p:cNvPicPr>
            <a:picLocks noChangeAspect="1"/>
          </p:cNvPicPr>
          <p:nvPr/>
        </p:nvPicPr>
        <p:blipFill>
          <a:blip r:embed="rId2"/>
          <a:stretch>
            <a:fillRect/>
          </a:stretch>
        </p:blipFill>
        <p:spPr>
          <a:xfrm>
            <a:off x="6390640" y="2424906"/>
            <a:ext cx="5547151" cy="3152775"/>
          </a:xfrm>
          <a:prstGeom prst="rect">
            <a:avLst/>
          </a:prstGeom>
        </p:spPr>
      </p:pic>
    </p:spTree>
    <p:extLst>
      <p:ext uri="{BB962C8B-B14F-4D97-AF65-F5344CB8AC3E}">
        <p14:creationId xmlns:p14="http://schemas.microsoft.com/office/powerpoint/2010/main" val="16518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5F3C07-40A9-415C-8E19-9F93B3841F73}"/>
              </a:ext>
            </a:extLst>
          </p:cNvPr>
          <p:cNvSpPr>
            <a:spLocks noGrp="1"/>
          </p:cNvSpPr>
          <p:nvPr>
            <p:ph idx="1"/>
          </p:nvPr>
        </p:nvSpPr>
        <p:spPr/>
        <p:txBody>
          <a:bodyPr/>
          <a:lstStyle/>
          <a:p>
            <a:r>
              <a:rPr lang="en-US" dirty="0"/>
              <a:t>Approached in Fall of 2017 by the Rochester Knighthawks to begin offering information through tracking and analysis</a:t>
            </a:r>
          </a:p>
          <a:p>
            <a:r>
              <a:rPr lang="en-US" dirty="0"/>
              <a:t>Met with Coaches and select members of the Front Office about interests and possible lanes of focus</a:t>
            </a:r>
          </a:p>
          <a:p>
            <a:pPr lvl="1"/>
            <a:r>
              <a:rPr lang="en-US" dirty="0"/>
              <a:t>Location of shots (on field and on net)</a:t>
            </a:r>
          </a:p>
          <a:p>
            <a:pPr lvl="1"/>
            <a:r>
              <a:rPr lang="en-US" dirty="0"/>
              <a:t>Loose-balls (because of previously less reliable numbers)</a:t>
            </a:r>
          </a:p>
          <a:p>
            <a:pPr lvl="1"/>
            <a:r>
              <a:rPr lang="en-US" dirty="0"/>
              <a:t>5-minute intervals (Instead of Quarters because of T.V. timeouts)</a:t>
            </a:r>
          </a:p>
          <a:p>
            <a:r>
              <a:rPr lang="en-US" dirty="0"/>
              <a:t>Got 2 games in before realizing more help was needed</a:t>
            </a:r>
          </a:p>
        </p:txBody>
      </p:sp>
      <p:sp>
        <p:nvSpPr>
          <p:cNvPr id="3" name="Date Placeholder 2">
            <a:extLst>
              <a:ext uri="{FF2B5EF4-FFF2-40B4-BE49-F238E27FC236}">
                <a16:creationId xmlns:a16="http://schemas.microsoft.com/office/drawing/2014/main" id="{A80CE245-C3D0-485B-A015-104D8DDFFF1E}"/>
              </a:ext>
            </a:extLst>
          </p:cNvPr>
          <p:cNvSpPr>
            <a:spLocks noGrp="1"/>
          </p:cNvSpPr>
          <p:nvPr>
            <p:ph type="dt" sz="half" idx="10"/>
          </p:nvPr>
        </p:nvSpPr>
        <p:spPr/>
        <p:txBody>
          <a:bodyPr/>
          <a:lstStyle/>
          <a:p>
            <a:r>
              <a:rPr lang="en-US"/>
              <a:t>9/14/2019</a:t>
            </a:r>
          </a:p>
        </p:txBody>
      </p:sp>
      <p:sp>
        <p:nvSpPr>
          <p:cNvPr id="4" name="Footer Placeholder 3">
            <a:extLst>
              <a:ext uri="{FF2B5EF4-FFF2-40B4-BE49-F238E27FC236}">
                <a16:creationId xmlns:a16="http://schemas.microsoft.com/office/drawing/2014/main" id="{879F6869-1B98-4F0D-AEDB-EA2763A13C29}"/>
              </a:ext>
            </a:extLst>
          </p:cNvPr>
          <p:cNvSpPr>
            <a:spLocks noGrp="1"/>
          </p:cNvSpPr>
          <p:nvPr>
            <p:ph type="ftr" sz="quarter" idx="11"/>
          </p:nvPr>
        </p:nvSpPr>
        <p:spPr/>
        <p:txBody>
          <a:bodyPr/>
          <a:lstStyle/>
          <a:p>
            <a:r>
              <a:rPr lang="en-US"/>
              <a:t>RITSAC 2019: Rochester Knighthawks Analytics</a:t>
            </a:r>
          </a:p>
        </p:txBody>
      </p:sp>
      <p:sp>
        <p:nvSpPr>
          <p:cNvPr id="5" name="Slide Number Placeholder 4">
            <a:extLst>
              <a:ext uri="{FF2B5EF4-FFF2-40B4-BE49-F238E27FC236}">
                <a16:creationId xmlns:a16="http://schemas.microsoft.com/office/drawing/2014/main" id="{6C376238-0C44-43A9-A9B6-8DF3D0190B0C}"/>
              </a:ext>
            </a:extLst>
          </p:cNvPr>
          <p:cNvSpPr>
            <a:spLocks noGrp="1"/>
          </p:cNvSpPr>
          <p:nvPr>
            <p:ph type="sldNum" sz="quarter" idx="12"/>
          </p:nvPr>
        </p:nvSpPr>
        <p:spPr/>
        <p:txBody>
          <a:bodyPr/>
          <a:lstStyle/>
          <a:p>
            <a:fld id="{F153B4E7-93E1-44FB-A949-AF42EC3C380E}" type="slidenum">
              <a:rPr lang="en-US" smtClean="0"/>
              <a:t>3</a:t>
            </a:fld>
            <a:endParaRPr lang="en-US" dirty="0"/>
          </a:p>
        </p:txBody>
      </p:sp>
      <p:sp>
        <p:nvSpPr>
          <p:cNvPr id="6" name="Title 5">
            <a:extLst>
              <a:ext uri="{FF2B5EF4-FFF2-40B4-BE49-F238E27FC236}">
                <a16:creationId xmlns:a16="http://schemas.microsoft.com/office/drawing/2014/main" id="{3585094C-3CBA-4D15-B004-E2C3BB9112BD}"/>
              </a:ext>
            </a:extLst>
          </p:cNvPr>
          <p:cNvSpPr>
            <a:spLocks noGrp="1"/>
          </p:cNvSpPr>
          <p:nvPr>
            <p:ph type="title"/>
          </p:nvPr>
        </p:nvSpPr>
        <p:spPr/>
        <p:txBody>
          <a:bodyPr/>
          <a:lstStyle/>
          <a:p>
            <a:r>
              <a:rPr lang="en-US" dirty="0"/>
              <a:t>Where Our Story Starts…</a:t>
            </a:r>
          </a:p>
        </p:txBody>
      </p:sp>
    </p:spTree>
    <p:extLst>
      <p:ext uri="{BB962C8B-B14F-4D97-AF65-F5344CB8AC3E}">
        <p14:creationId xmlns:p14="http://schemas.microsoft.com/office/powerpoint/2010/main" val="220933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403CF-69CD-45EF-B33D-04C626849578}"/>
              </a:ext>
            </a:extLst>
          </p:cNvPr>
          <p:cNvSpPr>
            <a:spLocks noGrp="1"/>
          </p:cNvSpPr>
          <p:nvPr>
            <p:ph type="title"/>
          </p:nvPr>
        </p:nvSpPr>
        <p:spPr/>
        <p:txBody>
          <a:bodyPr/>
          <a:lstStyle/>
          <a:p>
            <a:r>
              <a:rPr lang="en-US" dirty="0"/>
              <a:t>Season 1</a:t>
            </a:r>
          </a:p>
        </p:txBody>
      </p:sp>
      <p:sp>
        <p:nvSpPr>
          <p:cNvPr id="4" name="Date Placeholder 3">
            <a:extLst>
              <a:ext uri="{FF2B5EF4-FFF2-40B4-BE49-F238E27FC236}">
                <a16:creationId xmlns:a16="http://schemas.microsoft.com/office/drawing/2014/main" id="{B3B9280A-D62B-4174-A1CE-557D2309D14A}"/>
              </a:ext>
            </a:extLst>
          </p:cNvPr>
          <p:cNvSpPr>
            <a:spLocks noGrp="1"/>
          </p:cNvSpPr>
          <p:nvPr>
            <p:ph type="dt" sz="half" idx="10"/>
          </p:nvPr>
        </p:nvSpPr>
        <p:spPr/>
        <p:txBody>
          <a:bodyPr/>
          <a:lstStyle/>
          <a:p>
            <a:r>
              <a:rPr lang="en-US"/>
              <a:t>9/14/2019</a:t>
            </a:r>
          </a:p>
        </p:txBody>
      </p:sp>
      <p:sp>
        <p:nvSpPr>
          <p:cNvPr id="5" name="Footer Placeholder 4">
            <a:extLst>
              <a:ext uri="{FF2B5EF4-FFF2-40B4-BE49-F238E27FC236}">
                <a16:creationId xmlns:a16="http://schemas.microsoft.com/office/drawing/2014/main" id="{CA193B5F-D3E2-4E1E-9C57-8C9E9CB26FC7}"/>
              </a:ext>
            </a:extLst>
          </p:cNvPr>
          <p:cNvSpPr>
            <a:spLocks noGrp="1"/>
          </p:cNvSpPr>
          <p:nvPr>
            <p:ph type="ftr" sz="quarter" idx="11"/>
          </p:nvPr>
        </p:nvSpPr>
        <p:spPr/>
        <p:txBody>
          <a:bodyPr/>
          <a:lstStyle/>
          <a:p>
            <a:r>
              <a:rPr lang="en-US"/>
              <a:t>RITSAC 2019: Rochester Knighthawks Analytics</a:t>
            </a:r>
          </a:p>
        </p:txBody>
      </p:sp>
      <p:sp>
        <p:nvSpPr>
          <p:cNvPr id="6" name="Slide Number Placeholder 5">
            <a:extLst>
              <a:ext uri="{FF2B5EF4-FFF2-40B4-BE49-F238E27FC236}">
                <a16:creationId xmlns:a16="http://schemas.microsoft.com/office/drawing/2014/main" id="{A73467FC-AC1F-4313-BFA4-D289399558D7}"/>
              </a:ext>
            </a:extLst>
          </p:cNvPr>
          <p:cNvSpPr>
            <a:spLocks noGrp="1"/>
          </p:cNvSpPr>
          <p:nvPr>
            <p:ph type="sldNum" sz="quarter" idx="12"/>
          </p:nvPr>
        </p:nvSpPr>
        <p:spPr/>
        <p:txBody>
          <a:bodyPr/>
          <a:lstStyle/>
          <a:p>
            <a:fld id="{F153B4E7-93E1-44FB-A949-AF42EC3C380E}" type="slidenum">
              <a:rPr lang="en-US" smtClean="0"/>
              <a:t>4</a:t>
            </a:fld>
            <a:endParaRPr lang="en-US"/>
          </a:p>
        </p:txBody>
      </p:sp>
    </p:spTree>
    <p:extLst>
      <p:ext uri="{BB962C8B-B14F-4D97-AF65-F5344CB8AC3E}">
        <p14:creationId xmlns:p14="http://schemas.microsoft.com/office/powerpoint/2010/main" val="849589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53D445-30AD-499F-A321-DFFEDA6F7BE5}"/>
              </a:ext>
            </a:extLst>
          </p:cNvPr>
          <p:cNvSpPr>
            <a:spLocks noGrp="1"/>
          </p:cNvSpPr>
          <p:nvPr>
            <p:ph idx="1"/>
          </p:nvPr>
        </p:nvSpPr>
        <p:spPr/>
        <p:txBody>
          <a:bodyPr>
            <a:normAutofit fontScale="92500" lnSpcReduction="10000"/>
          </a:bodyPr>
          <a:lstStyle/>
          <a:p>
            <a:pPr lvl="0">
              <a:lnSpc>
                <a:spcPct val="110000"/>
              </a:lnSpc>
              <a:buClr>
                <a:srgbClr val="3F3F3F"/>
              </a:buClr>
              <a:buSzPts val="2000"/>
            </a:pPr>
            <a:r>
              <a:rPr lang="en-US" dirty="0"/>
              <a:t>Began with tracking all shots in Knighthawks games by both Rochester and their opponent</a:t>
            </a:r>
          </a:p>
          <a:p>
            <a:pPr lvl="0">
              <a:lnSpc>
                <a:spcPct val="110000"/>
              </a:lnSpc>
              <a:buClr>
                <a:srgbClr val="3F3F3F"/>
              </a:buClr>
              <a:buSzPts val="2000"/>
            </a:pPr>
            <a:r>
              <a:rPr lang="en-US" dirty="0"/>
              <a:t>Tracked:</a:t>
            </a:r>
          </a:p>
          <a:p>
            <a:pPr lvl="1">
              <a:lnSpc>
                <a:spcPct val="110000"/>
              </a:lnSpc>
              <a:buClr>
                <a:srgbClr val="3F3F3F"/>
              </a:buClr>
              <a:buSzPts val="2000"/>
            </a:pPr>
            <a:r>
              <a:rPr lang="en-US" dirty="0"/>
              <a:t>Shooting Player</a:t>
            </a:r>
          </a:p>
          <a:p>
            <a:pPr lvl="1">
              <a:lnSpc>
                <a:spcPct val="110000"/>
              </a:lnSpc>
              <a:buClr>
                <a:srgbClr val="3F3F3F"/>
              </a:buClr>
              <a:buSzPts val="2000"/>
            </a:pPr>
            <a:r>
              <a:rPr lang="en-US" dirty="0"/>
              <a:t>Location on the Field </a:t>
            </a:r>
          </a:p>
          <a:p>
            <a:pPr lvl="1">
              <a:lnSpc>
                <a:spcPct val="110000"/>
              </a:lnSpc>
              <a:buClr>
                <a:srgbClr val="3F3F3F"/>
              </a:buClr>
              <a:buSzPts val="2000"/>
            </a:pPr>
            <a:r>
              <a:rPr lang="en-US" dirty="0"/>
              <a:t>Location on Net or Where it Missed</a:t>
            </a:r>
          </a:p>
          <a:p>
            <a:pPr lvl="1">
              <a:lnSpc>
                <a:spcPct val="110000"/>
              </a:lnSpc>
              <a:buClr>
                <a:srgbClr val="3F3F3F"/>
              </a:buClr>
              <a:buSzPts val="2000"/>
            </a:pPr>
            <a:r>
              <a:rPr lang="en-US" dirty="0"/>
              <a:t>Game Clock and Shot Clock</a:t>
            </a:r>
          </a:p>
          <a:p>
            <a:pPr lvl="1">
              <a:lnSpc>
                <a:spcPct val="110000"/>
              </a:lnSpc>
              <a:buClr>
                <a:srgbClr val="3F3F3F"/>
              </a:buClr>
              <a:buSzPts val="2000"/>
            </a:pPr>
            <a:r>
              <a:rPr lang="en-US" dirty="0"/>
              <a:t>Set Offense or Transition Offense</a:t>
            </a:r>
          </a:p>
          <a:p>
            <a:pPr lvl="1">
              <a:lnSpc>
                <a:spcPct val="110000"/>
              </a:lnSpc>
              <a:buClr>
                <a:srgbClr val="3F3F3F"/>
              </a:buClr>
              <a:buSzPts val="2000"/>
            </a:pPr>
            <a:r>
              <a:rPr lang="en-US" dirty="0"/>
              <a:t>Result: Goal or Miss</a:t>
            </a:r>
          </a:p>
          <a:p>
            <a:pPr lvl="0">
              <a:lnSpc>
                <a:spcPct val="110000"/>
              </a:lnSpc>
              <a:buClr>
                <a:srgbClr val="3F3F3F"/>
              </a:buClr>
              <a:buSzPts val="2000"/>
            </a:pPr>
            <a:r>
              <a:rPr lang="en-US" dirty="0"/>
              <a:t>4 games in, we began tracking the way each possession ended (shot, turnover, penalty, etc.)</a:t>
            </a:r>
          </a:p>
          <a:p>
            <a:pPr lvl="0">
              <a:lnSpc>
                <a:spcPct val="110000"/>
              </a:lnSpc>
              <a:buClr>
                <a:srgbClr val="3F3F3F"/>
              </a:buClr>
              <a:buSzPts val="2000"/>
            </a:pPr>
            <a:endParaRPr lang="en-US" dirty="0"/>
          </a:p>
        </p:txBody>
      </p:sp>
      <p:sp>
        <p:nvSpPr>
          <p:cNvPr id="3" name="Date Placeholder 2">
            <a:extLst>
              <a:ext uri="{FF2B5EF4-FFF2-40B4-BE49-F238E27FC236}">
                <a16:creationId xmlns:a16="http://schemas.microsoft.com/office/drawing/2014/main" id="{43FCDF2C-B6FB-4D22-BAD2-6D17B11DE2F5}"/>
              </a:ext>
            </a:extLst>
          </p:cNvPr>
          <p:cNvSpPr>
            <a:spLocks noGrp="1"/>
          </p:cNvSpPr>
          <p:nvPr>
            <p:ph type="dt" sz="half" idx="10"/>
          </p:nvPr>
        </p:nvSpPr>
        <p:spPr/>
        <p:txBody>
          <a:bodyPr/>
          <a:lstStyle/>
          <a:p>
            <a:r>
              <a:rPr lang="en-US"/>
              <a:t>9/14/2019</a:t>
            </a:r>
            <a:endParaRPr lang="en-US" dirty="0"/>
          </a:p>
        </p:txBody>
      </p:sp>
      <p:sp>
        <p:nvSpPr>
          <p:cNvPr id="4" name="Footer Placeholder 3">
            <a:extLst>
              <a:ext uri="{FF2B5EF4-FFF2-40B4-BE49-F238E27FC236}">
                <a16:creationId xmlns:a16="http://schemas.microsoft.com/office/drawing/2014/main" id="{7F3ED70C-3DB8-487E-B55A-050A2BC8B366}"/>
              </a:ext>
            </a:extLst>
          </p:cNvPr>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a:extLst>
              <a:ext uri="{FF2B5EF4-FFF2-40B4-BE49-F238E27FC236}">
                <a16:creationId xmlns:a16="http://schemas.microsoft.com/office/drawing/2014/main" id="{44FCD4E8-8F65-4EDD-9C0A-B6CA8B62BF0B}"/>
              </a:ext>
            </a:extLst>
          </p:cNvPr>
          <p:cNvSpPr>
            <a:spLocks noGrp="1"/>
          </p:cNvSpPr>
          <p:nvPr>
            <p:ph type="sldNum" sz="quarter" idx="12"/>
          </p:nvPr>
        </p:nvSpPr>
        <p:spPr/>
        <p:txBody>
          <a:bodyPr/>
          <a:lstStyle/>
          <a:p>
            <a:fld id="{F153B4E7-93E1-44FB-A949-AF42EC3C380E}" type="slidenum">
              <a:rPr lang="en-US" smtClean="0"/>
              <a:pPr/>
              <a:t>5</a:t>
            </a:fld>
            <a:endParaRPr lang="en-US" dirty="0"/>
          </a:p>
        </p:txBody>
      </p:sp>
      <p:sp>
        <p:nvSpPr>
          <p:cNvPr id="6" name="Title 5">
            <a:extLst>
              <a:ext uri="{FF2B5EF4-FFF2-40B4-BE49-F238E27FC236}">
                <a16:creationId xmlns:a16="http://schemas.microsoft.com/office/drawing/2014/main" id="{8BD8F69A-52EC-441D-8779-1547F2D8225E}"/>
              </a:ext>
            </a:extLst>
          </p:cNvPr>
          <p:cNvSpPr>
            <a:spLocks noGrp="1"/>
          </p:cNvSpPr>
          <p:nvPr>
            <p:ph type="title"/>
          </p:nvPr>
        </p:nvSpPr>
        <p:spPr/>
        <p:txBody>
          <a:bodyPr/>
          <a:lstStyle/>
          <a:p>
            <a:r>
              <a:rPr lang="en-US" dirty="0"/>
              <a:t>Season 1</a:t>
            </a:r>
          </a:p>
        </p:txBody>
      </p:sp>
    </p:spTree>
    <p:extLst>
      <p:ext uri="{BB962C8B-B14F-4D97-AF65-F5344CB8AC3E}">
        <p14:creationId xmlns:p14="http://schemas.microsoft.com/office/powerpoint/2010/main" val="332277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indoor&#10;&#10;Description automatically generated">
            <a:extLst>
              <a:ext uri="{FF2B5EF4-FFF2-40B4-BE49-F238E27FC236}">
                <a16:creationId xmlns:a16="http://schemas.microsoft.com/office/drawing/2014/main" id="{0C14C877-5D15-4FF8-943C-F0D363781E7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21" b="221"/>
          <a:stretch>
            <a:fillRect/>
          </a:stretch>
        </p:blipFill>
        <p:spPr/>
      </p:pic>
      <p:sp>
        <p:nvSpPr>
          <p:cNvPr id="3" name="Text Placeholder 2">
            <a:extLst>
              <a:ext uri="{FF2B5EF4-FFF2-40B4-BE49-F238E27FC236}">
                <a16:creationId xmlns:a16="http://schemas.microsoft.com/office/drawing/2014/main" id="{92CFB37B-6492-4AB7-BA84-9AE6FBB6B1CB}"/>
              </a:ext>
            </a:extLst>
          </p:cNvPr>
          <p:cNvSpPr>
            <a:spLocks noGrp="1"/>
          </p:cNvSpPr>
          <p:nvPr>
            <p:ph type="body" sz="half" idx="2"/>
          </p:nvPr>
        </p:nvSpPr>
        <p:spPr/>
        <p:txBody>
          <a:bodyPr/>
          <a:lstStyle/>
          <a:p>
            <a:r>
              <a:rPr lang="en-US" dirty="0"/>
              <a:t>Sample of the Tracking Spreadsheet</a:t>
            </a:r>
          </a:p>
        </p:txBody>
      </p:sp>
      <p:sp>
        <p:nvSpPr>
          <p:cNvPr id="4" name="Date Placeholder 3">
            <a:extLst>
              <a:ext uri="{FF2B5EF4-FFF2-40B4-BE49-F238E27FC236}">
                <a16:creationId xmlns:a16="http://schemas.microsoft.com/office/drawing/2014/main" id="{598EE1C6-07B3-4DF9-A5AC-731A57F57FE3}"/>
              </a:ext>
            </a:extLst>
          </p:cNvPr>
          <p:cNvSpPr>
            <a:spLocks noGrp="1"/>
          </p:cNvSpPr>
          <p:nvPr>
            <p:ph type="dt" sz="half" idx="10"/>
          </p:nvPr>
        </p:nvSpPr>
        <p:spPr/>
        <p:txBody>
          <a:bodyPr/>
          <a:lstStyle/>
          <a:p>
            <a:r>
              <a:rPr lang="en-US"/>
              <a:t>9/14/2019</a:t>
            </a:r>
          </a:p>
        </p:txBody>
      </p:sp>
      <p:sp>
        <p:nvSpPr>
          <p:cNvPr id="5" name="Footer Placeholder 4">
            <a:extLst>
              <a:ext uri="{FF2B5EF4-FFF2-40B4-BE49-F238E27FC236}">
                <a16:creationId xmlns:a16="http://schemas.microsoft.com/office/drawing/2014/main" id="{8D4ABABD-1249-451A-93FB-7169139FFA55}"/>
              </a:ext>
            </a:extLst>
          </p:cNvPr>
          <p:cNvSpPr>
            <a:spLocks noGrp="1"/>
          </p:cNvSpPr>
          <p:nvPr>
            <p:ph type="ftr" sz="quarter" idx="11"/>
          </p:nvPr>
        </p:nvSpPr>
        <p:spPr/>
        <p:txBody>
          <a:bodyPr/>
          <a:lstStyle/>
          <a:p>
            <a:r>
              <a:rPr lang="en-US"/>
              <a:t>RITSAC 2019: Rochester Knighthawks Analytics</a:t>
            </a:r>
          </a:p>
        </p:txBody>
      </p:sp>
      <p:sp>
        <p:nvSpPr>
          <p:cNvPr id="6" name="Slide Number Placeholder 5">
            <a:extLst>
              <a:ext uri="{FF2B5EF4-FFF2-40B4-BE49-F238E27FC236}">
                <a16:creationId xmlns:a16="http://schemas.microsoft.com/office/drawing/2014/main" id="{93E27C38-6A59-4873-A70C-A93E2CEE7EE4}"/>
              </a:ext>
            </a:extLst>
          </p:cNvPr>
          <p:cNvSpPr>
            <a:spLocks noGrp="1"/>
          </p:cNvSpPr>
          <p:nvPr>
            <p:ph type="sldNum" sz="quarter" idx="12"/>
          </p:nvPr>
        </p:nvSpPr>
        <p:spPr/>
        <p:txBody>
          <a:bodyPr/>
          <a:lstStyle/>
          <a:p>
            <a:fld id="{F153B4E7-93E1-44FB-A949-AF42EC3C380E}" type="slidenum">
              <a:rPr lang="en-US" smtClean="0"/>
              <a:t>6</a:t>
            </a:fld>
            <a:endParaRPr lang="en-US"/>
          </a:p>
        </p:txBody>
      </p:sp>
      <p:sp>
        <p:nvSpPr>
          <p:cNvPr id="7" name="Title 6">
            <a:extLst>
              <a:ext uri="{FF2B5EF4-FFF2-40B4-BE49-F238E27FC236}">
                <a16:creationId xmlns:a16="http://schemas.microsoft.com/office/drawing/2014/main" id="{C8867CFC-C87D-423F-BB0F-D6CBAD80183F}"/>
              </a:ext>
            </a:extLst>
          </p:cNvPr>
          <p:cNvSpPr>
            <a:spLocks noGrp="1"/>
          </p:cNvSpPr>
          <p:nvPr>
            <p:ph type="title"/>
          </p:nvPr>
        </p:nvSpPr>
        <p:spPr/>
        <p:txBody>
          <a:bodyPr/>
          <a:lstStyle/>
          <a:p>
            <a:r>
              <a:rPr lang="en-US" dirty="0"/>
              <a:t>Season 1: Tracking</a:t>
            </a:r>
          </a:p>
        </p:txBody>
      </p:sp>
    </p:spTree>
    <p:extLst>
      <p:ext uri="{BB962C8B-B14F-4D97-AF65-F5344CB8AC3E}">
        <p14:creationId xmlns:p14="http://schemas.microsoft.com/office/powerpoint/2010/main" val="4206587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20AFFC-D985-4B0C-A575-DB54755B6A5B}"/>
              </a:ext>
            </a:extLst>
          </p:cNvPr>
          <p:cNvSpPr>
            <a:spLocks noGrp="1"/>
          </p:cNvSpPr>
          <p:nvPr>
            <p:ph type="body" sz="half" idx="2"/>
          </p:nvPr>
        </p:nvSpPr>
        <p:spPr/>
        <p:txBody>
          <a:bodyPr/>
          <a:lstStyle/>
          <a:p>
            <a:r>
              <a:rPr lang="en-US" dirty="0"/>
              <a:t>Sample of the Charts Used in Tracking with Short-hand and in Presentation as a Visualization</a:t>
            </a:r>
          </a:p>
        </p:txBody>
      </p:sp>
      <p:sp>
        <p:nvSpPr>
          <p:cNvPr id="4" name="Date Placeholder 3">
            <a:extLst>
              <a:ext uri="{FF2B5EF4-FFF2-40B4-BE49-F238E27FC236}">
                <a16:creationId xmlns:a16="http://schemas.microsoft.com/office/drawing/2014/main" id="{7D32F229-B12E-4172-8E39-1BDDA3CB235C}"/>
              </a:ext>
            </a:extLst>
          </p:cNvPr>
          <p:cNvSpPr>
            <a:spLocks noGrp="1"/>
          </p:cNvSpPr>
          <p:nvPr>
            <p:ph type="dt" sz="half" idx="10"/>
          </p:nvPr>
        </p:nvSpPr>
        <p:spPr/>
        <p:txBody>
          <a:bodyPr/>
          <a:lstStyle/>
          <a:p>
            <a:r>
              <a:rPr lang="en-US"/>
              <a:t>9/14/2019</a:t>
            </a:r>
          </a:p>
        </p:txBody>
      </p:sp>
      <p:sp>
        <p:nvSpPr>
          <p:cNvPr id="5" name="Footer Placeholder 4">
            <a:extLst>
              <a:ext uri="{FF2B5EF4-FFF2-40B4-BE49-F238E27FC236}">
                <a16:creationId xmlns:a16="http://schemas.microsoft.com/office/drawing/2014/main" id="{854B4A22-83C8-4356-8D6F-F0332F35DAE0}"/>
              </a:ext>
            </a:extLst>
          </p:cNvPr>
          <p:cNvSpPr>
            <a:spLocks noGrp="1"/>
          </p:cNvSpPr>
          <p:nvPr>
            <p:ph type="ftr" sz="quarter" idx="11"/>
          </p:nvPr>
        </p:nvSpPr>
        <p:spPr/>
        <p:txBody>
          <a:bodyPr/>
          <a:lstStyle/>
          <a:p>
            <a:r>
              <a:rPr lang="en-US"/>
              <a:t>RITSAC 2019: Rochester Knighthawks Analytics</a:t>
            </a:r>
          </a:p>
        </p:txBody>
      </p:sp>
      <p:sp>
        <p:nvSpPr>
          <p:cNvPr id="6" name="Slide Number Placeholder 5">
            <a:extLst>
              <a:ext uri="{FF2B5EF4-FFF2-40B4-BE49-F238E27FC236}">
                <a16:creationId xmlns:a16="http://schemas.microsoft.com/office/drawing/2014/main" id="{DBC52320-84DA-4DF4-B9A9-2233143F91B4}"/>
              </a:ext>
            </a:extLst>
          </p:cNvPr>
          <p:cNvSpPr>
            <a:spLocks noGrp="1"/>
          </p:cNvSpPr>
          <p:nvPr>
            <p:ph type="sldNum" sz="quarter" idx="12"/>
          </p:nvPr>
        </p:nvSpPr>
        <p:spPr/>
        <p:txBody>
          <a:bodyPr/>
          <a:lstStyle/>
          <a:p>
            <a:fld id="{F153B4E7-93E1-44FB-A949-AF42EC3C380E}" type="slidenum">
              <a:rPr lang="en-US" smtClean="0"/>
              <a:t>7</a:t>
            </a:fld>
            <a:endParaRPr lang="en-US"/>
          </a:p>
        </p:txBody>
      </p:sp>
      <p:sp>
        <p:nvSpPr>
          <p:cNvPr id="7" name="Title 6">
            <a:extLst>
              <a:ext uri="{FF2B5EF4-FFF2-40B4-BE49-F238E27FC236}">
                <a16:creationId xmlns:a16="http://schemas.microsoft.com/office/drawing/2014/main" id="{D6AA9EDA-BFAC-4B4F-BABB-5A7037465351}"/>
              </a:ext>
            </a:extLst>
          </p:cNvPr>
          <p:cNvSpPr>
            <a:spLocks noGrp="1"/>
          </p:cNvSpPr>
          <p:nvPr>
            <p:ph type="title"/>
          </p:nvPr>
        </p:nvSpPr>
        <p:spPr/>
        <p:txBody>
          <a:bodyPr/>
          <a:lstStyle/>
          <a:p>
            <a:r>
              <a:rPr lang="en-US" dirty="0"/>
              <a:t>Season 1: Presentation</a:t>
            </a:r>
          </a:p>
        </p:txBody>
      </p:sp>
      <p:pic>
        <p:nvPicPr>
          <p:cNvPr id="9" name="Google Shape;114;p4">
            <a:extLst>
              <a:ext uri="{FF2B5EF4-FFF2-40B4-BE49-F238E27FC236}">
                <a16:creationId xmlns:a16="http://schemas.microsoft.com/office/drawing/2014/main" id="{1951CB82-6C80-472A-9A2D-049F12F9CBE2}"/>
              </a:ext>
            </a:extLst>
          </p:cNvPr>
          <p:cNvPicPr preferRelativeResize="0"/>
          <p:nvPr/>
        </p:nvPicPr>
        <p:blipFill>
          <a:blip r:embed="rId2">
            <a:alphaModFix/>
          </a:blip>
          <a:stretch>
            <a:fillRect/>
          </a:stretch>
        </p:blipFill>
        <p:spPr>
          <a:xfrm>
            <a:off x="2562224" y="2319094"/>
            <a:ext cx="7067550" cy="3533775"/>
          </a:xfrm>
          <a:prstGeom prst="rect">
            <a:avLst/>
          </a:prstGeom>
          <a:noFill/>
          <a:ln>
            <a:noFill/>
          </a:ln>
        </p:spPr>
      </p:pic>
    </p:spTree>
    <p:extLst>
      <p:ext uri="{BB962C8B-B14F-4D97-AF65-F5344CB8AC3E}">
        <p14:creationId xmlns:p14="http://schemas.microsoft.com/office/powerpoint/2010/main" val="446996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182709-5588-41F5-B809-A2F86CEB0DD6}"/>
              </a:ext>
            </a:extLst>
          </p:cNvPr>
          <p:cNvSpPr>
            <a:spLocks noGrp="1"/>
          </p:cNvSpPr>
          <p:nvPr>
            <p:ph idx="1"/>
          </p:nvPr>
        </p:nvSpPr>
        <p:spPr/>
        <p:txBody>
          <a:bodyPr>
            <a:noAutofit/>
          </a:bodyPr>
          <a:lstStyle/>
          <a:p>
            <a:r>
              <a:rPr lang="en-US" sz="1800" dirty="0"/>
              <a:t>Scope: 2018 NLL Finals (Rochester vs. Saskatchewan)</a:t>
            </a:r>
          </a:p>
          <a:p>
            <a:r>
              <a:rPr lang="en-US" sz="1800" dirty="0"/>
              <a:t>Tracked every offensive ball movement for two of the three games in the series – Movement, Pass, Shot</a:t>
            </a:r>
          </a:p>
          <a:p>
            <a:r>
              <a:rPr lang="en-US" sz="1800" dirty="0"/>
              <a:t>Passing Networks – Nodes are players, directed edges represent the event of passing from one player to another</a:t>
            </a:r>
          </a:p>
          <a:p>
            <a:pPr lvl="1"/>
            <a:r>
              <a:rPr lang="en-US" sz="1600" dirty="0"/>
              <a:t>Also looked at turf location as nodes and the event of passing form one location to another as directed edges</a:t>
            </a:r>
          </a:p>
          <a:p>
            <a:r>
              <a:rPr lang="en-US" sz="1800" dirty="0"/>
              <a:t>Shot Assists – Gives the population of shots that goals come from</a:t>
            </a:r>
          </a:p>
          <a:p>
            <a:r>
              <a:rPr lang="en-US" sz="1800" dirty="0"/>
              <a:t>Network Statistics in the context of shot assist networks</a:t>
            </a:r>
          </a:p>
          <a:p>
            <a:pPr lvl="1"/>
            <a:r>
              <a:rPr lang="en-US" sz="1600" dirty="0"/>
              <a:t>Centrality Measures: Which players are most frequently creating shot opportunities</a:t>
            </a:r>
          </a:p>
          <a:p>
            <a:pPr lvl="1"/>
            <a:r>
              <a:rPr lang="en-US" sz="1600" dirty="0"/>
              <a:t>Full Network Measures: </a:t>
            </a:r>
          </a:p>
          <a:p>
            <a:pPr lvl="2"/>
            <a:r>
              <a:rPr lang="en-US" sz="1400" dirty="0"/>
              <a:t>Diameter: Smaller networks = more balanced production in the lineup</a:t>
            </a:r>
          </a:p>
          <a:p>
            <a:pPr lvl="2"/>
            <a:r>
              <a:rPr lang="en-US" sz="1400" dirty="0"/>
              <a:t>Reciprocity: Are people passing and shooting at the same frequency in their “relationship”</a:t>
            </a:r>
          </a:p>
        </p:txBody>
      </p:sp>
      <p:sp>
        <p:nvSpPr>
          <p:cNvPr id="3" name="Date Placeholder 2">
            <a:extLst>
              <a:ext uri="{FF2B5EF4-FFF2-40B4-BE49-F238E27FC236}">
                <a16:creationId xmlns:a16="http://schemas.microsoft.com/office/drawing/2014/main" id="{0A983067-5F29-4F88-8E8A-ED5C97746C98}"/>
              </a:ext>
            </a:extLst>
          </p:cNvPr>
          <p:cNvSpPr>
            <a:spLocks noGrp="1"/>
          </p:cNvSpPr>
          <p:nvPr>
            <p:ph type="dt" sz="half" idx="10"/>
          </p:nvPr>
        </p:nvSpPr>
        <p:spPr/>
        <p:txBody>
          <a:bodyPr/>
          <a:lstStyle/>
          <a:p>
            <a:r>
              <a:rPr lang="en-US"/>
              <a:t>9/14/2019</a:t>
            </a:r>
            <a:endParaRPr lang="en-US" dirty="0"/>
          </a:p>
        </p:txBody>
      </p:sp>
      <p:sp>
        <p:nvSpPr>
          <p:cNvPr id="4" name="Footer Placeholder 3">
            <a:extLst>
              <a:ext uri="{FF2B5EF4-FFF2-40B4-BE49-F238E27FC236}">
                <a16:creationId xmlns:a16="http://schemas.microsoft.com/office/drawing/2014/main" id="{E6B34E7D-73DE-4F3D-93B5-A3E044929540}"/>
              </a:ext>
            </a:extLst>
          </p:cNvPr>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a:extLst>
              <a:ext uri="{FF2B5EF4-FFF2-40B4-BE49-F238E27FC236}">
                <a16:creationId xmlns:a16="http://schemas.microsoft.com/office/drawing/2014/main" id="{B7F7D967-B0C5-4502-B5C8-176115B6EF33}"/>
              </a:ext>
            </a:extLst>
          </p:cNvPr>
          <p:cNvSpPr>
            <a:spLocks noGrp="1"/>
          </p:cNvSpPr>
          <p:nvPr>
            <p:ph type="sldNum" sz="quarter" idx="12"/>
          </p:nvPr>
        </p:nvSpPr>
        <p:spPr/>
        <p:txBody>
          <a:bodyPr/>
          <a:lstStyle/>
          <a:p>
            <a:fld id="{F153B4E7-93E1-44FB-A949-AF42EC3C380E}" type="slidenum">
              <a:rPr lang="en-US" smtClean="0"/>
              <a:pPr/>
              <a:t>8</a:t>
            </a:fld>
            <a:endParaRPr lang="en-US" dirty="0"/>
          </a:p>
        </p:txBody>
      </p:sp>
      <p:sp>
        <p:nvSpPr>
          <p:cNvPr id="6" name="Title 5">
            <a:extLst>
              <a:ext uri="{FF2B5EF4-FFF2-40B4-BE49-F238E27FC236}">
                <a16:creationId xmlns:a16="http://schemas.microsoft.com/office/drawing/2014/main" id="{956EE30D-0D15-4FEB-9EA3-0D062A4D69D3}"/>
              </a:ext>
            </a:extLst>
          </p:cNvPr>
          <p:cNvSpPr>
            <a:spLocks noGrp="1"/>
          </p:cNvSpPr>
          <p:nvPr>
            <p:ph type="title"/>
          </p:nvPr>
        </p:nvSpPr>
        <p:spPr/>
        <p:txBody>
          <a:bodyPr/>
          <a:lstStyle/>
          <a:p>
            <a:r>
              <a:rPr lang="en-US" dirty="0"/>
              <a:t>Season 1: Networking Project</a:t>
            </a:r>
          </a:p>
        </p:txBody>
      </p:sp>
    </p:spTree>
    <p:extLst>
      <p:ext uri="{BB962C8B-B14F-4D97-AF65-F5344CB8AC3E}">
        <p14:creationId xmlns:p14="http://schemas.microsoft.com/office/powerpoint/2010/main" val="13773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 calcmode="lin" valueType="num">
                                      <p:cBhvr additive="base">
                                        <p:cTn id="5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9</a:t>
            </a:fld>
            <a:endParaRPr lang="en-US" dirty="0"/>
          </a:p>
        </p:txBody>
      </p:sp>
      <p:sp>
        <p:nvSpPr>
          <p:cNvPr id="6" name="Title 5"/>
          <p:cNvSpPr>
            <a:spLocks noGrp="1"/>
          </p:cNvSpPr>
          <p:nvPr>
            <p:ph type="title"/>
          </p:nvPr>
        </p:nvSpPr>
        <p:spPr/>
        <p:txBody>
          <a:bodyPr/>
          <a:lstStyle/>
          <a:p>
            <a:r>
              <a:rPr lang="en-US" dirty="0"/>
              <a:t>Tables</a:t>
            </a:r>
          </a:p>
        </p:txBody>
      </p:sp>
      <p:pic>
        <p:nvPicPr>
          <p:cNvPr id="7" name="Google Shape;140;g5e621c3f63_0_0"/>
          <p:cNvPicPr preferRelativeResize="0">
            <a:picLocks noGrp="1"/>
          </p:cNvPicPr>
          <p:nvPr>
            <p:ph idx="1"/>
          </p:nvPr>
        </p:nvPicPr>
        <p:blipFill>
          <a:blip r:embed="rId2">
            <a:alphaModFix/>
          </a:blip>
          <a:stretch>
            <a:fillRect/>
          </a:stretch>
        </p:blipFill>
        <p:spPr>
          <a:xfrm>
            <a:off x="2036518" y="1445516"/>
            <a:ext cx="8118962" cy="4710112"/>
          </a:xfrm>
          <a:prstGeom prst="rect">
            <a:avLst/>
          </a:prstGeom>
          <a:noFill/>
          <a:ln>
            <a:noFill/>
          </a:ln>
        </p:spPr>
      </p:pic>
    </p:spTree>
    <p:extLst>
      <p:ext uri="{BB962C8B-B14F-4D97-AF65-F5344CB8AC3E}">
        <p14:creationId xmlns:p14="http://schemas.microsoft.com/office/powerpoint/2010/main" val="3790017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10</a:t>
            </a:fld>
            <a:endParaRPr lang="en-US" dirty="0"/>
          </a:p>
        </p:txBody>
      </p:sp>
      <p:sp>
        <p:nvSpPr>
          <p:cNvPr id="6" name="Title 5"/>
          <p:cNvSpPr>
            <a:spLocks noGrp="1"/>
          </p:cNvSpPr>
          <p:nvPr>
            <p:ph type="title"/>
          </p:nvPr>
        </p:nvSpPr>
        <p:spPr/>
        <p:txBody>
          <a:bodyPr/>
          <a:lstStyle/>
          <a:p>
            <a:r>
              <a:rPr lang="en-US" dirty="0"/>
              <a:t>Network Graphs</a:t>
            </a:r>
          </a:p>
        </p:txBody>
      </p:sp>
      <p:pic>
        <p:nvPicPr>
          <p:cNvPr id="7" name="Google Shape;149;g5e621c3f63_0_198"/>
          <p:cNvPicPr preferRelativeResize="0">
            <a:picLocks noGrp="1"/>
          </p:cNvPicPr>
          <p:nvPr>
            <p:ph idx="1"/>
          </p:nvPr>
        </p:nvPicPr>
        <p:blipFill>
          <a:blip r:embed="rId2">
            <a:alphaModFix/>
          </a:blip>
          <a:stretch>
            <a:fillRect/>
          </a:stretch>
        </p:blipFill>
        <p:spPr>
          <a:xfrm>
            <a:off x="2843562" y="1483112"/>
            <a:ext cx="6494210" cy="4693851"/>
          </a:xfrm>
          <a:prstGeom prst="rect">
            <a:avLst/>
          </a:prstGeom>
          <a:noFill/>
          <a:ln>
            <a:noFill/>
          </a:ln>
        </p:spPr>
      </p:pic>
    </p:spTree>
    <p:extLst>
      <p:ext uri="{BB962C8B-B14F-4D97-AF65-F5344CB8AC3E}">
        <p14:creationId xmlns:p14="http://schemas.microsoft.com/office/powerpoint/2010/main" val="3207380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Season 2</a:t>
            </a:r>
          </a:p>
        </p:txBody>
      </p:sp>
      <p:sp>
        <p:nvSpPr>
          <p:cNvPr id="4" name="Date Placeholder 3"/>
          <p:cNvSpPr>
            <a:spLocks noGrp="1"/>
          </p:cNvSpPr>
          <p:nvPr>
            <p:ph type="dt" sz="half" idx="10"/>
          </p:nvPr>
        </p:nvSpPr>
        <p:spPr/>
        <p:txBody>
          <a:bodyPr/>
          <a:lstStyle/>
          <a:p>
            <a:r>
              <a:rPr lang="en-US"/>
              <a:t>9/14/2019</a:t>
            </a:r>
          </a:p>
        </p:txBody>
      </p:sp>
      <p:sp>
        <p:nvSpPr>
          <p:cNvPr id="5" name="Footer Placeholder 4"/>
          <p:cNvSpPr>
            <a:spLocks noGrp="1"/>
          </p:cNvSpPr>
          <p:nvPr>
            <p:ph type="ftr" sz="quarter" idx="11"/>
          </p:nvPr>
        </p:nvSpPr>
        <p:spPr/>
        <p:txBody>
          <a:bodyPr/>
          <a:lstStyle/>
          <a:p>
            <a:r>
              <a:rPr lang="en-US"/>
              <a:t>RITSAC 2019: Rochester Knighthawks Analytics</a:t>
            </a:r>
          </a:p>
        </p:txBody>
      </p:sp>
      <p:sp>
        <p:nvSpPr>
          <p:cNvPr id="6" name="Slide Number Placeholder 5"/>
          <p:cNvSpPr>
            <a:spLocks noGrp="1"/>
          </p:cNvSpPr>
          <p:nvPr>
            <p:ph type="sldNum" sz="quarter" idx="12"/>
          </p:nvPr>
        </p:nvSpPr>
        <p:spPr/>
        <p:txBody>
          <a:bodyPr/>
          <a:lstStyle/>
          <a:p>
            <a:fld id="{F153B4E7-93E1-44FB-A949-AF42EC3C380E}" type="slidenum">
              <a:rPr lang="en-US" smtClean="0"/>
              <a:t>11</a:t>
            </a:fld>
            <a:endParaRPr lang="en-US"/>
          </a:p>
        </p:txBody>
      </p:sp>
    </p:spTree>
    <p:extLst>
      <p:ext uri="{BB962C8B-B14F-4D97-AF65-F5344CB8AC3E}">
        <p14:creationId xmlns:p14="http://schemas.microsoft.com/office/powerpoint/2010/main" val="2876923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spcBef>
                <a:spcPts val="0"/>
              </a:spcBef>
              <a:buClr>
                <a:srgbClr val="3F3F3F"/>
              </a:buClr>
              <a:buSzPts val="1800"/>
            </a:pPr>
            <a:r>
              <a:rPr lang="en-US" sz="1800" dirty="0">
                <a:solidFill>
                  <a:srgbClr val="3F3F3F"/>
                </a:solidFill>
                <a:ea typeface="Verdana"/>
                <a:cs typeface="Verdana"/>
                <a:sym typeface="Verdana"/>
              </a:rPr>
              <a:t>The first app made was an interactive tracking app for data entry</a:t>
            </a:r>
            <a:endParaRPr lang="en-US" dirty="0"/>
          </a:p>
          <a:p>
            <a:pPr>
              <a:buClr>
                <a:srgbClr val="3F3F3F"/>
              </a:buClr>
              <a:buSzPts val="1400"/>
            </a:pPr>
            <a:r>
              <a:rPr lang="en-US" sz="1800" dirty="0">
                <a:solidFill>
                  <a:srgbClr val="3F3F3F"/>
                </a:solidFill>
                <a:ea typeface="Verdana"/>
                <a:cs typeface="Verdana"/>
                <a:sym typeface="Verdana"/>
              </a:rPr>
              <a:t>A smoother tracking process let us track every single on-ball event in our games</a:t>
            </a:r>
          </a:p>
          <a:p>
            <a:pPr>
              <a:buClr>
                <a:srgbClr val="3F3F3F"/>
              </a:buClr>
              <a:buSzPts val="1400"/>
            </a:pPr>
            <a:r>
              <a:rPr lang="en-US" sz="1800" dirty="0">
                <a:solidFill>
                  <a:srgbClr val="3F3F3F"/>
                </a:solidFill>
                <a:ea typeface="Verdana"/>
                <a:cs typeface="Verdana"/>
                <a:sym typeface="Verdana"/>
              </a:rPr>
              <a:t>A click-interactive Shiny plot of a picture of a Box field let us record approximate (x, y) locations of every event</a:t>
            </a:r>
          </a:p>
          <a:p>
            <a:pPr lvl="0">
              <a:buClr>
                <a:srgbClr val="3F3F3F"/>
              </a:buClr>
              <a:buSzPts val="1800"/>
            </a:pPr>
            <a:r>
              <a:rPr lang="en-US" sz="1800" dirty="0">
                <a:solidFill>
                  <a:srgbClr val="3F3F3F"/>
                </a:solidFill>
                <a:ea typeface="Verdana"/>
                <a:cs typeface="Verdana"/>
                <a:sym typeface="Verdana"/>
              </a:rPr>
              <a:t>Passes were tracked in a location1-to-location2 format and were the only events without player numbers (due to camera limitations)</a:t>
            </a:r>
          </a:p>
          <a:p>
            <a:pPr>
              <a:buClr>
                <a:srgbClr val="3F3F3F"/>
              </a:buClr>
              <a:buSzPts val="1400"/>
            </a:pPr>
            <a:r>
              <a:rPr lang="en-US" sz="1800" dirty="0">
                <a:solidFill>
                  <a:srgbClr val="3F3F3F"/>
                </a:solidFill>
                <a:ea typeface="Verdana"/>
                <a:cs typeface="Verdana"/>
                <a:sym typeface="Verdana"/>
              </a:rPr>
              <a:t>Process:</a:t>
            </a:r>
          </a:p>
          <a:p>
            <a:pPr lvl="1">
              <a:buClr>
                <a:srgbClr val="3F3F3F"/>
              </a:buClr>
              <a:buSzPts val="1400"/>
            </a:pPr>
            <a:r>
              <a:rPr lang="en-US" sz="1400" dirty="0">
                <a:solidFill>
                  <a:srgbClr val="3F3F3F"/>
                </a:solidFill>
                <a:ea typeface="Verdana"/>
                <a:cs typeface="Verdana"/>
                <a:sym typeface="Verdana"/>
              </a:rPr>
              <a:t>User enters information</a:t>
            </a:r>
            <a:endParaRPr lang="en-US" dirty="0"/>
          </a:p>
          <a:p>
            <a:pPr lvl="1">
              <a:buClr>
                <a:srgbClr val="3F3F3F"/>
              </a:buClr>
              <a:buSzPts val="1400"/>
            </a:pPr>
            <a:r>
              <a:rPr lang="en-US" sz="1400" dirty="0">
                <a:solidFill>
                  <a:srgbClr val="3F3F3F"/>
                </a:solidFill>
                <a:ea typeface="Verdana"/>
                <a:cs typeface="Verdana"/>
                <a:sym typeface="Verdana"/>
              </a:rPr>
              <a:t>Information organized into a data-frame (df_1)</a:t>
            </a:r>
            <a:endParaRPr lang="en-US" dirty="0"/>
          </a:p>
          <a:p>
            <a:pPr lvl="1">
              <a:buClr>
                <a:srgbClr val="3F3F3F"/>
              </a:buClr>
              <a:buSzPts val="1400"/>
            </a:pPr>
            <a:r>
              <a:rPr lang="en-US" sz="1400" dirty="0">
                <a:solidFill>
                  <a:srgbClr val="3F3F3F"/>
                </a:solidFill>
                <a:ea typeface="Verdana"/>
                <a:cs typeface="Verdana"/>
                <a:sym typeface="Verdana"/>
              </a:rPr>
              <a:t>Game’s .csv file read in as a different data-frame (df_2)</a:t>
            </a:r>
            <a:endParaRPr lang="en-US" dirty="0"/>
          </a:p>
          <a:p>
            <a:pPr lvl="1">
              <a:buClr>
                <a:srgbClr val="3F3F3F"/>
              </a:buClr>
              <a:buSzPts val="1400"/>
            </a:pPr>
            <a:r>
              <a:rPr lang="en-US" sz="1400" dirty="0">
                <a:solidFill>
                  <a:srgbClr val="3F3F3F"/>
                </a:solidFill>
                <a:ea typeface="Verdana"/>
                <a:sym typeface="Verdana"/>
              </a:rPr>
              <a:t>df_1 is added as a new row to df_2</a:t>
            </a:r>
            <a:endParaRPr lang="en-US" dirty="0"/>
          </a:p>
          <a:p>
            <a:pPr lvl="1">
              <a:buClr>
                <a:srgbClr val="3F3F3F"/>
              </a:buClr>
              <a:buSzPts val="1400"/>
            </a:pPr>
            <a:r>
              <a:rPr lang="en-US" sz="1400" dirty="0">
                <a:solidFill>
                  <a:srgbClr val="3F3F3F"/>
                </a:solidFill>
                <a:ea typeface="Verdana"/>
                <a:cs typeface="Verdana"/>
                <a:sym typeface="Verdana"/>
              </a:rPr>
              <a:t>Writes df_2 over the existing .csv file</a:t>
            </a:r>
            <a:endParaRPr lang="en-US" dirty="0"/>
          </a:p>
          <a:p>
            <a:pPr lvl="0">
              <a:buClr>
                <a:srgbClr val="3F3F3F"/>
              </a:buClr>
              <a:buSzPts val="1800"/>
            </a:pPr>
            <a:endParaRPr lang="en-US" dirty="0"/>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12</a:t>
            </a:fld>
            <a:endParaRPr lang="en-US" dirty="0"/>
          </a:p>
        </p:txBody>
      </p:sp>
      <p:sp>
        <p:nvSpPr>
          <p:cNvPr id="6" name="Title 5"/>
          <p:cNvSpPr>
            <a:spLocks noGrp="1"/>
          </p:cNvSpPr>
          <p:nvPr>
            <p:ph type="title"/>
          </p:nvPr>
        </p:nvSpPr>
        <p:spPr/>
        <p:txBody>
          <a:bodyPr/>
          <a:lstStyle/>
          <a:p>
            <a:r>
              <a:rPr lang="en-US" dirty="0"/>
              <a:t>Season 2: Tracking App</a:t>
            </a:r>
          </a:p>
        </p:txBody>
      </p:sp>
    </p:spTree>
    <p:extLst>
      <p:ext uri="{BB962C8B-B14F-4D97-AF65-F5344CB8AC3E}">
        <p14:creationId xmlns:p14="http://schemas.microsoft.com/office/powerpoint/2010/main" val="216841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9/14/2019</a:t>
            </a:r>
          </a:p>
        </p:txBody>
      </p:sp>
      <p:sp>
        <p:nvSpPr>
          <p:cNvPr id="3" name="Footer Placeholder 2"/>
          <p:cNvSpPr>
            <a:spLocks noGrp="1"/>
          </p:cNvSpPr>
          <p:nvPr>
            <p:ph type="ftr" sz="quarter" idx="11"/>
          </p:nvPr>
        </p:nvSpPr>
        <p:spPr/>
        <p:txBody>
          <a:bodyPr/>
          <a:lstStyle/>
          <a:p>
            <a:r>
              <a:rPr lang="en-US"/>
              <a:t>RITSAC 2019: Rochester Knighthawks Analytics</a:t>
            </a:r>
          </a:p>
        </p:txBody>
      </p:sp>
      <p:sp>
        <p:nvSpPr>
          <p:cNvPr id="4" name="Slide Number Placeholder 3"/>
          <p:cNvSpPr>
            <a:spLocks noGrp="1"/>
          </p:cNvSpPr>
          <p:nvPr>
            <p:ph type="sldNum" sz="quarter" idx="12"/>
          </p:nvPr>
        </p:nvSpPr>
        <p:spPr/>
        <p:txBody>
          <a:bodyPr/>
          <a:lstStyle/>
          <a:p>
            <a:fld id="{F153B4E7-93E1-44FB-A949-AF42EC3C380E}" type="slidenum">
              <a:rPr lang="en-US" smtClean="0"/>
              <a:t>13</a:t>
            </a:fld>
            <a:endParaRPr lang="en-US"/>
          </a:p>
        </p:txBody>
      </p:sp>
      <p:sp>
        <p:nvSpPr>
          <p:cNvPr id="5" name="Title 4"/>
          <p:cNvSpPr>
            <a:spLocks noGrp="1"/>
          </p:cNvSpPr>
          <p:nvPr>
            <p:ph type="title"/>
          </p:nvPr>
        </p:nvSpPr>
        <p:spPr>
          <a:xfrm>
            <a:off x="1911889" y="85303"/>
            <a:ext cx="8368219" cy="1218565"/>
          </a:xfrm>
        </p:spPr>
        <p:txBody>
          <a:bodyPr/>
          <a:lstStyle/>
          <a:p>
            <a:r>
              <a:rPr lang="en-US" dirty="0"/>
              <a:t>Season 2: Tracking App</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4782" y="1059711"/>
            <a:ext cx="9202434" cy="5296639"/>
          </a:xfrm>
          <a:prstGeom prst="rect">
            <a:avLst/>
          </a:prstGeom>
        </p:spPr>
      </p:pic>
    </p:spTree>
    <p:extLst>
      <p:ext uri="{BB962C8B-B14F-4D97-AF65-F5344CB8AC3E}">
        <p14:creationId xmlns:p14="http://schemas.microsoft.com/office/powerpoint/2010/main" val="1199115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spcBef>
                <a:spcPts val="0"/>
              </a:spcBef>
              <a:buClr>
                <a:srgbClr val="3F3F3F"/>
              </a:buClr>
              <a:buSzPts val="2000"/>
            </a:pPr>
            <a:r>
              <a:rPr lang="en-US" sz="2000" dirty="0">
                <a:solidFill>
                  <a:srgbClr val="3F3F3F"/>
                </a:solidFill>
                <a:ea typeface="Verdana"/>
                <a:cs typeface="Verdana"/>
                <a:sym typeface="Verdana"/>
              </a:rPr>
              <a:t>The second app was a game-report app that presented information both cumulatively and for individual games, this was updated after each game</a:t>
            </a:r>
            <a:endParaRPr lang="en-US" dirty="0"/>
          </a:p>
          <a:p>
            <a:pPr lvl="0">
              <a:buClr>
                <a:srgbClr val="3F3F3F"/>
              </a:buClr>
              <a:buSzPts val="2000"/>
            </a:pPr>
            <a:r>
              <a:rPr lang="en-US" sz="2000" dirty="0">
                <a:solidFill>
                  <a:srgbClr val="3F3F3F"/>
                </a:solidFill>
                <a:ea typeface="Verdana"/>
                <a:cs typeface="Verdana"/>
                <a:sym typeface="Verdana"/>
              </a:rPr>
              <a:t>Process and Structure:</a:t>
            </a:r>
            <a:endParaRPr lang="en-US" dirty="0"/>
          </a:p>
          <a:p>
            <a:pPr lvl="1">
              <a:buClr>
                <a:srgbClr val="3F3F3F"/>
              </a:buClr>
              <a:buSzPts val="1600"/>
            </a:pPr>
            <a:r>
              <a:rPr lang="en-US" sz="1600" dirty="0">
                <a:solidFill>
                  <a:srgbClr val="3F3F3F"/>
                </a:solidFill>
                <a:ea typeface="Verdana"/>
                <a:cs typeface="Verdana"/>
                <a:sym typeface="Verdana"/>
              </a:rPr>
              <a:t>Presented advanced box-score summaries for both sides and each player on both sides</a:t>
            </a:r>
            <a:endParaRPr lang="en-US" dirty="0"/>
          </a:p>
          <a:p>
            <a:pPr lvl="1">
              <a:buClr>
                <a:srgbClr val="3F3F3F"/>
              </a:buClr>
              <a:buSzPts val="1600"/>
            </a:pPr>
            <a:r>
              <a:rPr lang="en-US" sz="1600" dirty="0">
                <a:solidFill>
                  <a:srgbClr val="3F3F3F"/>
                </a:solidFill>
                <a:ea typeface="Verdana"/>
                <a:cs typeface="Verdana"/>
                <a:sym typeface="Verdana"/>
              </a:rPr>
              <a:t>Shooting, passing, and loose-ball summaries</a:t>
            </a:r>
            <a:endParaRPr lang="en-US" dirty="0"/>
          </a:p>
          <a:p>
            <a:pPr lvl="1">
              <a:buClr>
                <a:srgbClr val="3F3F3F"/>
              </a:buClr>
              <a:buSzPts val="1600"/>
            </a:pPr>
            <a:r>
              <a:rPr lang="en-US" sz="1600" dirty="0">
                <a:solidFill>
                  <a:srgbClr val="3F3F3F"/>
                </a:solidFill>
                <a:ea typeface="Verdana"/>
                <a:cs typeface="Verdana"/>
                <a:sym typeface="Verdana"/>
              </a:rPr>
              <a:t>Shot-Contribution information for both sides</a:t>
            </a:r>
            <a:endParaRPr lang="en-US" dirty="0"/>
          </a:p>
          <a:p>
            <a:pPr lvl="1">
              <a:buClr>
                <a:srgbClr val="3F3F3F"/>
              </a:buClr>
              <a:buSzPts val="1600"/>
            </a:pPr>
            <a:r>
              <a:rPr lang="en-US" sz="1600" dirty="0">
                <a:solidFill>
                  <a:srgbClr val="3F3F3F"/>
                </a:solidFill>
                <a:ea typeface="Verdana"/>
                <a:cs typeface="Verdana"/>
                <a:sym typeface="Verdana"/>
              </a:rPr>
              <a:t>Individual Player reports</a:t>
            </a:r>
            <a:endParaRPr lang="en-US" dirty="0"/>
          </a:p>
          <a:p>
            <a:endParaRPr lang="en-US" dirty="0"/>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14</a:t>
            </a:fld>
            <a:endParaRPr lang="en-US" dirty="0"/>
          </a:p>
        </p:txBody>
      </p:sp>
      <p:sp>
        <p:nvSpPr>
          <p:cNvPr id="6" name="Title 5"/>
          <p:cNvSpPr>
            <a:spLocks noGrp="1"/>
          </p:cNvSpPr>
          <p:nvPr>
            <p:ph type="title"/>
          </p:nvPr>
        </p:nvSpPr>
        <p:spPr/>
        <p:txBody>
          <a:bodyPr/>
          <a:lstStyle/>
          <a:p>
            <a:r>
              <a:rPr lang="en-US" dirty="0"/>
              <a:t>Season 2: Game Report App</a:t>
            </a:r>
          </a:p>
        </p:txBody>
      </p:sp>
    </p:spTree>
    <p:extLst>
      <p:ext uri="{BB962C8B-B14F-4D97-AF65-F5344CB8AC3E}">
        <p14:creationId xmlns:p14="http://schemas.microsoft.com/office/powerpoint/2010/main" val="139806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Tracked every regular season game in the league, gathering a level of information similar to Season 1 (All Shots and Possessions)</a:t>
            </a:r>
          </a:p>
          <a:p>
            <a:r>
              <a:rPr lang="en-US" sz="2000" dirty="0"/>
              <a:t>Shooting Information presented:</a:t>
            </a:r>
          </a:p>
          <a:p>
            <a:pPr lvl="1"/>
            <a:r>
              <a:rPr lang="en-US" sz="1600" dirty="0"/>
              <a:t>Our shooting against their goalies</a:t>
            </a:r>
          </a:p>
          <a:p>
            <a:pPr lvl="1"/>
            <a:r>
              <a:rPr lang="en-US" sz="1600" dirty="0"/>
              <a:t>Distributions of turf locations of our shots – with shooting percentages</a:t>
            </a:r>
          </a:p>
          <a:p>
            <a:pPr lvl="1"/>
            <a:r>
              <a:rPr lang="en-US" sz="1600" dirty="0"/>
              <a:t>Distribution of shot locations of our shots – with shooting percentages</a:t>
            </a:r>
          </a:p>
          <a:p>
            <a:pPr lvl="1"/>
            <a:r>
              <a:rPr lang="en-US" sz="1600" dirty="0"/>
              <a:t>Shot and goal creation tables (Broken down by player movement, shot-assists, and rebounds)</a:t>
            </a:r>
          </a:p>
          <a:p>
            <a:r>
              <a:rPr lang="en-US" sz="2000" dirty="0"/>
              <a:t>Possession information presented:</a:t>
            </a:r>
          </a:p>
          <a:p>
            <a:pPr lvl="1"/>
            <a:r>
              <a:rPr lang="en-US" sz="1600" dirty="0"/>
              <a:t>Shots per possession</a:t>
            </a:r>
          </a:p>
          <a:p>
            <a:pPr lvl="1"/>
            <a:r>
              <a:rPr lang="en-US" sz="1600" dirty="0"/>
              <a:t>How possessions started and ended</a:t>
            </a:r>
          </a:p>
          <a:p>
            <a:pPr lvl="1"/>
            <a:r>
              <a:rPr lang="en-US" sz="1600" dirty="0"/>
              <a:t>How many possessions were Set or Transition</a:t>
            </a:r>
          </a:p>
          <a:p>
            <a:r>
              <a:rPr lang="en-US" sz="2000" dirty="0"/>
              <a:t>Roster Shot Contribution Distribution</a:t>
            </a:r>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15</a:t>
            </a:fld>
            <a:endParaRPr lang="en-US" dirty="0"/>
          </a:p>
        </p:txBody>
      </p:sp>
      <p:sp>
        <p:nvSpPr>
          <p:cNvPr id="6" name="Title 5"/>
          <p:cNvSpPr>
            <a:spLocks noGrp="1"/>
          </p:cNvSpPr>
          <p:nvPr>
            <p:ph type="title"/>
          </p:nvPr>
        </p:nvSpPr>
        <p:spPr/>
        <p:txBody>
          <a:bodyPr/>
          <a:lstStyle/>
          <a:p>
            <a:r>
              <a:rPr lang="en-US" dirty="0"/>
              <a:t>Season 2: Scouting Reports</a:t>
            </a:r>
          </a:p>
        </p:txBody>
      </p:sp>
    </p:spTree>
    <p:extLst>
      <p:ext uri="{BB962C8B-B14F-4D97-AF65-F5344CB8AC3E}">
        <p14:creationId xmlns:p14="http://schemas.microsoft.com/office/powerpoint/2010/main" val="88410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 calcmode="lin" valueType="num">
                                      <p:cBhvr additive="base">
                                        <p:cTn id="5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9/14/2019</a:t>
            </a:r>
          </a:p>
        </p:txBody>
      </p:sp>
      <p:sp>
        <p:nvSpPr>
          <p:cNvPr id="3" name="Footer Placeholder 2"/>
          <p:cNvSpPr>
            <a:spLocks noGrp="1"/>
          </p:cNvSpPr>
          <p:nvPr>
            <p:ph type="ftr" sz="quarter" idx="11"/>
          </p:nvPr>
        </p:nvSpPr>
        <p:spPr/>
        <p:txBody>
          <a:bodyPr/>
          <a:lstStyle/>
          <a:p>
            <a:r>
              <a:rPr lang="en-US"/>
              <a:t>RITSAC 2019: Rochester Knighthawks Analytics</a:t>
            </a:r>
          </a:p>
        </p:txBody>
      </p:sp>
      <p:sp>
        <p:nvSpPr>
          <p:cNvPr id="4" name="Slide Number Placeholder 3"/>
          <p:cNvSpPr>
            <a:spLocks noGrp="1"/>
          </p:cNvSpPr>
          <p:nvPr>
            <p:ph type="sldNum" sz="quarter" idx="12"/>
          </p:nvPr>
        </p:nvSpPr>
        <p:spPr/>
        <p:txBody>
          <a:bodyPr/>
          <a:lstStyle/>
          <a:p>
            <a:fld id="{F153B4E7-93E1-44FB-A949-AF42EC3C380E}" type="slidenum">
              <a:rPr lang="en-US" smtClean="0"/>
              <a:t>16</a:t>
            </a:fld>
            <a:endParaRPr lang="en-US"/>
          </a:p>
        </p:txBody>
      </p:sp>
      <p:sp>
        <p:nvSpPr>
          <p:cNvPr id="5" name="Title 4"/>
          <p:cNvSpPr>
            <a:spLocks noGrp="1"/>
          </p:cNvSpPr>
          <p:nvPr>
            <p:ph type="title"/>
          </p:nvPr>
        </p:nvSpPr>
        <p:spPr>
          <a:xfrm>
            <a:off x="1911890" y="320675"/>
            <a:ext cx="8368219" cy="1630788"/>
          </a:xfrm>
        </p:spPr>
        <p:txBody>
          <a:bodyPr>
            <a:normAutofit fontScale="90000"/>
          </a:bodyPr>
          <a:lstStyle/>
          <a:p>
            <a:r>
              <a:rPr lang="en-US" sz="4900" dirty="0"/>
              <a:t>Season 2: Scouting Reports</a:t>
            </a:r>
            <a:br>
              <a:rPr lang="en-US" dirty="0"/>
            </a:br>
            <a:br>
              <a:rPr lang="en-US" sz="2000" dirty="0"/>
            </a:br>
            <a:r>
              <a:rPr lang="en-US" sz="1800" dirty="0">
                <a:solidFill>
                  <a:schemeClr val="tx1">
                    <a:lumMod val="75000"/>
                    <a:lumOff val="25000"/>
                  </a:schemeClr>
                </a:solidFill>
              </a:rPr>
              <a:t>Screenshots from out scouting report before the March 16</a:t>
            </a:r>
            <a:r>
              <a:rPr lang="en-US" sz="1800" baseline="30000" dirty="0">
                <a:solidFill>
                  <a:schemeClr val="tx1">
                    <a:lumMod val="75000"/>
                    <a:lumOff val="25000"/>
                  </a:schemeClr>
                </a:solidFill>
              </a:rPr>
              <a:t>th</a:t>
            </a:r>
            <a:r>
              <a:rPr lang="en-US" sz="1800" dirty="0">
                <a:solidFill>
                  <a:schemeClr val="tx1">
                    <a:lumMod val="75000"/>
                    <a:lumOff val="25000"/>
                  </a:schemeClr>
                </a:solidFill>
              </a:rPr>
              <a:t> matchup against the Toronto Rock</a:t>
            </a:r>
            <a:endParaRPr lang="en-US" sz="2000" dirty="0">
              <a:solidFill>
                <a:schemeClr val="tx1">
                  <a:lumMod val="75000"/>
                  <a:lumOff val="25000"/>
                </a:schemeClr>
              </a:solidFill>
            </a:endParaRPr>
          </a:p>
        </p:txBody>
      </p:sp>
      <p:pic>
        <p:nvPicPr>
          <p:cNvPr id="8" name="Google Shape;202;g5e621c3f63_0_208"/>
          <p:cNvPicPr preferRelativeResize="0"/>
          <p:nvPr/>
        </p:nvPicPr>
        <p:blipFill>
          <a:blip r:embed="rId2">
            <a:alphaModFix/>
          </a:blip>
          <a:stretch>
            <a:fillRect/>
          </a:stretch>
        </p:blipFill>
        <p:spPr>
          <a:xfrm>
            <a:off x="970192" y="3981328"/>
            <a:ext cx="2526298" cy="2172433"/>
          </a:xfrm>
          <a:prstGeom prst="rect">
            <a:avLst/>
          </a:prstGeom>
          <a:noFill/>
          <a:ln>
            <a:noFill/>
          </a:ln>
        </p:spPr>
      </p:pic>
      <p:pic>
        <p:nvPicPr>
          <p:cNvPr id="9" name="Google Shape;203;g5e621c3f63_0_208"/>
          <p:cNvPicPr preferRelativeResize="0"/>
          <p:nvPr/>
        </p:nvPicPr>
        <p:blipFill>
          <a:blip r:embed="rId3">
            <a:alphaModFix/>
          </a:blip>
          <a:stretch>
            <a:fillRect/>
          </a:stretch>
        </p:blipFill>
        <p:spPr>
          <a:xfrm>
            <a:off x="3581400" y="3981328"/>
            <a:ext cx="2364199" cy="2172433"/>
          </a:xfrm>
          <a:prstGeom prst="rect">
            <a:avLst/>
          </a:prstGeom>
          <a:noFill/>
          <a:ln>
            <a:noFill/>
          </a:ln>
        </p:spPr>
      </p:pic>
      <p:pic>
        <p:nvPicPr>
          <p:cNvPr id="10" name="Google Shape;204;g5e621c3f63_0_208"/>
          <p:cNvPicPr preferRelativeResize="0"/>
          <p:nvPr/>
        </p:nvPicPr>
        <p:blipFill>
          <a:blip r:embed="rId4">
            <a:alphaModFix/>
          </a:blip>
          <a:stretch>
            <a:fillRect/>
          </a:stretch>
        </p:blipFill>
        <p:spPr>
          <a:xfrm>
            <a:off x="6030509" y="3982201"/>
            <a:ext cx="2497007" cy="2172433"/>
          </a:xfrm>
          <a:prstGeom prst="rect">
            <a:avLst/>
          </a:prstGeom>
          <a:noFill/>
          <a:ln>
            <a:noFill/>
          </a:ln>
        </p:spPr>
      </p:pic>
      <p:pic>
        <p:nvPicPr>
          <p:cNvPr id="11" name="Google Shape;205;g5e621c3f63_0_208"/>
          <p:cNvPicPr preferRelativeResize="0"/>
          <p:nvPr/>
        </p:nvPicPr>
        <p:blipFill>
          <a:blip r:embed="rId5">
            <a:alphaModFix/>
          </a:blip>
          <a:stretch>
            <a:fillRect/>
          </a:stretch>
        </p:blipFill>
        <p:spPr>
          <a:xfrm>
            <a:off x="8610600" y="3981328"/>
            <a:ext cx="2476701" cy="2172433"/>
          </a:xfrm>
          <a:prstGeom prst="rect">
            <a:avLst/>
          </a:prstGeom>
          <a:noFill/>
          <a:ln>
            <a:noFill/>
          </a:ln>
        </p:spPr>
      </p:pic>
      <p:pic>
        <p:nvPicPr>
          <p:cNvPr id="12" name="Google Shape;206;g5e621c3f63_0_208"/>
          <p:cNvPicPr preferRelativeResize="0"/>
          <p:nvPr/>
        </p:nvPicPr>
        <p:blipFill>
          <a:blip r:embed="rId6">
            <a:alphaModFix/>
          </a:blip>
          <a:stretch>
            <a:fillRect/>
          </a:stretch>
        </p:blipFill>
        <p:spPr>
          <a:xfrm>
            <a:off x="3330943" y="1951027"/>
            <a:ext cx="2065264" cy="1828149"/>
          </a:xfrm>
          <a:prstGeom prst="rect">
            <a:avLst/>
          </a:prstGeom>
          <a:noFill/>
          <a:ln>
            <a:noFill/>
          </a:ln>
        </p:spPr>
      </p:pic>
      <p:pic>
        <p:nvPicPr>
          <p:cNvPr id="13" name="Google Shape;201;g5e621c3f63_0_208"/>
          <p:cNvPicPr preferRelativeResize="0"/>
          <p:nvPr/>
        </p:nvPicPr>
        <p:blipFill>
          <a:blip r:embed="rId7">
            <a:alphaModFix/>
          </a:blip>
          <a:stretch>
            <a:fillRect/>
          </a:stretch>
        </p:blipFill>
        <p:spPr>
          <a:xfrm>
            <a:off x="5471364" y="1951463"/>
            <a:ext cx="3615296" cy="1827276"/>
          </a:xfrm>
          <a:prstGeom prst="rect">
            <a:avLst/>
          </a:prstGeom>
          <a:noFill/>
          <a:ln>
            <a:noFill/>
          </a:ln>
        </p:spPr>
      </p:pic>
    </p:spTree>
    <p:extLst>
      <p:ext uri="{BB962C8B-B14F-4D97-AF65-F5344CB8AC3E}">
        <p14:creationId xmlns:p14="http://schemas.microsoft.com/office/powerpoint/2010/main" val="337200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9/14/2019</a:t>
            </a:r>
          </a:p>
        </p:txBody>
      </p:sp>
      <p:sp>
        <p:nvSpPr>
          <p:cNvPr id="3" name="Footer Placeholder 2"/>
          <p:cNvSpPr>
            <a:spLocks noGrp="1"/>
          </p:cNvSpPr>
          <p:nvPr>
            <p:ph type="ftr" sz="quarter" idx="11"/>
          </p:nvPr>
        </p:nvSpPr>
        <p:spPr/>
        <p:txBody>
          <a:bodyPr/>
          <a:lstStyle/>
          <a:p>
            <a:r>
              <a:rPr lang="en-US"/>
              <a:t>RITSAC 2019: Rochester Knighthawks Analytics</a:t>
            </a:r>
          </a:p>
        </p:txBody>
      </p:sp>
      <p:sp>
        <p:nvSpPr>
          <p:cNvPr id="4" name="Slide Number Placeholder 3"/>
          <p:cNvSpPr>
            <a:spLocks noGrp="1"/>
          </p:cNvSpPr>
          <p:nvPr>
            <p:ph type="sldNum" sz="quarter" idx="12"/>
          </p:nvPr>
        </p:nvSpPr>
        <p:spPr/>
        <p:txBody>
          <a:bodyPr/>
          <a:lstStyle/>
          <a:p>
            <a:fld id="{F153B4E7-93E1-44FB-A949-AF42EC3C380E}" type="slidenum">
              <a:rPr lang="en-US" smtClean="0"/>
              <a:t>17</a:t>
            </a:fld>
            <a:endParaRPr lang="en-US"/>
          </a:p>
        </p:txBody>
      </p:sp>
      <p:sp>
        <p:nvSpPr>
          <p:cNvPr id="5" name="Title 4"/>
          <p:cNvSpPr>
            <a:spLocks noGrp="1"/>
          </p:cNvSpPr>
          <p:nvPr>
            <p:ph type="title"/>
          </p:nvPr>
        </p:nvSpPr>
        <p:spPr>
          <a:xfrm>
            <a:off x="1911890" y="320675"/>
            <a:ext cx="8368219" cy="1286252"/>
          </a:xfrm>
        </p:spPr>
        <p:txBody>
          <a:bodyPr>
            <a:normAutofit fontScale="90000"/>
          </a:bodyPr>
          <a:lstStyle/>
          <a:p>
            <a:r>
              <a:rPr lang="en-US" sz="4900" dirty="0"/>
              <a:t>Season 2: Scouting Reports</a:t>
            </a:r>
            <a:endParaRPr lang="en-US" sz="2000" dirty="0">
              <a:solidFill>
                <a:schemeClr val="tx1">
                  <a:lumMod val="75000"/>
                  <a:lumOff val="25000"/>
                </a:schemeClr>
              </a:solidFill>
            </a:endParaRPr>
          </a:p>
        </p:txBody>
      </p:sp>
      <p:pic>
        <p:nvPicPr>
          <p:cNvPr id="20" name="Google Shape;215;g5e621c3f63_0_223"/>
          <p:cNvPicPr preferRelativeResize="0"/>
          <p:nvPr/>
        </p:nvPicPr>
        <p:blipFill>
          <a:blip r:embed="rId2">
            <a:alphaModFix/>
          </a:blip>
          <a:stretch>
            <a:fillRect/>
          </a:stretch>
        </p:blipFill>
        <p:spPr>
          <a:xfrm>
            <a:off x="5938595" y="1951463"/>
            <a:ext cx="4429610" cy="4325055"/>
          </a:xfrm>
          <a:prstGeom prst="rect">
            <a:avLst/>
          </a:prstGeom>
          <a:noFill/>
          <a:ln>
            <a:noFill/>
          </a:ln>
        </p:spPr>
      </p:pic>
      <p:pic>
        <p:nvPicPr>
          <p:cNvPr id="21" name="Google Shape;216;g5e621c3f63_0_223"/>
          <p:cNvPicPr preferRelativeResize="0"/>
          <p:nvPr/>
        </p:nvPicPr>
        <p:blipFill>
          <a:blip r:embed="rId3">
            <a:alphaModFix/>
          </a:blip>
          <a:stretch>
            <a:fillRect/>
          </a:stretch>
        </p:blipFill>
        <p:spPr>
          <a:xfrm>
            <a:off x="1911890" y="1948551"/>
            <a:ext cx="3660615" cy="1984762"/>
          </a:xfrm>
          <a:prstGeom prst="rect">
            <a:avLst/>
          </a:prstGeom>
          <a:noFill/>
          <a:ln>
            <a:noFill/>
          </a:ln>
        </p:spPr>
      </p:pic>
      <p:pic>
        <p:nvPicPr>
          <p:cNvPr id="22" name="Google Shape;217;g5e621c3f63_0_223"/>
          <p:cNvPicPr preferRelativeResize="0"/>
          <p:nvPr/>
        </p:nvPicPr>
        <p:blipFill>
          <a:blip r:embed="rId4">
            <a:alphaModFix/>
          </a:blip>
          <a:stretch>
            <a:fillRect/>
          </a:stretch>
        </p:blipFill>
        <p:spPr>
          <a:xfrm>
            <a:off x="1911889" y="3983557"/>
            <a:ext cx="3660616" cy="2332877"/>
          </a:xfrm>
          <a:prstGeom prst="rect">
            <a:avLst/>
          </a:prstGeom>
          <a:noFill/>
          <a:ln>
            <a:noFill/>
          </a:ln>
        </p:spPr>
      </p:pic>
      <p:sp>
        <p:nvSpPr>
          <p:cNvPr id="6" name="TextBox 5">
            <a:extLst>
              <a:ext uri="{FF2B5EF4-FFF2-40B4-BE49-F238E27FC236}">
                <a16:creationId xmlns:a16="http://schemas.microsoft.com/office/drawing/2014/main" id="{5E2EEA5B-044E-465D-93A3-4B2F24FBEF3B}"/>
              </a:ext>
            </a:extLst>
          </p:cNvPr>
          <p:cNvSpPr txBox="1"/>
          <p:nvPr/>
        </p:nvSpPr>
        <p:spPr>
          <a:xfrm>
            <a:off x="2009917" y="1609918"/>
            <a:ext cx="3464560" cy="338554"/>
          </a:xfrm>
          <a:prstGeom prst="rect">
            <a:avLst/>
          </a:prstGeom>
          <a:noFill/>
        </p:spPr>
        <p:txBody>
          <a:bodyPr wrap="square" rtlCol="0">
            <a:spAutoFit/>
          </a:bodyPr>
          <a:lstStyle/>
          <a:p>
            <a:pPr algn="ctr"/>
            <a:r>
              <a:rPr lang="en-US" sz="1600" dirty="0">
                <a:solidFill>
                  <a:schemeClr val="tx1">
                    <a:lumMod val="75000"/>
                    <a:lumOff val="25000"/>
                  </a:schemeClr>
                </a:solidFill>
              </a:rPr>
              <a:t>Table from the Report for 3/16</a:t>
            </a:r>
            <a:endParaRPr lang="en-US" sz="1600" dirty="0"/>
          </a:p>
        </p:txBody>
      </p:sp>
      <p:sp>
        <p:nvSpPr>
          <p:cNvPr id="10" name="TextBox 9">
            <a:extLst>
              <a:ext uri="{FF2B5EF4-FFF2-40B4-BE49-F238E27FC236}">
                <a16:creationId xmlns:a16="http://schemas.microsoft.com/office/drawing/2014/main" id="{86B9F54C-ABBB-4AA8-A847-398846E6C6FF}"/>
              </a:ext>
            </a:extLst>
          </p:cNvPr>
          <p:cNvSpPr txBox="1"/>
          <p:nvPr/>
        </p:nvSpPr>
        <p:spPr>
          <a:xfrm>
            <a:off x="5948526" y="1394371"/>
            <a:ext cx="4429610" cy="584775"/>
          </a:xfrm>
          <a:prstGeom prst="rect">
            <a:avLst/>
          </a:prstGeom>
          <a:noFill/>
        </p:spPr>
        <p:txBody>
          <a:bodyPr wrap="square" rtlCol="0">
            <a:spAutoFit/>
          </a:bodyPr>
          <a:lstStyle/>
          <a:p>
            <a:pPr algn="ctr"/>
            <a:r>
              <a:rPr lang="en-US" sz="1600" dirty="0">
                <a:solidFill>
                  <a:schemeClr val="tx1">
                    <a:lumMod val="75000"/>
                    <a:lumOff val="25000"/>
                  </a:schemeClr>
                </a:solidFill>
              </a:rPr>
              <a:t>Table from the 4/5 Report Showing Results from Game on 3/16</a:t>
            </a:r>
            <a:endParaRPr lang="en-US" sz="1600" dirty="0"/>
          </a:p>
        </p:txBody>
      </p:sp>
    </p:spTree>
    <p:extLst>
      <p:ext uri="{BB962C8B-B14F-4D97-AF65-F5344CB8AC3E}">
        <p14:creationId xmlns:p14="http://schemas.microsoft.com/office/powerpoint/2010/main" val="2262545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spcBef>
                <a:spcPts val="0"/>
              </a:spcBef>
              <a:buClr>
                <a:srgbClr val="3F3F3F"/>
              </a:buClr>
              <a:buSzPts val="2000"/>
            </a:pPr>
            <a:r>
              <a:rPr lang="en-US" sz="2000" dirty="0">
                <a:solidFill>
                  <a:srgbClr val="3F3F3F"/>
                </a:solidFill>
                <a:ea typeface="Verdana"/>
                <a:cs typeface="Verdana"/>
                <a:sym typeface="Verdana"/>
              </a:rPr>
              <a:t>Created a Proximity-Percentage-Frequency Heat-Map using the approximate (</a:t>
            </a:r>
            <a:r>
              <a:rPr lang="en-US" sz="2000" dirty="0" err="1">
                <a:solidFill>
                  <a:srgbClr val="3F3F3F"/>
                </a:solidFill>
                <a:ea typeface="Verdana"/>
                <a:cs typeface="Verdana"/>
                <a:sym typeface="Verdana"/>
              </a:rPr>
              <a:t>x,y</a:t>
            </a:r>
            <a:r>
              <a:rPr lang="en-US" sz="2000" dirty="0">
                <a:solidFill>
                  <a:srgbClr val="3F3F3F"/>
                </a:solidFill>
                <a:ea typeface="Verdana"/>
                <a:cs typeface="Verdana"/>
                <a:sym typeface="Verdana"/>
              </a:rPr>
              <a:t>) locations of each shot</a:t>
            </a:r>
            <a:endParaRPr lang="en-US" dirty="0"/>
          </a:p>
          <a:p>
            <a:pPr lvl="0">
              <a:buClr>
                <a:srgbClr val="3F3F3F"/>
              </a:buClr>
              <a:buSzPts val="2000"/>
            </a:pPr>
            <a:r>
              <a:rPr lang="en-US" sz="2000" dirty="0">
                <a:solidFill>
                  <a:srgbClr val="3F3F3F"/>
                </a:solidFill>
                <a:ea typeface="Verdana"/>
                <a:cs typeface="Verdana"/>
                <a:sym typeface="Verdana"/>
              </a:rPr>
              <a:t>Takes the location of each shot and groups it together with any other shots within 0.05 units</a:t>
            </a:r>
            <a:endParaRPr lang="en-US" dirty="0"/>
          </a:p>
          <a:p>
            <a:pPr lvl="1">
              <a:buClr>
                <a:srgbClr val="3F3F3F"/>
              </a:buClr>
              <a:buSzPts val="1600"/>
            </a:pPr>
            <a:r>
              <a:rPr lang="en-US" sz="1600" dirty="0">
                <a:solidFill>
                  <a:srgbClr val="3F3F3F"/>
                </a:solidFill>
                <a:ea typeface="Verdana"/>
                <a:cs typeface="Verdana"/>
                <a:sym typeface="Verdana"/>
              </a:rPr>
              <a:t>On-field locations exist on a 0 to 1 scale on both the x and y axes </a:t>
            </a:r>
          </a:p>
          <a:p>
            <a:pPr lvl="0">
              <a:buClr>
                <a:srgbClr val="3F3F3F"/>
              </a:buClr>
              <a:buSzPts val="2000"/>
            </a:pPr>
            <a:r>
              <a:rPr lang="en-US" sz="2000" dirty="0">
                <a:solidFill>
                  <a:srgbClr val="3F3F3F"/>
                </a:solidFill>
                <a:ea typeface="Verdana"/>
                <a:cs typeface="Verdana"/>
                <a:sym typeface="Verdana"/>
              </a:rPr>
              <a:t>Finds the shooting percentage of those shots</a:t>
            </a:r>
            <a:endParaRPr lang="en-US" dirty="0"/>
          </a:p>
          <a:p>
            <a:pPr lvl="0">
              <a:buClr>
                <a:srgbClr val="3F3F3F"/>
              </a:buClr>
              <a:buSzPts val="2000"/>
            </a:pPr>
            <a:r>
              <a:rPr lang="en-US" sz="2000" dirty="0">
                <a:solidFill>
                  <a:srgbClr val="3F3F3F"/>
                </a:solidFill>
                <a:ea typeface="Verdana"/>
                <a:cs typeface="Verdana"/>
                <a:sym typeface="Verdana"/>
              </a:rPr>
              <a:t>Multiplies that by the frequency of said group of shots</a:t>
            </a:r>
            <a:endParaRPr lang="en-US" dirty="0"/>
          </a:p>
          <a:p>
            <a:pPr lvl="0">
              <a:buClr>
                <a:srgbClr val="3F3F3F"/>
              </a:buClr>
              <a:buSzPts val="2000"/>
            </a:pPr>
            <a:r>
              <a:rPr lang="en-US" sz="2000" dirty="0">
                <a:solidFill>
                  <a:srgbClr val="3F3F3F"/>
                </a:solidFill>
                <a:ea typeface="Verdana"/>
                <a:cs typeface="Verdana"/>
                <a:sym typeface="Verdana"/>
              </a:rPr>
              <a:t>Plots the result for the group of shots with the assumption that it corresponds to the original single shot location</a:t>
            </a:r>
            <a:endParaRPr lang="en-US" dirty="0"/>
          </a:p>
          <a:p>
            <a:endParaRPr lang="en-US" dirty="0"/>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18</a:t>
            </a:fld>
            <a:endParaRPr lang="en-US" dirty="0"/>
          </a:p>
        </p:txBody>
      </p:sp>
      <p:sp>
        <p:nvSpPr>
          <p:cNvPr id="6" name="Title 5"/>
          <p:cNvSpPr>
            <a:spLocks noGrp="1"/>
          </p:cNvSpPr>
          <p:nvPr>
            <p:ph type="title"/>
          </p:nvPr>
        </p:nvSpPr>
        <p:spPr/>
        <p:txBody>
          <a:bodyPr/>
          <a:lstStyle/>
          <a:p>
            <a:r>
              <a:rPr lang="en-US" dirty="0"/>
              <a:t>Season 2: </a:t>
            </a:r>
            <a:br>
              <a:rPr lang="en-US" dirty="0"/>
            </a:br>
            <a:r>
              <a:rPr lang="en-US" dirty="0"/>
              <a:t>PPF Heat-Map Project</a:t>
            </a:r>
          </a:p>
        </p:txBody>
      </p:sp>
    </p:spTree>
    <p:extLst>
      <p:ext uri="{BB962C8B-B14F-4D97-AF65-F5344CB8AC3E}">
        <p14:creationId xmlns:p14="http://schemas.microsoft.com/office/powerpoint/2010/main" val="157077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9/14/2019</a:t>
            </a:r>
          </a:p>
        </p:txBody>
      </p:sp>
      <p:sp>
        <p:nvSpPr>
          <p:cNvPr id="3" name="Footer Placeholder 2"/>
          <p:cNvSpPr>
            <a:spLocks noGrp="1"/>
          </p:cNvSpPr>
          <p:nvPr>
            <p:ph type="ftr" sz="quarter" idx="11"/>
          </p:nvPr>
        </p:nvSpPr>
        <p:spPr/>
        <p:txBody>
          <a:bodyPr/>
          <a:lstStyle/>
          <a:p>
            <a:r>
              <a:rPr lang="en-US"/>
              <a:t>RITSAC 2019: Rochester Knighthawks Analytics</a:t>
            </a:r>
          </a:p>
        </p:txBody>
      </p:sp>
      <p:sp>
        <p:nvSpPr>
          <p:cNvPr id="4" name="Slide Number Placeholder 3"/>
          <p:cNvSpPr>
            <a:spLocks noGrp="1"/>
          </p:cNvSpPr>
          <p:nvPr>
            <p:ph type="sldNum" sz="quarter" idx="12"/>
          </p:nvPr>
        </p:nvSpPr>
        <p:spPr/>
        <p:txBody>
          <a:bodyPr/>
          <a:lstStyle/>
          <a:p>
            <a:fld id="{F153B4E7-93E1-44FB-A949-AF42EC3C380E}" type="slidenum">
              <a:rPr lang="en-US" smtClean="0"/>
              <a:t>19</a:t>
            </a:fld>
            <a:endParaRPr lang="en-US"/>
          </a:p>
        </p:txBody>
      </p:sp>
      <p:sp>
        <p:nvSpPr>
          <p:cNvPr id="5" name="Title 4"/>
          <p:cNvSpPr>
            <a:spLocks noGrp="1"/>
          </p:cNvSpPr>
          <p:nvPr>
            <p:ph type="title"/>
          </p:nvPr>
        </p:nvSpPr>
        <p:spPr/>
        <p:txBody>
          <a:bodyPr/>
          <a:lstStyle/>
          <a:p>
            <a:r>
              <a:rPr lang="en-US" dirty="0"/>
              <a:t>Season 2: </a:t>
            </a:r>
            <a:br>
              <a:rPr lang="en-US" dirty="0"/>
            </a:br>
            <a:r>
              <a:rPr lang="en-US" dirty="0"/>
              <a:t>PPF Heat-Map Project</a:t>
            </a:r>
          </a:p>
        </p:txBody>
      </p:sp>
      <p:pic>
        <p:nvPicPr>
          <p:cNvPr id="6" name="Google Shape;235;p12"/>
          <p:cNvPicPr preferRelativeResize="0"/>
          <p:nvPr/>
        </p:nvPicPr>
        <p:blipFill rotWithShape="1">
          <a:blip r:embed="rId2">
            <a:alphaModFix/>
          </a:blip>
          <a:srcRect/>
          <a:stretch/>
        </p:blipFill>
        <p:spPr>
          <a:xfrm>
            <a:off x="1688247" y="1764418"/>
            <a:ext cx="4361558" cy="4471985"/>
          </a:xfrm>
          <a:prstGeom prst="rect">
            <a:avLst/>
          </a:prstGeom>
          <a:noFill/>
          <a:ln>
            <a:noFill/>
          </a:ln>
        </p:spPr>
      </p:pic>
      <p:pic>
        <p:nvPicPr>
          <p:cNvPr id="7" name="Google Shape;236;p12"/>
          <p:cNvPicPr preferRelativeResize="0"/>
          <p:nvPr/>
        </p:nvPicPr>
        <p:blipFill rotWithShape="1">
          <a:blip r:embed="rId3">
            <a:alphaModFix/>
          </a:blip>
          <a:srcRect b="486"/>
          <a:stretch/>
        </p:blipFill>
        <p:spPr>
          <a:xfrm>
            <a:off x="5970605" y="1764418"/>
            <a:ext cx="4178116" cy="4460488"/>
          </a:xfrm>
          <a:prstGeom prst="rect">
            <a:avLst/>
          </a:prstGeom>
          <a:noFill/>
          <a:ln>
            <a:noFill/>
          </a:ln>
        </p:spPr>
      </p:pic>
    </p:spTree>
    <p:extLst>
      <p:ext uri="{BB962C8B-B14F-4D97-AF65-F5344CB8AC3E}">
        <p14:creationId xmlns:p14="http://schemas.microsoft.com/office/powerpoint/2010/main" val="785013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20</a:t>
            </a:fld>
            <a:endParaRPr lang="en-US" dirty="0"/>
          </a:p>
        </p:txBody>
      </p:sp>
      <p:sp>
        <p:nvSpPr>
          <p:cNvPr id="6" name="Title 5"/>
          <p:cNvSpPr>
            <a:spLocks noGrp="1"/>
          </p:cNvSpPr>
          <p:nvPr>
            <p:ph type="title"/>
          </p:nvPr>
        </p:nvSpPr>
        <p:spPr/>
        <p:txBody>
          <a:bodyPr/>
          <a:lstStyle/>
          <a:p>
            <a:r>
              <a:rPr lang="en-US" dirty="0"/>
              <a:t>Season 2: </a:t>
            </a:r>
            <a:br>
              <a:rPr lang="en-US" dirty="0"/>
            </a:br>
            <a:r>
              <a:rPr lang="en-US" dirty="0"/>
              <a:t>Sequential Pass Clustering</a:t>
            </a:r>
          </a:p>
        </p:txBody>
      </p:sp>
      <p:pic>
        <p:nvPicPr>
          <p:cNvPr id="8" name="Picture 7"/>
          <p:cNvPicPr>
            <a:picLocks noChangeAspect="1"/>
          </p:cNvPicPr>
          <p:nvPr/>
        </p:nvPicPr>
        <p:blipFill>
          <a:blip r:embed="rId2"/>
          <a:stretch>
            <a:fillRect/>
          </a:stretch>
        </p:blipFill>
        <p:spPr>
          <a:xfrm>
            <a:off x="232172" y="4187237"/>
            <a:ext cx="3938357" cy="1609483"/>
          </a:xfrm>
          <a:prstGeom prst="rect">
            <a:avLst/>
          </a:prstGeom>
        </p:spPr>
      </p:pic>
      <p:pic>
        <p:nvPicPr>
          <p:cNvPr id="9" name="Picture 8"/>
          <p:cNvPicPr>
            <a:picLocks noChangeAspect="1"/>
          </p:cNvPicPr>
          <p:nvPr/>
        </p:nvPicPr>
        <p:blipFill>
          <a:blip r:embed="rId3"/>
          <a:stretch>
            <a:fillRect/>
          </a:stretch>
        </p:blipFill>
        <p:spPr>
          <a:xfrm>
            <a:off x="4525926" y="4001293"/>
            <a:ext cx="4084674" cy="1981372"/>
          </a:xfrm>
          <a:prstGeom prst="rect">
            <a:avLst/>
          </a:prstGeom>
        </p:spPr>
      </p:pic>
      <p:pic>
        <p:nvPicPr>
          <p:cNvPr id="11" name="Picture 10"/>
          <p:cNvPicPr>
            <a:picLocks noChangeAspect="1"/>
          </p:cNvPicPr>
          <p:nvPr/>
        </p:nvPicPr>
        <p:blipFill>
          <a:blip r:embed="rId4"/>
          <a:stretch>
            <a:fillRect/>
          </a:stretch>
        </p:blipFill>
        <p:spPr>
          <a:xfrm>
            <a:off x="8965997" y="4001293"/>
            <a:ext cx="2895851" cy="1981372"/>
          </a:xfrm>
          <a:prstGeom prst="rect">
            <a:avLst/>
          </a:prstGeom>
        </p:spPr>
      </p:pic>
      <p:cxnSp>
        <p:nvCxnSpPr>
          <p:cNvPr id="10" name="Straight Arrow Connector 9">
            <a:extLst>
              <a:ext uri="{FF2B5EF4-FFF2-40B4-BE49-F238E27FC236}">
                <a16:creationId xmlns:a16="http://schemas.microsoft.com/office/drawing/2014/main" id="{784D3F67-0F88-4FF1-8DEA-AC2D78D8BC10}"/>
              </a:ext>
            </a:extLst>
          </p:cNvPr>
          <p:cNvCxnSpPr>
            <a:cxnSpLocks/>
          </p:cNvCxnSpPr>
          <p:nvPr/>
        </p:nvCxnSpPr>
        <p:spPr>
          <a:xfrm>
            <a:off x="4038600" y="5151120"/>
            <a:ext cx="701040" cy="283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C55DE55-A14D-4280-9FC8-FBA3C9B4CD5D}"/>
              </a:ext>
            </a:extLst>
          </p:cNvPr>
          <p:cNvCxnSpPr>
            <a:cxnSpLocks/>
            <a:stCxn id="19" idx="6"/>
          </p:cNvCxnSpPr>
          <p:nvPr/>
        </p:nvCxnSpPr>
        <p:spPr>
          <a:xfrm>
            <a:off x="3582244" y="5560602"/>
            <a:ext cx="1157396" cy="10867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84D3F67-0F88-4FF1-8DEA-AC2D78D8BC10}"/>
              </a:ext>
            </a:extLst>
          </p:cNvPr>
          <p:cNvCxnSpPr>
            <a:cxnSpLocks/>
          </p:cNvCxnSpPr>
          <p:nvPr/>
        </p:nvCxnSpPr>
        <p:spPr>
          <a:xfrm flipV="1">
            <a:off x="4038600" y="4655019"/>
            <a:ext cx="701040" cy="11907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3261360" y="4557665"/>
            <a:ext cx="794768" cy="44238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2225040" y="4937908"/>
            <a:ext cx="1831088" cy="44238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787476" y="5370480"/>
            <a:ext cx="794768" cy="38024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normAutofit/>
          </a:bodyPr>
          <a:lstStyle/>
          <a:p>
            <a:pPr lvl="0">
              <a:spcBef>
                <a:spcPts val="0"/>
              </a:spcBef>
              <a:buClr>
                <a:srgbClr val="3F3F3F"/>
              </a:buClr>
              <a:buSzPts val="2000"/>
            </a:pPr>
            <a:r>
              <a:rPr lang="en-US" sz="2000" dirty="0">
                <a:solidFill>
                  <a:srgbClr val="3F3F3F"/>
                </a:solidFill>
                <a:ea typeface="Verdana"/>
                <a:cs typeface="Verdana"/>
                <a:sym typeface="Verdana"/>
              </a:rPr>
              <a:t>Filtered the tracking data from all tracked games down to possessions with shots</a:t>
            </a:r>
            <a:endParaRPr lang="en-US" sz="2000" dirty="0"/>
          </a:p>
          <a:p>
            <a:pPr lvl="0">
              <a:buClr>
                <a:srgbClr val="3F3F3F"/>
              </a:buClr>
              <a:buSzPts val="2000"/>
            </a:pPr>
            <a:r>
              <a:rPr lang="en-US" sz="2000" dirty="0">
                <a:solidFill>
                  <a:srgbClr val="3F3F3F"/>
                </a:solidFill>
                <a:ea typeface="Verdana"/>
                <a:cs typeface="Verdana"/>
                <a:sym typeface="Verdana"/>
              </a:rPr>
              <a:t>Filtered down to possessions with at least 3 passes before the shot to get shots that resulted from some amount of build up</a:t>
            </a:r>
            <a:endParaRPr lang="en-US" sz="2000" dirty="0"/>
          </a:p>
          <a:p>
            <a:pPr lvl="0">
              <a:buClr>
                <a:srgbClr val="3F3F3F"/>
              </a:buClr>
              <a:buSzPts val="2000"/>
            </a:pPr>
            <a:r>
              <a:rPr lang="en-US" sz="2000" dirty="0">
                <a:solidFill>
                  <a:srgbClr val="3F3F3F"/>
                </a:solidFill>
                <a:ea typeface="Verdana"/>
                <a:cs typeface="Verdana"/>
                <a:sym typeface="Verdana"/>
              </a:rPr>
              <a:t>Separated the passes into a sequence of (</a:t>
            </a:r>
            <a:r>
              <a:rPr lang="en-US" sz="2000" dirty="0" err="1">
                <a:solidFill>
                  <a:srgbClr val="3F3F3F"/>
                </a:solidFill>
                <a:ea typeface="Verdana"/>
                <a:cs typeface="Verdana"/>
                <a:sym typeface="Verdana"/>
              </a:rPr>
              <a:t>x,y</a:t>
            </a:r>
            <a:r>
              <a:rPr lang="en-US" sz="2000" dirty="0">
                <a:solidFill>
                  <a:srgbClr val="3F3F3F"/>
                </a:solidFill>
                <a:ea typeface="Verdana"/>
                <a:cs typeface="Verdana"/>
                <a:sym typeface="Verdana"/>
              </a:rPr>
              <a:t>) locations and grabbed the last 4</a:t>
            </a:r>
            <a:endParaRPr lang="en-US" sz="2000" dirty="0"/>
          </a:p>
          <a:p>
            <a:pPr lvl="0">
              <a:buClr>
                <a:srgbClr val="3F3F3F"/>
              </a:buClr>
              <a:buSzPts val="2000"/>
            </a:pPr>
            <a:r>
              <a:rPr lang="en-US" sz="2000" dirty="0">
                <a:solidFill>
                  <a:srgbClr val="3F3F3F"/>
                </a:solidFill>
                <a:ea typeface="Verdana"/>
                <a:cs typeface="Verdana"/>
                <a:sym typeface="Verdana"/>
              </a:rPr>
              <a:t>Numbered them backward from the shot</a:t>
            </a:r>
            <a:endParaRPr lang="en-US" sz="2000" dirty="0"/>
          </a:p>
        </p:txBody>
      </p:sp>
    </p:spTree>
    <p:extLst>
      <p:ext uri="{BB962C8B-B14F-4D97-AF65-F5344CB8AC3E}">
        <p14:creationId xmlns:p14="http://schemas.microsoft.com/office/powerpoint/2010/main" val="335479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3" end="3"/>
                                            </p:txEl>
                                          </p:spTgt>
                                        </p:tgtEl>
                                        <p:attrNameLst>
                                          <p:attrName>style.visibility</p:attrName>
                                        </p:attrNameLst>
                                      </p:cBhvr>
                                      <p:to>
                                        <p:strVal val="visible"/>
                                      </p:to>
                                    </p:set>
                                    <p:anim calcmode="lin" valueType="num">
                                      <p:cBhvr additive="base">
                                        <p:cTn id="5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spcBef>
                <a:spcPts val="0"/>
              </a:spcBef>
              <a:buClr>
                <a:srgbClr val="3F3F3F"/>
              </a:buClr>
              <a:buSzPts val="2000"/>
            </a:pPr>
            <a:r>
              <a:rPr lang="en-US" dirty="0">
                <a:solidFill>
                  <a:srgbClr val="3F3F3F"/>
                </a:solidFill>
                <a:ea typeface="Verdana"/>
                <a:cs typeface="Verdana"/>
                <a:sym typeface="Verdana"/>
              </a:rPr>
              <a:t>Clustered each possessions’ event 1 by x-location and y-location, then repeated that method for event 2, 3, and 4</a:t>
            </a:r>
            <a:r>
              <a:rPr lang="en-US" dirty="0">
                <a:ea typeface="Verdana"/>
              </a:rPr>
              <a:t>. </a:t>
            </a:r>
            <a:endParaRPr lang="en-US" dirty="0">
              <a:solidFill>
                <a:srgbClr val="3F3F3F"/>
              </a:solidFill>
              <a:ea typeface="Verdana"/>
              <a:cs typeface="Verdana"/>
              <a:sym typeface="Verdana"/>
            </a:endParaRPr>
          </a:p>
          <a:p>
            <a:pPr lvl="0">
              <a:buClr>
                <a:srgbClr val="3F3F3F"/>
              </a:buClr>
              <a:buSzPts val="2000"/>
            </a:pPr>
            <a:r>
              <a:rPr lang="en-US" dirty="0">
                <a:solidFill>
                  <a:srgbClr val="3F3F3F"/>
                </a:solidFill>
                <a:ea typeface="Verdana"/>
                <a:cs typeface="Verdana"/>
                <a:sym typeface="Verdana"/>
              </a:rPr>
              <a:t>Each possession now has a “path” of clusters</a:t>
            </a:r>
          </a:p>
          <a:p>
            <a:pPr lvl="0">
              <a:buClr>
                <a:srgbClr val="3F3F3F"/>
              </a:buClr>
              <a:buSzPts val="2000"/>
            </a:pPr>
            <a:r>
              <a:rPr lang="en-US" dirty="0">
                <a:solidFill>
                  <a:srgbClr val="3F3F3F"/>
                </a:solidFill>
                <a:ea typeface="Verdana"/>
                <a:cs typeface="Verdana"/>
                <a:sym typeface="Verdana"/>
              </a:rPr>
              <a:t>Found the shooting percentage for each possible “path”</a:t>
            </a:r>
          </a:p>
          <a:p>
            <a:pPr lvl="0">
              <a:buClr>
                <a:srgbClr val="3F3F3F"/>
              </a:buClr>
              <a:buSzPts val="2000"/>
            </a:pPr>
            <a:r>
              <a:rPr lang="en-US" dirty="0">
                <a:solidFill>
                  <a:srgbClr val="3F3F3F"/>
                </a:solidFill>
                <a:ea typeface="Verdana"/>
                <a:sym typeface="Verdana"/>
              </a:rPr>
              <a:t>Used Bayes’ Theorem to find a backward-conditional probability of scoring using each path </a:t>
            </a:r>
            <a:endParaRPr lang="en-US" dirty="0"/>
          </a:p>
          <a:p>
            <a:pPr lvl="0">
              <a:buClr>
                <a:srgbClr val="3F3F3F"/>
              </a:buClr>
              <a:buSzPts val="2000"/>
            </a:pPr>
            <a:r>
              <a:rPr lang="en-US" dirty="0">
                <a:solidFill>
                  <a:srgbClr val="3F3F3F"/>
                </a:solidFill>
                <a:ea typeface="Verdana"/>
                <a:cs typeface="Verdana"/>
                <a:sym typeface="Verdana"/>
              </a:rPr>
              <a:t>Interpretation: The estimated probability of a shooting-possession in one of the Knighthawks’ games ending in a goal resulting from a given “path”.</a:t>
            </a:r>
            <a:endParaRPr lang="en-US" dirty="0"/>
          </a:p>
          <a:p>
            <a:endParaRPr lang="en-US" dirty="0"/>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21</a:t>
            </a:fld>
            <a:endParaRPr lang="en-US" dirty="0"/>
          </a:p>
        </p:txBody>
      </p:sp>
      <p:sp>
        <p:nvSpPr>
          <p:cNvPr id="6" name="Title 5"/>
          <p:cNvSpPr>
            <a:spLocks noGrp="1"/>
          </p:cNvSpPr>
          <p:nvPr>
            <p:ph type="title"/>
          </p:nvPr>
        </p:nvSpPr>
        <p:spPr/>
        <p:txBody>
          <a:bodyPr/>
          <a:lstStyle/>
          <a:p>
            <a:r>
              <a:rPr lang="en-US" dirty="0"/>
              <a:t>Season 2: </a:t>
            </a:r>
            <a:br>
              <a:rPr lang="en-US" dirty="0"/>
            </a:br>
            <a:r>
              <a:rPr lang="en-US" dirty="0"/>
              <a:t>Sequential Pass Clustering</a:t>
            </a:r>
          </a:p>
        </p:txBody>
      </p:sp>
    </p:spTree>
    <p:extLst>
      <p:ext uri="{BB962C8B-B14F-4D97-AF65-F5344CB8AC3E}">
        <p14:creationId xmlns:p14="http://schemas.microsoft.com/office/powerpoint/2010/main" val="222944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9/14/2019</a:t>
            </a:r>
          </a:p>
        </p:txBody>
      </p:sp>
      <p:sp>
        <p:nvSpPr>
          <p:cNvPr id="3" name="Footer Placeholder 2"/>
          <p:cNvSpPr>
            <a:spLocks noGrp="1"/>
          </p:cNvSpPr>
          <p:nvPr>
            <p:ph type="ftr" sz="quarter" idx="11"/>
          </p:nvPr>
        </p:nvSpPr>
        <p:spPr/>
        <p:txBody>
          <a:bodyPr/>
          <a:lstStyle/>
          <a:p>
            <a:r>
              <a:rPr lang="en-US"/>
              <a:t>RITSAC 2019: Rochester Knighthawks Analytics</a:t>
            </a:r>
          </a:p>
        </p:txBody>
      </p:sp>
      <p:sp>
        <p:nvSpPr>
          <p:cNvPr id="4" name="Slide Number Placeholder 3"/>
          <p:cNvSpPr>
            <a:spLocks noGrp="1"/>
          </p:cNvSpPr>
          <p:nvPr>
            <p:ph type="sldNum" sz="quarter" idx="12"/>
          </p:nvPr>
        </p:nvSpPr>
        <p:spPr/>
        <p:txBody>
          <a:bodyPr/>
          <a:lstStyle/>
          <a:p>
            <a:fld id="{F153B4E7-93E1-44FB-A949-AF42EC3C380E}" type="slidenum">
              <a:rPr lang="en-US" smtClean="0"/>
              <a:t>22</a:t>
            </a:fld>
            <a:endParaRPr lang="en-US"/>
          </a:p>
        </p:txBody>
      </p:sp>
      <p:sp>
        <p:nvSpPr>
          <p:cNvPr id="5" name="Title 4"/>
          <p:cNvSpPr>
            <a:spLocks noGrp="1"/>
          </p:cNvSpPr>
          <p:nvPr>
            <p:ph type="title"/>
          </p:nvPr>
        </p:nvSpPr>
        <p:spPr/>
        <p:txBody>
          <a:bodyPr/>
          <a:lstStyle/>
          <a:p>
            <a:r>
              <a:rPr lang="en-US" dirty="0"/>
              <a:t>Season 2: </a:t>
            </a:r>
            <a:br>
              <a:rPr lang="en-US" dirty="0"/>
            </a:br>
            <a:r>
              <a:rPr lang="en-US" dirty="0"/>
              <a:t>Sequential Pass Clustering</a:t>
            </a:r>
          </a:p>
        </p:txBody>
      </p:sp>
      <p:pic>
        <p:nvPicPr>
          <p:cNvPr id="6" name="Google Shape;263;p15"/>
          <p:cNvPicPr preferRelativeResize="0"/>
          <p:nvPr/>
        </p:nvPicPr>
        <p:blipFill rotWithShape="1">
          <a:blip r:embed="rId2">
            <a:alphaModFix/>
          </a:blip>
          <a:srcRect l="11132" t="9107" r="5378" b="22484"/>
          <a:stretch/>
        </p:blipFill>
        <p:spPr>
          <a:xfrm>
            <a:off x="199058" y="2575933"/>
            <a:ext cx="5798005" cy="2899316"/>
          </a:xfrm>
          <a:prstGeom prst="rect">
            <a:avLst/>
          </a:prstGeom>
          <a:noFill/>
          <a:ln>
            <a:noFill/>
          </a:ln>
        </p:spPr>
      </p:pic>
      <p:pic>
        <p:nvPicPr>
          <p:cNvPr id="7" name="Google Shape;264;p15"/>
          <p:cNvPicPr preferRelativeResize="0"/>
          <p:nvPr/>
        </p:nvPicPr>
        <p:blipFill rotWithShape="1">
          <a:blip r:embed="rId3">
            <a:alphaModFix/>
          </a:blip>
          <a:srcRect l="11114" t="8994" r="5531" b="22408"/>
          <a:stretch/>
        </p:blipFill>
        <p:spPr>
          <a:xfrm>
            <a:off x="6303151" y="2575933"/>
            <a:ext cx="5667490" cy="2899316"/>
          </a:xfrm>
          <a:prstGeom prst="rect">
            <a:avLst/>
          </a:prstGeom>
          <a:noFill/>
          <a:ln>
            <a:noFill/>
          </a:ln>
        </p:spPr>
      </p:pic>
    </p:spTree>
    <p:extLst>
      <p:ext uri="{BB962C8B-B14F-4D97-AF65-F5344CB8AC3E}">
        <p14:creationId xmlns:p14="http://schemas.microsoft.com/office/powerpoint/2010/main" val="294470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Season 3</a:t>
            </a:r>
          </a:p>
        </p:txBody>
      </p:sp>
      <p:sp>
        <p:nvSpPr>
          <p:cNvPr id="4" name="Date Placeholder 3"/>
          <p:cNvSpPr>
            <a:spLocks noGrp="1"/>
          </p:cNvSpPr>
          <p:nvPr>
            <p:ph type="dt" sz="half" idx="10"/>
          </p:nvPr>
        </p:nvSpPr>
        <p:spPr/>
        <p:txBody>
          <a:bodyPr/>
          <a:lstStyle/>
          <a:p>
            <a:r>
              <a:rPr lang="en-US"/>
              <a:t>9/14/2019</a:t>
            </a:r>
          </a:p>
        </p:txBody>
      </p:sp>
      <p:sp>
        <p:nvSpPr>
          <p:cNvPr id="5" name="Footer Placeholder 4"/>
          <p:cNvSpPr>
            <a:spLocks noGrp="1"/>
          </p:cNvSpPr>
          <p:nvPr>
            <p:ph type="ftr" sz="quarter" idx="11"/>
          </p:nvPr>
        </p:nvSpPr>
        <p:spPr/>
        <p:txBody>
          <a:bodyPr/>
          <a:lstStyle/>
          <a:p>
            <a:r>
              <a:rPr lang="en-US"/>
              <a:t>RITSAC 2019: Rochester Knighthawks Analytics</a:t>
            </a:r>
          </a:p>
        </p:txBody>
      </p:sp>
      <p:sp>
        <p:nvSpPr>
          <p:cNvPr id="6" name="Slide Number Placeholder 5"/>
          <p:cNvSpPr>
            <a:spLocks noGrp="1"/>
          </p:cNvSpPr>
          <p:nvPr>
            <p:ph type="sldNum" sz="quarter" idx="12"/>
          </p:nvPr>
        </p:nvSpPr>
        <p:spPr/>
        <p:txBody>
          <a:bodyPr/>
          <a:lstStyle/>
          <a:p>
            <a:fld id="{F153B4E7-93E1-44FB-A949-AF42EC3C380E}" type="slidenum">
              <a:rPr lang="en-US" smtClean="0"/>
              <a:t>23</a:t>
            </a:fld>
            <a:endParaRPr lang="en-US"/>
          </a:p>
        </p:txBody>
      </p:sp>
    </p:spTree>
    <p:extLst>
      <p:ext uri="{BB962C8B-B14F-4D97-AF65-F5344CB8AC3E}">
        <p14:creationId xmlns:p14="http://schemas.microsoft.com/office/powerpoint/2010/main" val="2657672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spcBef>
                <a:spcPts val="0"/>
              </a:spcBef>
              <a:buClr>
                <a:srgbClr val="3F3F3F"/>
              </a:buClr>
              <a:buSzPts val="2000"/>
            </a:pPr>
            <a:r>
              <a:rPr lang="en-US" sz="2000" dirty="0">
                <a:solidFill>
                  <a:srgbClr val="3F3F3F"/>
                </a:solidFill>
                <a:ea typeface="Verdana"/>
                <a:cs typeface="Verdana"/>
                <a:sym typeface="Verdana"/>
              </a:rPr>
              <a:t>Before our third season with the team starts this December, we are planning on utilizing Shiny Dashboards for the game reports and revamping the tracking app</a:t>
            </a:r>
            <a:endParaRPr lang="en-US" dirty="0"/>
          </a:p>
          <a:p>
            <a:pPr lvl="0">
              <a:buClr>
                <a:srgbClr val="3F3F3F"/>
              </a:buClr>
              <a:buSzPts val="2000"/>
            </a:pPr>
            <a:r>
              <a:rPr lang="en-US" sz="2000" dirty="0">
                <a:solidFill>
                  <a:srgbClr val="3F3F3F"/>
                </a:solidFill>
                <a:ea typeface="Verdana"/>
                <a:cs typeface="Verdana"/>
                <a:sym typeface="Verdana"/>
              </a:rPr>
              <a:t>Tracking App</a:t>
            </a:r>
            <a:endParaRPr lang="en-US" dirty="0"/>
          </a:p>
          <a:p>
            <a:pPr lvl="1">
              <a:buClr>
                <a:srgbClr val="3F3F3F"/>
              </a:buClr>
              <a:buSzPts val="1600"/>
            </a:pPr>
            <a:r>
              <a:rPr lang="en-US" sz="1600" dirty="0">
                <a:solidFill>
                  <a:srgbClr val="3F3F3F"/>
                </a:solidFill>
                <a:ea typeface="Verdana"/>
                <a:cs typeface="Verdana"/>
                <a:sym typeface="Verdana"/>
              </a:rPr>
              <a:t>Made so the entire app sits on one screen (no scrolling) </a:t>
            </a:r>
            <a:endParaRPr lang="en-US" dirty="0"/>
          </a:p>
          <a:p>
            <a:pPr lvl="1">
              <a:buClr>
                <a:srgbClr val="3F3F3F"/>
              </a:buClr>
              <a:buSzPts val="1600"/>
            </a:pPr>
            <a:r>
              <a:rPr lang="en-US" sz="1600" dirty="0">
                <a:solidFill>
                  <a:srgbClr val="3F3F3F"/>
                </a:solidFill>
                <a:ea typeface="Verdana"/>
                <a:sym typeface="Verdana"/>
              </a:rPr>
              <a:t>More possible events to track in an intuitive way lets us track a lot more information in about the same amount of time</a:t>
            </a:r>
            <a:endParaRPr lang="en-US" dirty="0"/>
          </a:p>
          <a:p>
            <a:pPr lvl="1">
              <a:buClr>
                <a:srgbClr val="3F3F3F"/>
              </a:buClr>
              <a:buSzPts val="1600"/>
            </a:pPr>
            <a:r>
              <a:rPr lang="en-US" sz="1600" dirty="0">
                <a:solidFill>
                  <a:srgbClr val="3F3F3F"/>
                </a:solidFill>
                <a:ea typeface="Verdana"/>
                <a:cs typeface="Verdana"/>
                <a:sym typeface="Verdana"/>
              </a:rPr>
              <a:t>Communicates with </a:t>
            </a:r>
            <a:r>
              <a:rPr lang="en-US" sz="1600" dirty="0" err="1">
                <a:solidFill>
                  <a:srgbClr val="3F3F3F"/>
                </a:solidFill>
                <a:ea typeface="Verdana"/>
                <a:cs typeface="Verdana"/>
                <a:sym typeface="Verdana"/>
              </a:rPr>
              <a:t>GoogleSheets</a:t>
            </a:r>
            <a:r>
              <a:rPr lang="en-US" sz="1600" dirty="0">
                <a:solidFill>
                  <a:srgbClr val="3F3F3F"/>
                </a:solidFill>
                <a:ea typeface="Verdana"/>
                <a:cs typeface="Verdana"/>
                <a:sym typeface="Verdana"/>
              </a:rPr>
              <a:t> so that there is no worrying about writing files, the location of those files, sending the files after tracking, etc.</a:t>
            </a:r>
            <a:endParaRPr lang="en-US" dirty="0"/>
          </a:p>
          <a:p>
            <a:pPr lvl="0">
              <a:buClr>
                <a:srgbClr val="3F3F3F"/>
              </a:buClr>
              <a:buSzPts val="2000"/>
            </a:pPr>
            <a:r>
              <a:rPr lang="en-US" sz="2000" dirty="0">
                <a:solidFill>
                  <a:srgbClr val="3F3F3F"/>
                </a:solidFill>
                <a:ea typeface="Verdana"/>
                <a:cs typeface="Verdana"/>
                <a:sym typeface="Verdana"/>
              </a:rPr>
              <a:t>We’ve also done some other side projects to help assist the new Front Office in the process of starting an Expansion team</a:t>
            </a:r>
            <a:endParaRPr lang="en-US" dirty="0"/>
          </a:p>
          <a:p>
            <a:endParaRPr lang="en-US" dirty="0"/>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24</a:t>
            </a:fld>
            <a:endParaRPr lang="en-US" dirty="0"/>
          </a:p>
        </p:txBody>
      </p:sp>
      <p:sp>
        <p:nvSpPr>
          <p:cNvPr id="6" name="Title 5"/>
          <p:cNvSpPr>
            <a:spLocks noGrp="1"/>
          </p:cNvSpPr>
          <p:nvPr>
            <p:ph type="title"/>
          </p:nvPr>
        </p:nvSpPr>
        <p:spPr/>
        <p:txBody>
          <a:bodyPr/>
          <a:lstStyle/>
          <a:p>
            <a:r>
              <a:rPr lang="en-US" dirty="0"/>
              <a:t>Season 3</a:t>
            </a:r>
          </a:p>
        </p:txBody>
      </p:sp>
    </p:spTree>
    <p:extLst>
      <p:ext uri="{BB962C8B-B14F-4D97-AF65-F5344CB8AC3E}">
        <p14:creationId xmlns:p14="http://schemas.microsoft.com/office/powerpoint/2010/main" val="408668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9/14/2019</a:t>
            </a:r>
          </a:p>
        </p:txBody>
      </p:sp>
      <p:sp>
        <p:nvSpPr>
          <p:cNvPr id="3" name="Footer Placeholder 2"/>
          <p:cNvSpPr>
            <a:spLocks noGrp="1"/>
          </p:cNvSpPr>
          <p:nvPr>
            <p:ph type="ftr" sz="quarter" idx="11"/>
          </p:nvPr>
        </p:nvSpPr>
        <p:spPr/>
        <p:txBody>
          <a:bodyPr/>
          <a:lstStyle/>
          <a:p>
            <a:r>
              <a:rPr lang="en-US"/>
              <a:t>RITSAC 2019: Rochester Knighthawks Analytics</a:t>
            </a:r>
          </a:p>
        </p:txBody>
      </p:sp>
      <p:sp>
        <p:nvSpPr>
          <p:cNvPr id="4" name="Slide Number Placeholder 3"/>
          <p:cNvSpPr>
            <a:spLocks noGrp="1"/>
          </p:cNvSpPr>
          <p:nvPr>
            <p:ph type="sldNum" sz="quarter" idx="12"/>
          </p:nvPr>
        </p:nvSpPr>
        <p:spPr/>
        <p:txBody>
          <a:bodyPr/>
          <a:lstStyle/>
          <a:p>
            <a:fld id="{F153B4E7-93E1-44FB-A949-AF42EC3C380E}" type="slidenum">
              <a:rPr lang="en-US" smtClean="0"/>
              <a:t>25</a:t>
            </a:fld>
            <a:endParaRPr lang="en-US"/>
          </a:p>
        </p:txBody>
      </p:sp>
      <p:sp>
        <p:nvSpPr>
          <p:cNvPr id="5" name="Title 4"/>
          <p:cNvSpPr>
            <a:spLocks noGrp="1"/>
          </p:cNvSpPr>
          <p:nvPr>
            <p:ph type="title"/>
          </p:nvPr>
        </p:nvSpPr>
        <p:spPr/>
        <p:txBody>
          <a:bodyPr/>
          <a:lstStyle/>
          <a:p>
            <a:r>
              <a:rPr lang="en-US" dirty="0"/>
              <a:t>Season 3:Tracking App</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799" y="1468307"/>
            <a:ext cx="10058400" cy="488804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799" y="1456105"/>
            <a:ext cx="10058400" cy="4900245"/>
          </a:xfrm>
          <a:prstGeom prst="rect">
            <a:avLst/>
          </a:prstGeom>
        </p:spPr>
      </p:pic>
    </p:spTree>
    <p:extLst>
      <p:ext uri="{BB962C8B-B14F-4D97-AF65-F5344CB8AC3E}">
        <p14:creationId xmlns:p14="http://schemas.microsoft.com/office/powerpoint/2010/main" val="17505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rgbClr val="3F3F3F"/>
                </a:solidFill>
                <a:ea typeface="Verdana"/>
                <a:cs typeface="Verdana"/>
                <a:sym typeface="Verdana"/>
              </a:rPr>
              <a:t>To help in the assessment of available players in the expansion draft and to try out the capabilities of Shiny Dashboard, we put together an app that displays information on each available player gathered in the scouting project last season</a:t>
            </a:r>
            <a:endParaRPr lang="en-US" dirty="0"/>
          </a:p>
          <a:p>
            <a:endParaRPr lang="en-US" dirty="0"/>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26</a:t>
            </a:fld>
            <a:endParaRPr lang="en-US" dirty="0"/>
          </a:p>
        </p:txBody>
      </p:sp>
      <p:sp>
        <p:nvSpPr>
          <p:cNvPr id="6" name="Title 5"/>
          <p:cNvSpPr>
            <a:spLocks noGrp="1"/>
          </p:cNvSpPr>
          <p:nvPr>
            <p:ph type="title"/>
          </p:nvPr>
        </p:nvSpPr>
        <p:spPr/>
        <p:txBody>
          <a:bodyPr/>
          <a:lstStyle/>
          <a:p>
            <a:r>
              <a:rPr lang="en-US" dirty="0"/>
              <a:t>Season 3 Preseason:</a:t>
            </a:r>
            <a:br>
              <a:rPr lang="en-US" dirty="0"/>
            </a:br>
            <a:r>
              <a:rPr lang="en-US" dirty="0"/>
              <a:t>Expansion Draft App</a:t>
            </a:r>
          </a:p>
        </p:txBody>
      </p:sp>
    </p:spTree>
    <p:extLst>
      <p:ext uri="{BB962C8B-B14F-4D97-AF65-F5344CB8AC3E}">
        <p14:creationId xmlns:p14="http://schemas.microsoft.com/office/powerpoint/2010/main" val="3317373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solidFill>
                  <a:srgbClr val="3F3F3F"/>
                </a:solidFill>
                <a:ea typeface="Verdana"/>
                <a:cs typeface="Verdana"/>
                <a:sym typeface="Verdana"/>
              </a:rPr>
              <a:t>Performed analysis of draft-pick position’s immediate and long-term success</a:t>
            </a:r>
            <a:endParaRPr lang="en-US" sz="2000" dirty="0"/>
          </a:p>
          <a:p>
            <a:endParaRPr lang="en-US" sz="2000" dirty="0"/>
          </a:p>
        </p:txBody>
      </p:sp>
      <p:sp>
        <p:nvSpPr>
          <p:cNvPr id="3" name="Date Placeholder 2"/>
          <p:cNvSpPr>
            <a:spLocks noGrp="1"/>
          </p:cNvSpPr>
          <p:nvPr>
            <p:ph type="dt" sz="half" idx="10"/>
          </p:nvPr>
        </p:nvSpPr>
        <p:spPr/>
        <p:txBody>
          <a:bodyPr/>
          <a:lstStyle/>
          <a:p>
            <a:r>
              <a:rPr lang="en-US"/>
              <a:t>9/14/2019</a:t>
            </a:r>
            <a:endParaRPr lang="en-US" dirty="0"/>
          </a:p>
        </p:txBody>
      </p:sp>
      <p:sp>
        <p:nvSpPr>
          <p:cNvPr id="4" name="Footer Placeholder 3"/>
          <p:cNvSpPr>
            <a:spLocks noGrp="1"/>
          </p:cNvSpPr>
          <p:nvPr>
            <p:ph type="ftr" sz="quarter" idx="11"/>
          </p:nvPr>
        </p:nvSpPr>
        <p:spPr/>
        <p:txBody>
          <a:bodyPr/>
          <a:lstStyle/>
          <a:p>
            <a:r>
              <a:rPr lang="en-US"/>
              <a:t>RITSAC 2019: Rochester Knighthawks Analytics</a:t>
            </a:r>
            <a:endParaRPr lang="en-US" dirty="0"/>
          </a:p>
        </p:txBody>
      </p:sp>
      <p:sp>
        <p:nvSpPr>
          <p:cNvPr id="5" name="Slide Number Placeholder 4"/>
          <p:cNvSpPr>
            <a:spLocks noGrp="1"/>
          </p:cNvSpPr>
          <p:nvPr>
            <p:ph type="sldNum" sz="quarter" idx="12"/>
          </p:nvPr>
        </p:nvSpPr>
        <p:spPr/>
        <p:txBody>
          <a:bodyPr/>
          <a:lstStyle/>
          <a:p>
            <a:fld id="{F153B4E7-93E1-44FB-A949-AF42EC3C380E}" type="slidenum">
              <a:rPr lang="en-US" smtClean="0"/>
              <a:pPr/>
              <a:t>27</a:t>
            </a:fld>
            <a:endParaRPr lang="en-US" dirty="0"/>
          </a:p>
        </p:txBody>
      </p:sp>
      <p:sp>
        <p:nvSpPr>
          <p:cNvPr id="6" name="Title 5"/>
          <p:cNvSpPr>
            <a:spLocks noGrp="1"/>
          </p:cNvSpPr>
          <p:nvPr>
            <p:ph type="title"/>
          </p:nvPr>
        </p:nvSpPr>
        <p:spPr/>
        <p:txBody>
          <a:bodyPr/>
          <a:lstStyle/>
          <a:p>
            <a:r>
              <a:rPr lang="en-US" dirty="0"/>
              <a:t>Season 3 Preseason:</a:t>
            </a:r>
            <a:br>
              <a:rPr lang="en-US" dirty="0"/>
            </a:br>
            <a:r>
              <a:rPr lang="en-US" dirty="0"/>
              <a:t>Draft Analysis Project</a:t>
            </a:r>
          </a:p>
        </p:txBody>
      </p:sp>
      <p:pic>
        <p:nvPicPr>
          <p:cNvPr id="10" name="Picture 9" descr="A screenshot of a computer&#10;&#10;Description automatically generated">
            <a:extLst>
              <a:ext uri="{FF2B5EF4-FFF2-40B4-BE49-F238E27FC236}">
                <a16:creationId xmlns:a16="http://schemas.microsoft.com/office/drawing/2014/main" id="{613CF968-120A-4874-8E66-D6A2B86F6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578" y="2510647"/>
            <a:ext cx="5357324" cy="3322608"/>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CCED2471-F9A5-43E4-B2D6-BE0AC02D5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3100" y="2510647"/>
            <a:ext cx="5342083" cy="3299746"/>
          </a:xfrm>
          <a:prstGeom prst="rect">
            <a:avLst/>
          </a:prstGeom>
        </p:spPr>
      </p:pic>
    </p:spTree>
    <p:extLst>
      <p:ext uri="{BB962C8B-B14F-4D97-AF65-F5344CB8AC3E}">
        <p14:creationId xmlns:p14="http://schemas.microsoft.com/office/powerpoint/2010/main" val="1616954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4323" y="457200"/>
            <a:ext cx="4000204" cy="1600200"/>
          </a:xfrm>
        </p:spPr>
        <p:txBody>
          <a:bodyPr/>
          <a:lstStyle/>
          <a:p>
            <a:r>
              <a:rPr lang="en-US" dirty="0"/>
              <a:t>Special Thanks to:</a:t>
            </a:r>
          </a:p>
        </p:txBody>
      </p:sp>
      <p:sp>
        <p:nvSpPr>
          <p:cNvPr id="4" name="Text Placeholder 3"/>
          <p:cNvSpPr>
            <a:spLocks noGrp="1"/>
          </p:cNvSpPr>
          <p:nvPr>
            <p:ph type="body" sz="half" idx="2"/>
          </p:nvPr>
        </p:nvSpPr>
        <p:spPr>
          <a:xfrm>
            <a:off x="1274323" y="2057400"/>
            <a:ext cx="4000204" cy="3811588"/>
          </a:xfrm>
        </p:spPr>
        <p:txBody>
          <a:bodyPr/>
          <a:lstStyle/>
          <a:p>
            <a:pPr marL="228600" lvl="0" indent="-228600">
              <a:lnSpc>
                <a:spcPct val="100000"/>
              </a:lnSpc>
              <a:spcBef>
                <a:spcPts val="0"/>
              </a:spcBef>
              <a:buClr>
                <a:srgbClr val="3F3F3F"/>
              </a:buClr>
              <a:buSzPts val="2000"/>
              <a:buFont typeface="Verdana"/>
              <a:buChar char="•"/>
            </a:pPr>
            <a:r>
              <a:rPr lang="en-US" dirty="0">
                <a:solidFill>
                  <a:srgbClr val="3F3F3F"/>
                </a:solidFill>
                <a:ea typeface="Verdana"/>
                <a:cs typeface="Verdana"/>
                <a:sym typeface="Verdana"/>
              </a:rPr>
              <a:t>Our Team (Past and Present)</a:t>
            </a:r>
          </a:p>
          <a:p>
            <a:pPr marL="685800" lvl="1" indent="-228600">
              <a:lnSpc>
                <a:spcPct val="100000"/>
              </a:lnSpc>
              <a:spcBef>
                <a:spcPts val="0"/>
              </a:spcBef>
              <a:buClr>
                <a:srgbClr val="3F3F3F"/>
              </a:buClr>
              <a:buSzPts val="2000"/>
              <a:buFont typeface="Verdana"/>
              <a:buChar char="•"/>
            </a:pPr>
            <a:r>
              <a:rPr lang="en-US" dirty="0">
                <a:solidFill>
                  <a:srgbClr val="3F3F3F"/>
                </a:solidFill>
                <a:ea typeface="Verdana"/>
                <a:cs typeface="Verdana"/>
                <a:sym typeface="Verdana"/>
              </a:rPr>
              <a:t>Kaylee </a:t>
            </a:r>
            <a:r>
              <a:rPr lang="en-US" dirty="0" err="1">
                <a:solidFill>
                  <a:srgbClr val="3F3F3F"/>
                </a:solidFill>
                <a:ea typeface="Verdana"/>
                <a:cs typeface="Verdana"/>
                <a:sym typeface="Verdana"/>
              </a:rPr>
              <a:t>Gassner</a:t>
            </a:r>
            <a:r>
              <a:rPr lang="en-US" dirty="0">
                <a:solidFill>
                  <a:srgbClr val="3F3F3F"/>
                </a:solidFill>
                <a:ea typeface="Verdana"/>
                <a:cs typeface="Verdana"/>
                <a:sym typeface="Verdana"/>
              </a:rPr>
              <a:t> </a:t>
            </a:r>
          </a:p>
          <a:p>
            <a:pPr marL="685800" lvl="1" indent="-228600">
              <a:lnSpc>
                <a:spcPct val="100000"/>
              </a:lnSpc>
              <a:spcBef>
                <a:spcPts val="0"/>
              </a:spcBef>
              <a:buClr>
                <a:srgbClr val="3F3F3F"/>
              </a:buClr>
              <a:buSzPts val="2000"/>
              <a:buFont typeface="Verdana"/>
              <a:buChar char="•"/>
            </a:pPr>
            <a:r>
              <a:rPr lang="en-US" dirty="0">
                <a:solidFill>
                  <a:srgbClr val="3F3F3F"/>
                </a:solidFill>
                <a:ea typeface="Verdana"/>
                <a:cs typeface="Verdana"/>
                <a:sym typeface="Verdana"/>
              </a:rPr>
              <a:t>Jake </a:t>
            </a:r>
            <a:r>
              <a:rPr lang="en-US" dirty="0" err="1">
                <a:solidFill>
                  <a:srgbClr val="3F3F3F"/>
                </a:solidFill>
                <a:ea typeface="Verdana"/>
                <a:cs typeface="Verdana"/>
                <a:sym typeface="Verdana"/>
              </a:rPr>
              <a:t>Tarnowski</a:t>
            </a:r>
            <a:r>
              <a:rPr lang="en-US" dirty="0">
                <a:solidFill>
                  <a:srgbClr val="3F3F3F"/>
                </a:solidFill>
                <a:ea typeface="Verdana"/>
                <a:cs typeface="Verdana"/>
                <a:sym typeface="Verdana"/>
              </a:rPr>
              <a:t> </a:t>
            </a:r>
          </a:p>
          <a:p>
            <a:pPr marL="685800" lvl="1" indent="-228600">
              <a:lnSpc>
                <a:spcPct val="100000"/>
              </a:lnSpc>
              <a:spcBef>
                <a:spcPts val="0"/>
              </a:spcBef>
              <a:buClr>
                <a:srgbClr val="3F3F3F"/>
              </a:buClr>
              <a:buSzPts val="2000"/>
              <a:buFont typeface="Verdana"/>
              <a:buChar char="•"/>
            </a:pPr>
            <a:r>
              <a:rPr lang="en-US" dirty="0" err="1">
                <a:solidFill>
                  <a:srgbClr val="3F3F3F"/>
                </a:solidFill>
                <a:ea typeface="Verdana"/>
                <a:cs typeface="Verdana"/>
                <a:sym typeface="Verdana"/>
              </a:rPr>
              <a:t>Kaili</a:t>
            </a:r>
            <a:r>
              <a:rPr lang="en-US" dirty="0">
                <a:solidFill>
                  <a:srgbClr val="3F3F3F"/>
                </a:solidFill>
                <a:ea typeface="Verdana"/>
                <a:cs typeface="Verdana"/>
                <a:sym typeface="Verdana"/>
              </a:rPr>
              <a:t> </a:t>
            </a:r>
            <a:r>
              <a:rPr lang="en-US" dirty="0" err="1">
                <a:solidFill>
                  <a:srgbClr val="3F3F3F"/>
                </a:solidFill>
                <a:ea typeface="Verdana"/>
                <a:cs typeface="Verdana"/>
                <a:sym typeface="Verdana"/>
              </a:rPr>
              <a:t>Saffran</a:t>
            </a:r>
            <a:endParaRPr lang="en-US" dirty="0">
              <a:solidFill>
                <a:srgbClr val="3F3F3F"/>
              </a:solidFill>
              <a:ea typeface="Verdana"/>
              <a:cs typeface="Verdana"/>
              <a:sym typeface="Verdana"/>
            </a:endParaRPr>
          </a:p>
          <a:p>
            <a:pPr marL="685800" lvl="1" indent="-228600">
              <a:lnSpc>
                <a:spcPct val="100000"/>
              </a:lnSpc>
              <a:spcBef>
                <a:spcPts val="0"/>
              </a:spcBef>
              <a:buClr>
                <a:srgbClr val="3F3F3F"/>
              </a:buClr>
              <a:buSzPts val="2000"/>
              <a:buFont typeface="Verdana"/>
              <a:buChar char="•"/>
            </a:pPr>
            <a:r>
              <a:rPr lang="en-US" dirty="0">
                <a:solidFill>
                  <a:srgbClr val="3F3F3F"/>
                </a:solidFill>
                <a:ea typeface="Verdana"/>
                <a:cs typeface="Verdana"/>
                <a:sym typeface="Verdana"/>
              </a:rPr>
              <a:t>Rachel </a:t>
            </a:r>
            <a:r>
              <a:rPr lang="en-US" dirty="0" err="1">
                <a:solidFill>
                  <a:srgbClr val="3F3F3F"/>
                </a:solidFill>
                <a:ea typeface="Verdana"/>
                <a:cs typeface="Verdana"/>
                <a:sym typeface="Verdana"/>
              </a:rPr>
              <a:t>Makowski</a:t>
            </a:r>
            <a:endParaRPr lang="en-US" dirty="0">
              <a:solidFill>
                <a:srgbClr val="3F3F3F"/>
              </a:solidFill>
              <a:ea typeface="Verdana"/>
              <a:cs typeface="Verdana"/>
              <a:sym typeface="Verdana"/>
            </a:endParaRPr>
          </a:p>
          <a:p>
            <a:pPr marL="228600" lvl="0" indent="-228600">
              <a:lnSpc>
                <a:spcPct val="150000"/>
              </a:lnSpc>
              <a:spcBef>
                <a:spcPts val="0"/>
              </a:spcBef>
              <a:buClr>
                <a:srgbClr val="3F3F3F"/>
              </a:buClr>
              <a:buSzPts val="2000"/>
              <a:buFont typeface="Verdana"/>
              <a:buChar char="•"/>
            </a:pPr>
            <a:r>
              <a:rPr lang="en-US" dirty="0">
                <a:solidFill>
                  <a:srgbClr val="3F3F3F"/>
                </a:solidFill>
                <a:ea typeface="Verdana"/>
                <a:cs typeface="Verdana"/>
                <a:sym typeface="Verdana"/>
              </a:rPr>
              <a:t>The Rochester Knighthawks Staff (Past and Present)</a:t>
            </a:r>
          </a:p>
          <a:p>
            <a:pPr marL="228600" lvl="0" indent="-228600">
              <a:lnSpc>
                <a:spcPct val="150000"/>
              </a:lnSpc>
              <a:spcBef>
                <a:spcPts val="0"/>
              </a:spcBef>
              <a:buClr>
                <a:srgbClr val="3F3F3F"/>
              </a:buClr>
              <a:buSzPts val="2000"/>
              <a:buFont typeface="Verdana"/>
              <a:buChar char="•"/>
            </a:pPr>
            <a:r>
              <a:rPr lang="en-US" dirty="0">
                <a:solidFill>
                  <a:srgbClr val="3F3F3F"/>
                </a:solidFill>
                <a:ea typeface="Verdana"/>
                <a:cs typeface="Verdana"/>
                <a:sym typeface="Verdana"/>
              </a:rPr>
              <a:t>Dr. Barney </a:t>
            </a:r>
            <a:r>
              <a:rPr lang="en-US" dirty="0" err="1">
                <a:solidFill>
                  <a:srgbClr val="3F3F3F"/>
                </a:solidFill>
                <a:ea typeface="Verdana"/>
                <a:cs typeface="Verdana"/>
                <a:sym typeface="Verdana"/>
              </a:rPr>
              <a:t>Ricca</a:t>
            </a:r>
            <a:endParaRPr lang="en-US" dirty="0">
              <a:solidFill>
                <a:srgbClr val="3F3F3F"/>
              </a:solidFill>
              <a:ea typeface="Verdana"/>
              <a:cs typeface="Verdana"/>
              <a:sym typeface="Verdana"/>
            </a:endParaRPr>
          </a:p>
          <a:p>
            <a:pPr marL="228600" lvl="0" indent="-228600">
              <a:lnSpc>
                <a:spcPct val="150000"/>
              </a:lnSpc>
              <a:spcBef>
                <a:spcPts val="0"/>
              </a:spcBef>
              <a:buClr>
                <a:srgbClr val="3F3F3F"/>
              </a:buClr>
              <a:buSzPts val="2000"/>
              <a:buFont typeface="Verdana"/>
              <a:buChar char="•"/>
            </a:pPr>
            <a:r>
              <a:rPr lang="en-US" dirty="0">
                <a:solidFill>
                  <a:srgbClr val="3F3F3F"/>
                </a:solidFill>
                <a:ea typeface="Verdana"/>
                <a:cs typeface="Verdana"/>
                <a:sym typeface="Verdana"/>
              </a:rPr>
              <a:t>Matthew Hoffman, Ryan Stimson, and the RIT College of Science</a:t>
            </a:r>
          </a:p>
          <a:p>
            <a:endParaRPr lang="en-US" dirty="0"/>
          </a:p>
        </p:txBody>
      </p:sp>
      <p:sp>
        <p:nvSpPr>
          <p:cNvPr id="5" name="Date Placeholder 4"/>
          <p:cNvSpPr>
            <a:spLocks noGrp="1"/>
          </p:cNvSpPr>
          <p:nvPr>
            <p:ph type="dt" sz="half" idx="10"/>
          </p:nvPr>
        </p:nvSpPr>
        <p:spPr/>
        <p:txBody>
          <a:bodyPr/>
          <a:lstStyle/>
          <a:p>
            <a:r>
              <a:rPr lang="en-US"/>
              <a:t>9/14/2019</a:t>
            </a:r>
          </a:p>
        </p:txBody>
      </p:sp>
      <p:sp>
        <p:nvSpPr>
          <p:cNvPr id="6" name="Footer Placeholder 5"/>
          <p:cNvSpPr>
            <a:spLocks noGrp="1"/>
          </p:cNvSpPr>
          <p:nvPr>
            <p:ph type="ftr" sz="quarter" idx="11"/>
          </p:nvPr>
        </p:nvSpPr>
        <p:spPr/>
        <p:txBody>
          <a:bodyPr/>
          <a:lstStyle/>
          <a:p>
            <a:r>
              <a:rPr lang="en-US"/>
              <a:t>RITSAC 2019: Rochester Knighthawks Analytics</a:t>
            </a:r>
          </a:p>
        </p:txBody>
      </p:sp>
      <p:sp>
        <p:nvSpPr>
          <p:cNvPr id="7" name="Slide Number Placeholder 6"/>
          <p:cNvSpPr>
            <a:spLocks noGrp="1"/>
          </p:cNvSpPr>
          <p:nvPr>
            <p:ph type="sldNum" sz="quarter" idx="12"/>
          </p:nvPr>
        </p:nvSpPr>
        <p:spPr/>
        <p:txBody>
          <a:bodyPr/>
          <a:lstStyle/>
          <a:p>
            <a:fld id="{F153B4E7-93E1-44FB-A949-AF42EC3C380E}" type="slidenum">
              <a:rPr lang="en-US" smtClean="0"/>
              <a:t>28</a:t>
            </a:fld>
            <a:endParaRPr lang="en-US"/>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26944" y="2284941"/>
            <a:ext cx="5167312" cy="2551819"/>
          </a:xfrm>
        </p:spPr>
      </p:pic>
    </p:spTree>
    <p:extLst>
      <p:ext uri="{BB962C8B-B14F-4D97-AF65-F5344CB8AC3E}">
        <p14:creationId xmlns:p14="http://schemas.microsoft.com/office/powerpoint/2010/main" val="1882621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4323" y="457200"/>
            <a:ext cx="4000204" cy="1600200"/>
          </a:xfrm>
        </p:spPr>
        <p:txBody>
          <a:bodyPr/>
          <a:lstStyle/>
          <a:p>
            <a:r>
              <a:rPr lang="en-US" dirty="0"/>
              <a:t>Thanks to All of You for Listening</a:t>
            </a:r>
          </a:p>
        </p:txBody>
      </p:sp>
      <p:sp>
        <p:nvSpPr>
          <p:cNvPr id="4" name="Text Placeholder 3"/>
          <p:cNvSpPr>
            <a:spLocks noGrp="1"/>
          </p:cNvSpPr>
          <p:nvPr>
            <p:ph type="body" sz="half" idx="2"/>
          </p:nvPr>
        </p:nvSpPr>
        <p:spPr>
          <a:xfrm>
            <a:off x="1274323" y="2057400"/>
            <a:ext cx="4000204" cy="3811588"/>
          </a:xfrm>
        </p:spPr>
        <p:txBody>
          <a:bodyPr/>
          <a:lstStyle/>
          <a:p>
            <a:pPr marL="228600" lvl="0" indent="-228600">
              <a:spcBef>
                <a:spcPts val="0"/>
              </a:spcBef>
              <a:buClr>
                <a:srgbClr val="3F3F3F"/>
              </a:buClr>
              <a:buSzPts val="2000"/>
              <a:buFont typeface="Verdana"/>
              <a:buChar char="•"/>
            </a:pPr>
            <a:r>
              <a:rPr lang="en-US" sz="2000" dirty="0">
                <a:solidFill>
                  <a:srgbClr val="3F3F3F"/>
                </a:solidFill>
                <a:ea typeface="Verdana"/>
                <a:cs typeface="Verdana"/>
                <a:sym typeface="Verdana"/>
              </a:rPr>
              <a:t>Rob Weber</a:t>
            </a:r>
          </a:p>
          <a:p>
            <a:pPr marL="685800" lvl="1" indent="-228600">
              <a:spcBef>
                <a:spcPts val="0"/>
              </a:spcBef>
              <a:buClr>
                <a:srgbClr val="3F3F3F"/>
              </a:buClr>
              <a:buSzPts val="2000"/>
              <a:buFont typeface="Verdana"/>
              <a:buChar char="•"/>
            </a:pPr>
            <a:r>
              <a:rPr lang="en-US" dirty="0">
                <a:solidFill>
                  <a:srgbClr val="3F3F3F"/>
                </a:solidFill>
                <a:ea typeface="Verdana"/>
                <a:cs typeface="Verdana"/>
                <a:sym typeface="Verdana"/>
              </a:rPr>
              <a:t>Twitter: @rweber44</a:t>
            </a:r>
          </a:p>
          <a:p>
            <a:pPr marL="685800" lvl="1" indent="-228600">
              <a:spcBef>
                <a:spcPts val="0"/>
              </a:spcBef>
              <a:buClr>
                <a:srgbClr val="3F3F3F"/>
              </a:buClr>
              <a:buSzPts val="2000"/>
              <a:buFont typeface="Verdana"/>
              <a:buChar char="•"/>
            </a:pPr>
            <a:r>
              <a:rPr lang="en-US" dirty="0">
                <a:solidFill>
                  <a:srgbClr val="3F3F3F"/>
                </a:solidFill>
                <a:ea typeface="Verdana"/>
                <a:cs typeface="Verdana"/>
                <a:sym typeface="Verdana"/>
              </a:rPr>
              <a:t>Blog: atypicalstatsguy.site123.me</a:t>
            </a:r>
          </a:p>
          <a:p>
            <a:pPr marL="228600" indent="-228600">
              <a:spcBef>
                <a:spcPts val="0"/>
              </a:spcBef>
              <a:buClr>
                <a:srgbClr val="3F3F3F"/>
              </a:buClr>
              <a:buSzPts val="2000"/>
              <a:buFont typeface="Verdana"/>
              <a:buChar char="•"/>
            </a:pPr>
            <a:r>
              <a:rPr lang="en-US" sz="2000" dirty="0">
                <a:solidFill>
                  <a:srgbClr val="3F3F3F"/>
                </a:solidFill>
                <a:ea typeface="Verdana"/>
                <a:cs typeface="Verdana"/>
                <a:sym typeface="Verdana"/>
              </a:rPr>
              <a:t>Eddy </a:t>
            </a:r>
            <a:r>
              <a:rPr lang="en-US" sz="2000" dirty="0" err="1">
                <a:solidFill>
                  <a:srgbClr val="3F3F3F"/>
                </a:solidFill>
                <a:ea typeface="Verdana"/>
                <a:cs typeface="Verdana"/>
                <a:sym typeface="Verdana"/>
              </a:rPr>
              <a:t>Tabone</a:t>
            </a:r>
            <a:endParaRPr lang="en-US" sz="2000" dirty="0">
              <a:solidFill>
                <a:srgbClr val="3F3F3F"/>
              </a:solidFill>
              <a:ea typeface="Verdana"/>
              <a:cs typeface="Verdana"/>
              <a:sym typeface="Verdana"/>
            </a:endParaRPr>
          </a:p>
          <a:p>
            <a:pPr marL="685800" lvl="1" indent="-228600">
              <a:spcBef>
                <a:spcPts val="0"/>
              </a:spcBef>
              <a:buClr>
                <a:srgbClr val="3F3F3F"/>
              </a:buClr>
              <a:buSzPts val="2000"/>
              <a:buFont typeface="Verdana"/>
              <a:buChar char="•"/>
            </a:pPr>
            <a:r>
              <a:rPr lang="en-US" dirty="0">
                <a:solidFill>
                  <a:srgbClr val="3F3F3F"/>
                </a:solidFill>
                <a:ea typeface="Verdana"/>
                <a:cs typeface="Verdana"/>
                <a:sym typeface="Verdana"/>
              </a:rPr>
              <a:t>Twitter: @</a:t>
            </a:r>
            <a:r>
              <a:rPr lang="en-US" dirty="0" err="1">
                <a:solidFill>
                  <a:srgbClr val="3F3F3F"/>
                </a:solidFill>
                <a:ea typeface="Verdana"/>
                <a:cs typeface="Verdana"/>
                <a:sym typeface="Verdana"/>
              </a:rPr>
              <a:t>Eddy_Tabone</a:t>
            </a:r>
            <a:endParaRPr lang="en-US" dirty="0">
              <a:solidFill>
                <a:srgbClr val="3F3F3F"/>
              </a:solidFill>
              <a:ea typeface="Verdana"/>
              <a:cs typeface="Verdana"/>
              <a:sym typeface="Verdana"/>
            </a:endParaRPr>
          </a:p>
        </p:txBody>
      </p:sp>
      <p:sp>
        <p:nvSpPr>
          <p:cNvPr id="5" name="Date Placeholder 4"/>
          <p:cNvSpPr>
            <a:spLocks noGrp="1"/>
          </p:cNvSpPr>
          <p:nvPr>
            <p:ph type="dt" sz="half" idx="10"/>
          </p:nvPr>
        </p:nvSpPr>
        <p:spPr/>
        <p:txBody>
          <a:bodyPr/>
          <a:lstStyle/>
          <a:p>
            <a:r>
              <a:rPr lang="en-US"/>
              <a:t>9/14/2019</a:t>
            </a:r>
          </a:p>
        </p:txBody>
      </p:sp>
      <p:sp>
        <p:nvSpPr>
          <p:cNvPr id="6" name="Footer Placeholder 5"/>
          <p:cNvSpPr>
            <a:spLocks noGrp="1"/>
          </p:cNvSpPr>
          <p:nvPr>
            <p:ph type="ftr" sz="quarter" idx="11"/>
          </p:nvPr>
        </p:nvSpPr>
        <p:spPr/>
        <p:txBody>
          <a:bodyPr/>
          <a:lstStyle/>
          <a:p>
            <a:r>
              <a:rPr lang="en-US"/>
              <a:t>RITSAC 2019: Rochester Knighthawks Analytics</a:t>
            </a:r>
          </a:p>
        </p:txBody>
      </p:sp>
      <p:sp>
        <p:nvSpPr>
          <p:cNvPr id="7" name="Slide Number Placeholder 6"/>
          <p:cNvSpPr>
            <a:spLocks noGrp="1"/>
          </p:cNvSpPr>
          <p:nvPr>
            <p:ph type="sldNum" sz="quarter" idx="12"/>
          </p:nvPr>
        </p:nvSpPr>
        <p:spPr/>
        <p:txBody>
          <a:bodyPr/>
          <a:lstStyle/>
          <a:p>
            <a:fld id="{F153B4E7-93E1-44FB-A949-AF42EC3C380E}" type="slidenum">
              <a:rPr lang="en-US" smtClean="0"/>
              <a:t>29</a:t>
            </a:fld>
            <a:endParaRPr lang="en-US"/>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26944" y="2284941"/>
            <a:ext cx="5167312" cy="2551819"/>
          </a:xfrm>
        </p:spPr>
      </p:pic>
      <p:sp>
        <p:nvSpPr>
          <p:cNvPr id="3" name="TextBox 2"/>
          <p:cNvSpPr txBox="1"/>
          <p:nvPr/>
        </p:nvSpPr>
        <p:spPr>
          <a:xfrm>
            <a:off x="811530" y="5868988"/>
            <a:ext cx="10568940" cy="369332"/>
          </a:xfrm>
          <a:prstGeom prst="rect">
            <a:avLst/>
          </a:prstGeom>
          <a:noFill/>
        </p:spPr>
        <p:txBody>
          <a:bodyPr wrap="square" rtlCol="0">
            <a:spAutoFit/>
          </a:bodyPr>
          <a:lstStyle/>
          <a:p>
            <a:pPr algn="ctr"/>
            <a:r>
              <a:rPr lang="en-US" b="1" i="1" u="sng" dirty="0">
                <a:solidFill>
                  <a:schemeClr val="bg1"/>
                </a:solidFill>
              </a:rPr>
              <a:t>NLL Single Game Tickets on Sale Soon. Go to Some Games. Box Lacrosse is Fun.</a:t>
            </a:r>
          </a:p>
        </p:txBody>
      </p:sp>
    </p:spTree>
    <p:extLst>
      <p:ext uri="{BB962C8B-B14F-4D97-AF65-F5344CB8AC3E}">
        <p14:creationId xmlns:p14="http://schemas.microsoft.com/office/powerpoint/2010/main" val="39694991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TotalTime>
  <Words>1452</Words>
  <Application>Microsoft Office PowerPoint</Application>
  <PresentationFormat>Widescreen</PresentationFormat>
  <Paragraphs>215</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Verdana</vt:lpstr>
      <vt:lpstr>Office Theme</vt:lpstr>
      <vt:lpstr>Rochester Knighthawks Analytics:  A Beginning of Statistical Analysis in Box Lacrosse</vt:lpstr>
      <vt:lpstr>Brief Overview of  Box Lacrosse</vt:lpstr>
      <vt:lpstr>Where Our Story Starts…</vt:lpstr>
      <vt:lpstr>Season 1</vt:lpstr>
      <vt:lpstr>Season 1</vt:lpstr>
      <vt:lpstr>Season 1: Tracking</vt:lpstr>
      <vt:lpstr>Season 1: Presentation</vt:lpstr>
      <vt:lpstr>Season 1: Networking Project</vt:lpstr>
      <vt:lpstr>Tables</vt:lpstr>
      <vt:lpstr>Network Graphs</vt:lpstr>
      <vt:lpstr>Season 2</vt:lpstr>
      <vt:lpstr>Season 2: Tracking App</vt:lpstr>
      <vt:lpstr>Season 2: Tracking App</vt:lpstr>
      <vt:lpstr>Season 2: Game Report App</vt:lpstr>
      <vt:lpstr>Season 2: Scouting Reports</vt:lpstr>
      <vt:lpstr>Season 2: Scouting Reports  Screenshots from out scouting report before the March 16th matchup against the Toronto Rock</vt:lpstr>
      <vt:lpstr>Season 2: Scouting Reports</vt:lpstr>
      <vt:lpstr>Season 2:  PPF Heat-Map Project</vt:lpstr>
      <vt:lpstr>Season 2:  PPF Heat-Map Project</vt:lpstr>
      <vt:lpstr>Season 2:  Sequential Pass Clustering</vt:lpstr>
      <vt:lpstr>Season 2:  Sequential Pass Clustering</vt:lpstr>
      <vt:lpstr>Season 2:  Sequential Pass Clustering</vt:lpstr>
      <vt:lpstr>Season 3</vt:lpstr>
      <vt:lpstr>Season 3</vt:lpstr>
      <vt:lpstr>Season 3:Tracking App</vt:lpstr>
      <vt:lpstr>Season 3 Preseason: Expansion Draft App</vt:lpstr>
      <vt:lpstr>Season 3 Preseason: Draft Analysis Project</vt:lpstr>
      <vt:lpstr>Special Thanks to:</vt:lpstr>
      <vt:lpstr>Thanks to All of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Rochester Knighthawks Analytics</dc:title>
  <dc:creator>Robert Weber</dc:creator>
  <cp:lastModifiedBy>Robert Weber</cp:lastModifiedBy>
  <cp:revision>33</cp:revision>
  <dcterms:created xsi:type="dcterms:W3CDTF">2019-08-18T20:42:39Z</dcterms:created>
  <dcterms:modified xsi:type="dcterms:W3CDTF">2019-09-09T15:46:22Z</dcterms:modified>
</cp:coreProperties>
</file>