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4" r:id="rId1"/>
  </p:sldMasterIdLst>
  <p:notesMasterIdLst>
    <p:notesMasterId r:id="rId30"/>
  </p:notesMasterIdLst>
  <p:handoutMasterIdLst>
    <p:handoutMasterId r:id="rId31"/>
  </p:handoutMasterIdLst>
  <p:sldIdLst>
    <p:sldId id="363" r:id="rId2"/>
    <p:sldId id="379" r:id="rId3"/>
    <p:sldId id="372" r:id="rId4"/>
    <p:sldId id="378" r:id="rId5"/>
    <p:sldId id="383" r:id="rId6"/>
    <p:sldId id="382" r:id="rId7"/>
    <p:sldId id="384" r:id="rId8"/>
    <p:sldId id="370" r:id="rId9"/>
    <p:sldId id="371" r:id="rId10"/>
    <p:sldId id="369" r:id="rId11"/>
    <p:sldId id="367" r:id="rId12"/>
    <p:sldId id="368" r:id="rId13"/>
    <p:sldId id="373" r:id="rId14"/>
    <p:sldId id="389" r:id="rId15"/>
    <p:sldId id="390" r:id="rId16"/>
    <p:sldId id="387" r:id="rId17"/>
    <p:sldId id="374" r:id="rId18"/>
    <p:sldId id="375" r:id="rId19"/>
    <p:sldId id="364" r:id="rId20"/>
    <p:sldId id="386" r:id="rId21"/>
    <p:sldId id="376" r:id="rId22"/>
    <p:sldId id="377" r:id="rId23"/>
    <p:sldId id="385" r:id="rId24"/>
    <p:sldId id="391" r:id="rId25"/>
    <p:sldId id="394" r:id="rId26"/>
    <p:sldId id="388" r:id="rId27"/>
    <p:sldId id="395" r:id="rId28"/>
    <p:sldId id="393" r:id="rId29"/>
  </p:sldIdLst>
  <p:sldSz cx="6858000" cy="51435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A5AB2"/>
    <a:srgbClr val="F07921"/>
    <a:srgbClr val="FAA15D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BA539E-67AE-420B-BC82-D100DB610510}" v="130" dt="2019-09-10T15:37:12.830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95" autoAdjust="0"/>
    <p:restoredTop sz="94861"/>
  </p:normalViewPr>
  <p:slideViewPr>
    <p:cSldViewPr>
      <p:cViewPr varScale="1">
        <p:scale>
          <a:sx n="130" d="100"/>
          <a:sy n="130" d="100"/>
        </p:scale>
        <p:origin x="1056" y="51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46A0C2B-B26C-274A-9DF2-0D73D0C5795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2F0453D-5051-7C45-8421-186F5DCF0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076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293DE18-2D8B-465D-B8F2-01E0F3FE458A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CE7C9D7-FB16-4A59-B49E-B26C26456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69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FCEBA-02EF-41CA-B195-056887470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841772"/>
            <a:ext cx="5143500" cy="17907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50A75-90AA-41BF-A86D-661A75B1D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6BF68-4007-4AC9-98DD-6E6638712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2290-6711-474F-8590-23CBF1CCFC4D}" type="datetime1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7F0CF-6810-4BE9-9503-40FD08118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D6DC1-D6F4-4B4A-83B5-B18DBFB3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74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3F4A5-A0AD-46F1-A795-557B432F9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0FC99-FFD9-445A-9C63-1AD43DC28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21E3-47F8-4C89-B51A-526B64649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1DA6-EFD5-5D4F-9957-3CB76C403884}" type="datetime1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45F51-87BB-4595-9E69-C553EC963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8E107-1996-4B1D-9725-0BB1BAD42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35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8907A-B9A0-457B-B2E9-078059064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1282304"/>
            <a:ext cx="5915025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A4741-9A56-47EA-B56C-1862B3D79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3442098"/>
            <a:ext cx="5915025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98BF9-88DC-45EC-B16B-18E13B2CA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B2716-8AD6-B648-BB3B-F8D3A0812A9D}" type="datetime1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2343F-7832-42DA-B7C3-57A59A614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672A4-F780-48A5-A3C9-A583FE1FA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17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39C2-CD3D-45EF-859B-1F1D6E713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B3C78-E83B-4F6C-8299-DA67686F0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73FF8-5C6C-4169-B22D-DDA9C98E5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FF34DF-0E19-4DD3-AF54-7F861445A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9EFD-41C5-4340-A2FB-2573AE4C377D}" type="datetime1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4D1CE-6EB3-4618-842C-44ED092F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1D5B9-C1D3-4E04-820B-D75E5F489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883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B571B-D40B-4E37-A6C3-4D3CF728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273844"/>
            <a:ext cx="5915025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332C86-EAB9-4CF1-8135-8C29A4B61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DD52E-5D55-4CDE-A667-21D0DE846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88B02B-4229-4D68-8850-33088432B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4D6472-2B26-40A8-ACA3-9BE7B5965B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148C4E-2C80-4564-B446-A5AD94A71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5C23-FDEA-7942-80EC-393941005E2B}" type="datetime1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5E6319-4518-478C-9B3A-7AAB04AF9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F3A469-243F-44E6-8E31-A2F65386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57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C807E-9D2A-4C0F-80C4-BC9B69B5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BB030-3C66-4DA8-A00C-73E0213D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E927-8925-FA40-B8CB-EFE43C7D06BA}" type="datetime1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C14A0-9AC6-47E1-9003-191190CA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48B2C-5D57-4272-A80E-FAE0E426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3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FBE205-FECE-4151-AF0A-AF027C626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2BE3-1BD9-D140-98DF-703AADE5568A}" type="datetime1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61A050-F9D4-4CAE-AE65-DC5538860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7492ED-DEFA-4ADA-925E-AF6E7D29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0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C4A-132A-4A52-95A1-8DD4050B0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3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0E818-68B7-4251-AD39-BCBEAFCC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740569"/>
            <a:ext cx="3471863" cy="36552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D9DD6-5A8C-4BA3-B3F8-80D6EB57D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3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D4F16-0FCE-4B78-A742-DB310FFD2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0B21C-38B5-4449-8D0F-5654CD38878B}" type="datetime1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FBC25-4558-4B77-8CDD-B4E11B752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F87B0-5CC2-4DF9-9B75-97528788E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63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922F5-DEC0-4A84-80C7-8ED380D08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3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49B2BC-238A-45DA-9886-4E389BBC79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740569"/>
            <a:ext cx="3471863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C5597-A62A-4B8E-8A6B-656E6DD7C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3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E8928-7B91-48A2-8C51-4D9974350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995C7-8040-5E4C-B06E-8CD7AE148347}" type="datetime1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0AAA2-E1D6-4E6B-B6FD-8792A1755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5B5B8-FA1B-419A-9FF1-B0F43F01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88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7802A-03A8-45A6-8A12-5D98899EC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6D02A-F009-4DD0-9883-5FA90AA09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59B1B-E10F-4A5A-98C2-0D962F3F4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9122-1024-FE4E-8F79-EA3F9253E4B8}" type="datetime1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8C9E2-B32D-480C-81D8-93ABF005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71FF7-C960-4EA0-B707-9ED160A55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9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6BAA75-D885-402B-8D19-9D8204009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273844"/>
            <a:ext cx="1478756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48AD03-D5D0-4140-90AB-1495F544CF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273844"/>
            <a:ext cx="4350544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56AAD-E23A-4843-B300-FF8A2665B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759A-D6B0-294E-A1EC-FBE6E93951A9}" type="datetime1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A1DFD-6207-4812-98EF-5D981E91D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1DD7B-1675-41EA-A4EF-D8715FD0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3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4A485-5900-4E7C-85F0-CD143CFE1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73844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762EC-BB92-4161-8550-163C82D4A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BED32-F426-48B7-A12E-7074572AC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4767263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AF0C6-6EF1-E246-A244-8B353E257A24}" type="datetime1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A0419-636B-444B-926B-EC1FA1E46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4767263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89ED-8062-46C4-AB5D-74A6A3B6E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4767263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7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neypuck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sportsconsulting.com/otthac19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schuckers@stlawu.edu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E793E45-880A-44CA-A6DC-6DC5A73A03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016" y="0"/>
            <a:ext cx="6855968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45180"/>
            <a:ext cx="5562600" cy="1573670"/>
          </a:xfrm>
        </p:spPr>
        <p:txBody>
          <a:bodyPr/>
          <a:lstStyle/>
          <a:p>
            <a:r>
              <a:rPr lang="en-US" sz="3600" b="1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A New Perspective on NHL Shot Mapping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55480"/>
            <a:ext cx="5486400" cy="1573670"/>
          </a:xfrm>
        </p:spPr>
        <p:txBody>
          <a:bodyPr>
            <a:normAutofit fontScale="92500"/>
          </a:bodyPr>
          <a:lstStyle/>
          <a:p>
            <a:r>
              <a:rPr lang="en-US" sz="1800" b="1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Michael Schuckers</a:t>
            </a:r>
            <a:r>
              <a:rPr lang="en-US" sz="1800" b="1" baseline="30000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1</a:t>
            </a:r>
            <a:r>
              <a:rPr lang="en-US" sz="1800" b="1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 and Lexi Joy ‘19</a:t>
            </a:r>
            <a:r>
              <a:rPr lang="en-US" sz="1800" b="1" baseline="30000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1,2</a:t>
            </a:r>
            <a:r>
              <a:rPr lang="en-US" sz="1800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 </a:t>
            </a:r>
          </a:p>
          <a:p>
            <a:r>
              <a:rPr lang="en-US" sz="1800" baseline="30000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1</a:t>
            </a:r>
            <a:r>
              <a:rPr lang="en-US" sz="1800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St. Lawrence University</a:t>
            </a:r>
          </a:p>
          <a:p>
            <a:r>
              <a:rPr lang="en-US" sz="1800" b="1" baseline="30000" dirty="0"/>
              <a:t>2</a:t>
            </a:r>
            <a:r>
              <a:rPr lang="en-US" sz="1800" b="1" dirty="0"/>
              <a:t>STOP Domestic Violence/Behavioral Health Services North  </a:t>
            </a:r>
            <a:endParaRPr lang="en-US" sz="1800" dirty="0">
              <a:effectLst>
                <a:glow rad="101600">
                  <a:schemeClr val="bg1">
                    <a:lumMod val="85000"/>
                    <a:alpha val="60000"/>
                  </a:schemeClr>
                </a:glow>
              </a:effectLst>
            </a:endParaRPr>
          </a:p>
          <a:p>
            <a:r>
              <a:rPr lang="en-US" sz="1800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RITSAC19</a:t>
            </a:r>
          </a:p>
          <a:p>
            <a:r>
              <a:rPr lang="en-US" sz="1800" dirty="0">
                <a:effectLst>
                  <a:glow rad="101600">
                    <a:schemeClr val="bg1">
                      <a:lumMod val="85000"/>
                      <a:alpha val="60000"/>
                    </a:schemeClr>
                  </a:glow>
                </a:effectLst>
              </a:rPr>
              <a:t>September 14, 2019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E10EBE-38B5-44BC-B32B-265CE9341F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8813"/>
            <a:ext cx="1676400" cy="607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8FB1BD-E8D5-4C1A-9FBF-92E7D38035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442352"/>
            <a:ext cx="1671242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27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A7391-64C6-4320-94BD-8C4A20018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100" dirty="0"/>
              <a:t>https://www.sny.tv/islanders/news/islanders-scratchpad-the-rocky-balboa-of-the-nhl/265088142/</a:t>
            </a:r>
            <a:br>
              <a:rPr lang="en-US" sz="1100" dirty="0"/>
            </a:br>
            <a:r>
              <a:rPr lang="en-US" sz="1100" dirty="0"/>
              <a:t>http://www.NaturalStatTrick.com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338C08-4FD4-4129-B1F5-60B068128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488" y="1446910"/>
            <a:ext cx="5915025" cy="310851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EF1AA-E851-4F16-A0E2-E0AA15A5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52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6819-53F8-4337-8A23-5262E072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100" dirty="0"/>
              <a:t>https://www.sportingcharts.com/nhl/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F2D6BD-1862-4D4B-A7BB-1C8E9B21C2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8945" y="1370013"/>
            <a:ext cx="2920111" cy="32623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E988F-A56F-487B-8D68-207B6FC05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6541-6066-4AD5-AB2C-CC1334FF1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https://www.greaterthanplusminus.com/2014/04/nhl-heat-map.html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CCFDFC-8937-45F0-87FB-4968BBB83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7844" y="1370013"/>
            <a:ext cx="3262312" cy="32623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1AEFE-27A4-4E02-8D03-EDB63C88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07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FB11-C144-464C-91AF-B94C4422D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100" dirty="0"/>
              <a:t>From Schuckers (2016)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FA7F08-75E7-47A5-98A2-A38BB70CA6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030" y="1370013"/>
            <a:ext cx="4719940" cy="32623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17740-1247-46A4-9BE0-121B5871F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78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7ECAD-94ED-4B15-ACA6-81753AA1B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100" dirty="0"/>
              <a:t>https://hockeyviz.com/team/BUF/1819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134889-3B11-4026-8A56-D1E6808F5A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0405" y="1370013"/>
            <a:ext cx="3117191" cy="32623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9B0D3-7BF2-4E82-ACDE-C8F94AE8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12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A5A1D-2E20-4E65-8953-9B9AEDC8A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NHL Shot Maps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8D9E78-6BC0-4276-95D4-A029BCFCC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489" y="1268016"/>
            <a:ext cx="2235102" cy="117394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5DA9EE-4CC0-4732-AFEC-3D97BEC1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904FEC-4390-480B-91DA-02A15F0D5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687988"/>
            <a:ext cx="1675291" cy="17539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9D6191-4A63-4145-A597-7413CAFFF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255" y="815819"/>
            <a:ext cx="1658256" cy="16582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3CF2A8-9423-462F-AF71-C3E152003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879" y="2967733"/>
            <a:ext cx="2557123" cy="1765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38C459-6157-4770-98ED-ABD913A2FF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2243" y="2939289"/>
            <a:ext cx="1676400" cy="187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67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B9382-02F8-4A3F-8E2C-E90DDE5E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States (Lower 48) by Area &amp; Politics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B4C4F-4D37-4BB4-A3B6-2A7FBF5D3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1EB61-FC9E-433D-B4F1-CF3B8CCDC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B5E917-E71C-4C8D-986A-7FFA25482A33}"/>
              </a:ext>
            </a:extLst>
          </p:cNvPr>
          <p:cNvSpPr txBox="1"/>
          <p:nvPr/>
        </p:nvSpPr>
        <p:spPr>
          <a:xfrm>
            <a:off x="304800" y="4781550"/>
            <a:ext cx="4253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http://www-personal.umich.edu/~mejn/election/2016/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CD0180-C06D-408B-8F0E-B1E2B56F2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524060"/>
            <a:ext cx="4536712" cy="305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37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B9382-02F8-4A3F-8E2C-E90DDE5E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States (Lower 48) by Area </a:t>
            </a:r>
            <a:r>
              <a:rPr lang="en-US"/>
              <a:t>&amp; Politics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B4C4F-4D37-4BB4-A3B6-2A7FBF5D3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1EB61-FC9E-433D-B4F1-CF3B8CCDC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B5E917-E71C-4C8D-986A-7FFA25482A33}"/>
              </a:ext>
            </a:extLst>
          </p:cNvPr>
          <p:cNvSpPr txBox="1"/>
          <p:nvPr/>
        </p:nvSpPr>
        <p:spPr>
          <a:xfrm>
            <a:off x="304800" y="4781550"/>
            <a:ext cx="4253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http://www-personal.umich.edu/~mejn/election/2016/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360F69-64B7-4F68-A555-1B6C14B38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168600"/>
            <a:ext cx="487680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99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C9490-D038-4496-AA08-7D9AACA9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Cartograms: Canadian Provinces by Area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63C7B-2F0F-4273-BD5D-933D2A86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10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D1040E7-F23A-4AFF-A802-60579338D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501" y="1370013"/>
            <a:ext cx="4610999" cy="32623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A3ABE3-D334-4EEC-923A-C019CEBFA06F}"/>
              </a:ext>
            </a:extLst>
          </p:cNvPr>
          <p:cNvSpPr/>
          <p:nvPr/>
        </p:nvSpPr>
        <p:spPr>
          <a:xfrm>
            <a:off x="228600" y="4582597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https://cconley.ca/2012/05/06/reshaping-the-country/</a:t>
            </a:r>
          </a:p>
        </p:txBody>
      </p:sp>
    </p:spTree>
    <p:extLst>
      <p:ext uri="{BB962C8B-B14F-4D97-AF65-F5344CB8AC3E}">
        <p14:creationId xmlns:p14="http://schemas.microsoft.com/office/powerpoint/2010/main" val="3616520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C9490-D038-4496-AA08-7D9AACA9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Cartograms: Canadian Provinces by Population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B69C15-7D63-4D1F-868B-ED4DBE1B6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521" y="1370013"/>
            <a:ext cx="4988959" cy="32623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63C7B-2F0F-4273-BD5D-933D2A86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23872C-2362-4D5C-9C9C-595648827BC8}"/>
              </a:ext>
            </a:extLst>
          </p:cNvPr>
          <p:cNvSpPr txBox="1"/>
          <p:nvPr/>
        </p:nvSpPr>
        <p:spPr>
          <a:xfrm>
            <a:off x="381000" y="4767263"/>
            <a:ext cx="49534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https://cconley.ca/2012/05/06/reshaping-the-country/c</a:t>
            </a:r>
          </a:p>
        </p:txBody>
      </p:sp>
    </p:spTree>
    <p:extLst>
      <p:ext uri="{BB962C8B-B14F-4D97-AF65-F5344CB8AC3E}">
        <p14:creationId xmlns:p14="http://schemas.microsoft.com/office/powerpoint/2010/main" val="4176209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DA61B-4638-41DF-9E7A-C68D19BC4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1DD7B-7F2C-439F-9A0B-8BC6BAA29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Make a </a:t>
            </a:r>
          </a:p>
          <a:p>
            <a:pPr marL="0" indent="0">
              <a:buNone/>
            </a:pPr>
            <a:r>
              <a:rPr lang="en-US" dirty="0"/>
              <a:t>	‘nice’ graphical representation of the ice </a:t>
            </a:r>
          </a:p>
          <a:p>
            <a:pPr marL="0" indent="0">
              <a:buNone/>
            </a:pPr>
            <a:r>
              <a:rPr lang="en-US" dirty="0"/>
              <a:t>	that (approx.) conveys: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err="1"/>
              <a:t>x,y</a:t>
            </a:r>
            <a:r>
              <a:rPr lang="en-US" dirty="0"/>
              <a:t> locations</a:t>
            </a:r>
          </a:p>
          <a:p>
            <a:pPr marL="0" indent="0">
              <a:buNone/>
            </a:pPr>
            <a:r>
              <a:rPr lang="en-US" dirty="0"/>
              <a:t>		shot probability at </a:t>
            </a:r>
            <a:r>
              <a:rPr lang="en-US" dirty="0" err="1"/>
              <a:t>x,y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shot density at </a:t>
            </a:r>
            <a:r>
              <a:rPr lang="en-US" dirty="0" err="1"/>
              <a:t>x,y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D572D-7D28-4452-AFA4-6273F335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6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9CBB5-8B54-4B2D-ADE2-8F05339A2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90779-2DF5-4C89-A1FB-D11461430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Source: www.moneypuck.com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Even Strength</a:t>
            </a:r>
          </a:p>
          <a:p>
            <a:pPr marL="0" indent="0">
              <a:buNone/>
            </a:pPr>
            <a:r>
              <a:rPr lang="en-US" dirty="0"/>
              <a:t>Goalies in net</a:t>
            </a:r>
          </a:p>
          <a:p>
            <a:pPr marL="0" indent="0">
              <a:buNone/>
            </a:pPr>
            <a:r>
              <a:rPr lang="en-US" dirty="0"/>
              <a:t>2007-08 to 2018-19 NHL Seasons</a:t>
            </a:r>
          </a:p>
          <a:p>
            <a:pPr marL="0" indent="0">
              <a:buNone/>
            </a:pPr>
            <a:r>
              <a:rPr lang="en-US" dirty="0"/>
              <a:t>Regular season games</a:t>
            </a:r>
          </a:p>
          <a:p>
            <a:pPr marL="0" indent="0">
              <a:buNone/>
            </a:pPr>
            <a:r>
              <a:rPr lang="en-US" dirty="0"/>
              <a:t>Regulation, no OT</a:t>
            </a:r>
          </a:p>
          <a:p>
            <a:pPr marL="0" indent="0">
              <a:buNone/>
            </a:pPr>
            <a:r>
              <a:rPr lang="en-US" i="1" dirty="0"/>
              <a:t>Ignore shot type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is after all RTSS data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5D340-21B0-4714-B0C1-D2B6031B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81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26815-8C79-4E00-B94C-F9BC716D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9B7B7-2B74-44C7-B1B8-5235CDBC2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980B86-01D6-4455-ADE6-8E2048C9DB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97" r="6351"/>
          <a:stretch/>
        </p:blipFill>
        <p:spPr>
          <a:xfrm>
            <a:off x="959006" y="2451314"/>
            <a:ext cx="3993994" cy="269218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4CFA98-DA73-4CFB-ACA2-DB86B51EBC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361950"/>
            <a:ext cx="4267200" cy="208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25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26815-8C79-4E00-B94C-F9BC716D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9B7B7-2B74-44C7-B1B8-5235CDBC2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980B86-01D6-4455-ADE6-8E2048C9DB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97" r="6351"/>
          <a:stretch/>
        </p:blipFill>
        <p:spPr>
          <a:xfrm>
            <a:off x="959006" y="2451314"/>
            <a:ext cx="3993994" cy="2692186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F12C3F-8FAE-49A4-BDAD-E11B937C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C70DC1-8D04-4D43-BFB7-B7B868627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74949"/>
            <a:ext cx="4038600" cy="220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90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CE751-A53A-4F4A-B443-BF69D7C3D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Map: Shot Probability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EFE890-748C-42D6-B3A2-91D1CE622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504950"/>
            <a:ext cx="4480559" cy="3200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F8502-BF84-42D3-9200-A8D792F8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41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F7B3-1830-47E6-AB02-D3ABD62F9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A2C9D-DBF3-4316-A7D9-0142AFB64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17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D555EC9-D428-4183-AAF6-665F8FDB9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4B7B7D3-DC74-4F00-8D57-EA8824D1D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4950"/>
            <a:ext cx="653557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36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10224-55EE-463E-BD84-1A486DB7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3153A5-9913-4F17-9FB1-4F86BB09A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165641" y="1625309"/>
            <a:ext cx="3520492" cy="25177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EB585-7DA8-4D45-A3E1-34075D5C1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18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FF1BF8AA-C151-4363-93CE-A0A0F02E99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87" b="13384"/>
          <a:stretch/>
        </p:blipFill>
        <p:spPr>
          <a:xfrm rot="5400000" flipV="1">
            <a:off x="297154" y="1893596"/>
            <a:ext cx="3520493" cy="198120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F79714C-19AE-4084-B5B5-D03E6B22B973}"/>
              </a:ext>
            </a:extLst>
          </p:cNvPr>
          <p:cNvSpPr/>
          <p:nvPr/>
        </p:nvSpPr>
        <p:spPr>
          <a:xfrm>
            <a:off x="2819400" y="4324350"/>
            <a:ext cx="381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ACDFA5-8A41-492F-9A3B-2FD1D76B3605}"/>
              </a:ext>
            </a:extLst>
          </p:cNvPr>
          <p:cNvCxnSpPr>
            <a:cxnSpLocks/>
          </p:cNvCxnSpPr>
          <p:nvPr/>
        </p:nvCxnSpPr>
        <p:spPr>
          <a:xfrm>
            <a:off x="2362200" y="1809750"/>
            <a:ext cx="1371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C94CF4-21DD-4958-A35E-9DBD8FE2E09D}"/>
              </a:ext>
            </a:extLst>
          </p:cNvPr>
          <p:cNvCxnSpPr>
            <a:cxnSpLocks/>
          </p:cNvCxnSpPr>
          <p:nvPr/>
        </p:nvCxnSpPr>
        <p:spPr>
          <a:xfrm>
            <a:off x="1676400" y="4324350"/>
            <a:ext cx="2667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87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E6F8A-6D89-4A2A-8C17-6A680EC09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 = shot probability</a:t>
            </a:r>
            <a:br>
              <a:rPr lang="en-US" dirty="0"/>
            </a:br>
            <a:r>
              <a:rPr lang="en-US" dirty="0"/>
              <a:t>Width= Smoothed(# of shots)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1F5A7A-D04E-4EC1-BFF9-08701BA05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5382" y="1370013"/>
            <a:ext cx="4567236" cy="32623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D56AE-58AE-4ED3-A1F1-50E4E7B93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29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F7A83-49C0-4A29-AB16-0EB8D5316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Map: Shot Intensity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77C420-6242-44C9-B786-6E9E2FB8A0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5382" y="1370013"/>
            <a:ext cx="4567236" cy="32623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7022E-B9BA-45C6-A118-F8535619B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83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C74FA-98C1-4720-A61F-3AE1EE6CE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C2789-3CF3-439A-811E-6410C1201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21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FEF62C-2ECA-4B33-9E9D-3F9670E0F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008CED-816C-4CC9-B68B-B69C3D7E7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27" y="1338263"/>
            <a:ext cx="628914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15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FFBD-FECC-4A8B-8CD1-5897A156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E5EEDE-5881-4BB1-93D5-CD89269C4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493236" y="2000992"/>
            <a:ext cx="3349949" cy="239282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A0D9E-E249-4574-9484-2CDB5DCE6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22</a:t>
            </a:fld>
            <a:endParaRPr lang="en-US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DAE984F-CB91-46D9-81D2-12F01C14EB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0" t="6482" b="12483"/>
          <a:stretch/>
        </p:blipFill>
        <p:spPr>
          <a:xfrm rot="5400000" flipV="1">
            <a:off x="762000" y="2343153"/>
            <a:ext cx="3124199" cy="1905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D11225-F610-4109-B502-28C17550215B}"/>
              </a:ext>
            </a:extLst>
          </p:cNvPr>
          <p:cNvSpPr/>
          <p:nvPr/>
        </p:nvSpPr>
        <p:spPr>
          <a:xfrm>
            <a:off x="3086100" y="4400550"/>
            <a:ext cx="381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B34001-0E4B-4143-B793-F525B3FEBF43}"/>
              </a:ext>
            </a:extLst>
          </p:cNvPr>
          <p:cNvCxnSpPr/>
          <p:nvPr/>
        </p:nvCxnSpPr>
        <p:spPr>
          <a:xfrm>
            <a:off x="1600200" y="4552950"/>
            <a:ext cx="335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A032D8-032C-40A7-A584-28D77FA1D80C}"/>
              </a:ext>
            </a:extLst>
          </p:cNvPr>
          <p:cNvCxnSpPr>
            <a:cxnSpLocks/>
          </p:cNvCxnSpPr>
          <p:nvPr/>
        </p:nvCxnSpPr>
        <p:spPr>
          <a:xfrm>
            <a:off x="2971800" y="1885950"/>
            <a:ext cx="6096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94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62BD8-CC87-441B-9240-4B0DF0349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 = # of shots</a:t>
            </a:r>
            <a:br>
              <a:rPr lang="en-US" dirty="0"/>
            </a:br>
            <a:r>
              <a:rPr lang="en-US" dirty="0"/>
              <a:t>Width= Smoothed(shot probability)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1366C8-190B-44E1-B0F3-C65EE7135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5382" y="1370013"/>
            <a:ext cx="4567236" cy="32623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50DEF-E101-456F-880D-72AD9A78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60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63601-8F17-4D04-B959-196BF61D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Process: Intensity as Color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DC35A-7F9D-4773-AF35-A28B4CF26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1.Determine color variable: Intensity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Smooth Sum of Probability  as function, f(t), to shot location t relative to Goal Line – OLS regression? f(t)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Make width of colored pixel at distance t, proportional to f(t)/f(t=Goal Line)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Probability as color exchange Probability for Intensity.</a:t>
            </a:r>
          </a:p>
          <a:p>
            <a:pPr marL="0" indent="0">
              <a:buNone/>
            </a:pPr>
            <a:r>
              <a:rPr lang="en-US" dirty="0"/>
              <a:t>Scaling based upon Intensity f(Blue Line)/f(Goal Line) ~ 0.5</a:t>
            </a:r>
          </a:p>
          <a:p>
            <a:pPr marL="0" indent="0">
              <a:buNone/>
            </a:pPr>
            <a:r>
              <a:rPr lang="en-US" dirty="0"/>
              <a:t>	based upon Probability f(Blue Line)/f(Goal Line) ~ 0.2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16AB3-6B19-4D18-883D-EEF1049C2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31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56D65-9229-4692-98B3-4E570639E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73EB9-7B97-46BF-910E-780C5B092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Make more plots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Best smoothing methods for perspective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Smoothing of plots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Statistical methods for shot heat maps: validity, reliability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Rmarkdown</a:t>
            </a:r>
            <a:r>
              <a:rPr lang="en-US" dirty="0"/>
              <a:t> of the graphs in this talk at: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055BA-5A6F-4163-A850-B8E050F24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25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0D0321-8FD0-4D65-9552-B3EA2410A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600498"/>
            <a:ext cx="1916124" cy="136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92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BF89D-F012-453A-9459-1B06B3BA9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73844"/>
            <a:ext cx="5915025" cy="2907506"/>
          </a:xfrm>
        </p:spPr>
        <p:txBody>
          <a:bodyPr>
            <a:normAutofit/>
          </a:bodyPr>
          <a:lstStyle/>
          <a:p>
            <a:r>
              <a:rPr lang="en-US" dirty="0"/>
              <a:t>Plots need a name……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97940-084A-4169-8D59-7CA19AB69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956CCF-A470-4109-8A5F-37D95303F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Prymaat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 err="1"/>
              <a:t>Beldar</a:t>
            </a:r>
            <a:r>
              <a:rPr lang="en-US"/>
              <a:t>?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Conehead Plots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sz="1200" dirty="0"/>
          </a:p>
          <a:p>
            <a:r>
              <a:rPr lang="en-US" sz="1200" dirty="0"/>
              <a:t>Source: https://www.discogs.com/artist/1754616-Prymaat-Conehead</a:t>
            </a:r>
          </a:p>
        </p:txBody>
      </p:sp>
      <p:pic>
        <p:nvPicPr>
          <p:cNvPr id="10" name="Picture 9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C0D59F27-BD6B-48CD-B3B7-649495B80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590550"/>
            <a:ext cx="2138363" cy="312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07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F0DD9-C126-4C92-A944-084A09B98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895350"/>
            <a:ext cx="5915025" cy="3737373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2019 Ottawa Hockey Analytics Conference</a:t>
            </a:r>
          </a:p>
          <a:p>
            <a:pPr marL="0" indent="0" algn="ctr">
              <a:buNone/>
            </a:pPr>
            <a:r>
              <a:rPr lang="en-US" dirty="0"/>
              <a:t>November 15, 16</a:t>
            </a:r>
          </a:p>
          <a:p>
            <a:pPr marL="0" indent="0" algn="ctr">
              <a:buNone/>
            </a:pPr>
            <a:r>
              <a:rPr lang="en-US" dirty="0"/>
              <a:t>Carleton University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www.statsportsconsulting.com/otthac19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Taking abstracts until Sept 25</a:t>
            </a:r>
            <a:r>
              <a:rPr lang="en-US" baseline="30000" dirty="0"/>
              <a:t>th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9747B-DE21-45E8-8680-77B02BFF9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777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8C2EA3-B06C-4963-90CD-4372E6348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4A3611-A890-49BF-81C8-EB1180F99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C1FE1-3597-46ED-A3E6-3B2CD3CFF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r>
              <a:rPr lang="en-US" dirty="0"/>
              <a:t>Thank you</a:t>
            </a: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schuckers@stlawu.edu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@</a:t>
            </a:r>
            <a:r>
              <a:rPr lang="en-US" dirty="0" err="1"/>
              <a:t>SchuckersM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F5215-C0AA-4FE8-88EA-4627E160F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75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9385</TotalTime>
  <Words>436</Words>
  <Application>Microsoft Office PowerPoint</Application>
  <PresentationFormat>Custom</PresentationFormat>
  <Paragraphs>122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A New Perspective on NHL Shot Mapping</vt:lpstr>
      <vt:lpstr>https://www.sny.tv/islanders/news/islanders-scratchpad-the-rocky-balboa-of-the-nhl/265088142/ http://www.NaturalStatTrick.com</vt:lpstr>
      <vt:lpstr>https://www.sportingcharts.com/nhl/</vt:lpstr>
      <vt:lpstr>https://www.greaterthanplusminus.com/2014/04/nhl-heat-map.html</vt:lpstr>
      <vt:lpstr>From Schuckers (2016)</vt:lpstr>
      <vt:lpstr>https://hockeyviz.com/team/BUF/1819</vt:lpstr>
      <vt:lpstr>NHL Shot Maps</vt:lpstr>
      <vt:lpstr>US States (Lower 48) by Area &amp; Politics</vt:lpstr>
      <vt:lpstr>US States (Lower 48) by Area &amp; Politics</vt:lpstr>
      <vt:lpstr>Cartograms: Canadian Provinces by Area</vt:lpstr>
      <vt:lpstr>Cartograms: Canadian Provinces by Population</vt:lpstr>
      <vt:lpstr>Goal:</vt:lpstr>
      <vt:lpstr>Data</vt:lpstr>
      <vt:lpstr>PowerPoint Presentation</vt:lpstr>
      <vt:lpstr>PowerPoint Presentation</vt:lpstr>
      <vt:lpstr>Heat Map: Shot Probability</vt:lpstr>
      <vt:lpstr>PowerPoint Presentation</vt:lpstr>
      <vt:lpstr>PowerPoint Presentation</vt:lpstr>
      <vt:lpstr>Color = shot probability Width= Smoothed(# of shots)</vt:lpstr>
      <vt:lpstr>Heat Map: Shot Intensity</vt:lpstr>
      <vt:lpstr>PowerPoint Presentation</vt:lpstr>
      <vt:lpstr>PowerPoint Presentation</vt:lpstr>
      <vt:lpstr>Color = # of shots Width= Smoothed(shot probability)</vt:lpstr>
      <vt:lpstr>Basic Process: Intensity as Color</vt:lpstr>
      <vt:lpstr>Next Steps</vt:lpstr>
      <vt:lpstr>Plots need a name……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Danny</dc:creator>
  <cp:lastModifiedBy>Michael Schuckers</cp:lastModifiedBy>
  <cp:revision>892</cp:revision>
  <cp:lastPrinted>2018-07-24T18:14:35Z</cp:lastPrinted>
  <dcterms:created xsi:type="dcterms:W3CDTF">2014-05-17T20:38:21Z</dcterms:created>
  <dcterms:modified xsi:type="dcterms:W3CDTF">2019-09-12T00:23:23Z</dcterms:modified>
</cp:coreProperties>
</file>