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Default Extension="tiff" ContentType="image/tiff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232" y="-304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952500" y="9245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Line"/>
          <p:cNvSpPr/>
          <p:nvPr/>
        </p:nvSpPr>
        <p:spPr>
          <a:xfrm>
            <a:off x="952500" y="5765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5" name="Line"/>
          <p:cNvSpPr/>
          <p:nvPr/>
        </p:nvSpPr>
        <p:spPr>
          <a:xfrm flipV="1">
            <a:off x="14989317" y="63396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" name="Lorem Ipsum Dolor"/>
          <p:cNvSpPr txBox="1">
            <a:spLocks noGrp="1"/>
          </p:cNvSpPr>
          <p:nvPr>
            <p:ph type="body" sz="quarter" idx="13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3200" i="1"/>
            </a:lvl1pPr>
          </a:lstStyle>
          <a:p>
            <a:r>
              <a:t>Lorem Ipsum Dolor</a:t>
            </a:r>
          </a:p>
        </p:txBody>
      </p:sp>
      <p:sp>
        <p:nvSpPr>
          <p:cNvPr id="17" name="Title Text"/>
          <p:cNvSpPr txBox="1">
            <a:spLocks noGrp="1"/>
          </p:cNvSpPr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Title Text</a:t>
            </a:r>
          </a:p>
        </p:txBody>
      </p:sp>
      <p:sp>
        <p:nvSpPr>
          <p:cNvPr id="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" name="Line"/>
          <p:cNvSpPr/>
          <p:nvPr/>
        </p:nvSpPr>
        <p:spPr>
          <a:xfrm>
            <a:off x="952500" y="12801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" name="Line"/>
          <p:cNvSpPr/>
          <p:nvPr/>
        </p:nvSpPr>
        <p:spPr>
          <a:xfrm>
            <a:off x="952500" y="9321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" name="Lorem Ipsum Dolor"/>
          <p:cNvSpPr txBox="1">
            <a:spLocks noGrp="1"/>
          </p:cNvSpPr>
          <p:nvPr>
            <p:ph type="body" sz="quarter" idx="13"/>
          </p:nvPr>
        </p:nvSpPr>
        <p:spPr>
          <a:xfrm>
            <a:off x="952500" y="86106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3200" i="1"/>
            </a:lvl1pPr>
          </a:lstStyle>
          <a:p>
            <a:r>
              <a:t>Lorem Ipsum Dolor</a:t>
            </a:r>
          </a:p>
        </p:txBody>
      </p:sp>
      <p:sp>
        <p:nvSpPr>
          <p:cNvPr id="31" name="Image"/>
          <p:cNvSpPr>
            <a:spLocks noGrp="1"/>
          </p:cNvSpPr>
          <p:nvPr>
            <p:ph type="pic" idx="14"/>
          </p:nvPr>
        </p:nvSpPr>
        <p:spPr>
          <a:xfrm>
            <a:off x="952500" y="-1460500"/>
            <a:ext cx="22479000" cy="13893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2" name="Title Text"/>
          <p:cNvSpPr txBox="1">
            <a:spLocks noGrp="1"/>
          </p:cNvSpPr>
          <p:nvPr>
            <p:ph type="title"/>
          </p:nvPr>
        </p:nvSpPr>
        <p:spPr>
          <a:xfrm>
            <a:off x="952500" y="93980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Title Text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532100" y="93980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952500" y="5194300"/>
            <a:ext cx="22479000" cy="33401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>
            <a:off x="952500" y="6858000"/>
            <a:ext cx="106432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0" name="Line"/>
          <p:cNvSpPr/>
          <p:nvPr/>
        </p:nvSpPr>
        <p:spPr>
          <a:xfrm>
            <a:off x="952500" y="3898900"/>
            <a:ext cx="1064309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1" name="Lorem Ipsum Dolor"/>
          <p:cNvSpPr txBox="1">
            <a:spLocks noGrp="1"/>
          </p:cNvSpPr>
          <p:nvPr>
            <p:ph type="body" sz="quarter" idx="13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3200" i="1"/>
            </a:lvl1pPr>
          </a:lstStyle>
          <a:p>
            <a:r>
              <a:t>Lorem Ipsum Dolor</a:t>
            </a:r>
          </a:p>
        </p:txBody>
      </p:sp>
      <p:sp>
        <p:nvSpPr>
          <p:cNvPr id="52" name="Image"/>
          <p:cNvSpPr>
            <a:spLocks noGrp="1"/>
          </p:cNvSpPr>
          <p:nvPr>
            <p:ph type="pic" idx="14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r>
              <a:t>Title Text</a:t>
            </a:r>
          </a:p>
        </p:txBody>
      </p:sp>
      <p:sp>
        <p:nvSpPr>
          <p:cNvPr id="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x">
  <p:cSld name="Title &amp; 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1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82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83" name="Image"/>
          <p:cNvSpPr>
            <a:spLocks noGrp="1"/>
          </p:cNvSpPr>
          <p:nvPr>
            <p:ph type="pic" idx="13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mage"/>
          <p:cNvSpPr>
            <a:spLocks noGrp="1"/>
          </p:cNvSpPr>
          <p:nvPr>
            <p:ph type="pic" sz="half" idx="13"/>
          </p:nvPr>
        </p:nvSpPr>
        <p:spPr>
          <a:xfrm>
            <a:off x="12232231" y="6024722"/>
            <a:ext cx="11497993" cy="808851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Image"/>
          <p:cNvSpPr>
            <a:spLocks noGrp="1"/>
          </p:cNvSpPr>
          <p:nvPr>
            <p:ph type="pic" sz="half" idx="14"/>
          </p:nvPr>
        </p:nvSpPr>
        <p:spPr>
          <a:xfrm>
            <a:off x="12349986" y="635000"/>
            <a:ext cx="11226801" cy="680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Image"/>
          <p:cNvSpPr>
            <a:spLocks noGrp="1"/>
          </p:cNvSpPr>
          <p:nvPr>
            <p:ph type="pic" idx="15"/>
          </p:nvPr>
        </p:nvSpPr>
        <p:spPr>
          <a:xfrm>
            <a:off x="730989" y="-2438400"/>
            <a:ext cx="11050413" cy="1619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990600" y="8420100"/>
            <a:ext cx="22390100" cy="812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700"/>
              </a:spcBef>
              <a:buClrTx/>
              <a:buSzTx/>
              <a:buFontTx/>
              <a:buNone/>
              <a:defRPr sz="4200" i="1"/>
            </a:lvl1pPr>
          </a:lstStyle>
          <a:p>
            <a:r>
              <a:t>–Johnny Appleseed</a:t>
            </a:r>
          </a:p>
        </p:txBody>
      </p:sp>
      <p:sp>
        <p:nvSpPr>
          <p:cNvPr id="112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74900" y="6000750"/>
            <a:ext cx="196215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Image"/>
          <p:cNvSpPr>
            <a:spLocks noGrp="1"/>
          </p:cNvSpPr>
          <p:nvPr>
            <p:ph type="pic" idx="13"/>
          </p:nvPr>
        </p:nvSpPr>
        <p:spPr>
          <a:xfrm>
            <a:off x="0" y="-2654300"/>
            <a:ext cx="24384000" cy="17153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952500" y="30607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1143000"/>
            <a:ext cx="22479000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3695700"/>
            <a:ext cx="22479000" cy="857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6099" y="13017500"/>
            <a:ext cx="419101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4C4946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sz="9800" b="0" i="0" u="none" strike="noStrike" cap="none" spc="0" baseline="0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219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828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438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30480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657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4267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4876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5486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5000" b="0" i="0" u="none" strike="noStrike" cap="none" spc="0" baseline="0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mailto:natan.de.lara@gmail.com" TargetMode="External"/><Relationship Id="rId3" Type="http://schemas.openxmlformats.org/officeDocument/2006/relationships/hyperlink" Target="http://delaraanalytic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IT Sports Analytics Conference 2019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RIT Sports Analytics Conference 2019</a:t>
            </a:r>
          </a:p>
        </p:txBody>
      </p:sp>
      <p:sp>
        <p:nvSpPr>
          <p:cNvPr id="138" name="Measuring Goals Added Through Passes and Skating in the NHL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709930">
              <a:spcBef>
                <a:spcPts val="1900"/>
              </a:spcBef>
              <a:defRPr sz="8428"/>
            </a:lvl1pPr>
          </a:lstStyle>
          <a:p>
            <a:r>
              <a:rPr dirty="0"/>
              <a:t>Measuring Goals Added Through Passes and Skating in the NHL</a:t>
            </a:r>
          </a:p>
        </p:txBody>
      </p:sp>
      <p:sp>
        <p:nvSpPr>
          <p:cNvPr id="139" name="Nathan de Lara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Nathan de Lara</a:t>
            </a:r>
          </a:p>
        </p:txBody>
      </p:sp>
      <p:pic>
        <p:nvPicPr>
          <p:cNvPr id="14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087466" y="10356850"/>
            <a:ext cx="3302885" cy="3340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What is playmaking ability composed of?"/>
          <p:cNvSpPr txBox="1">
            <a:spLocks noGrp="1"/>
          </p:cNvSpPr>
          <p:nvPr>
            <p:ph type="title"/>
          </p:nvPr>
        </p:nvSpPr>
        <p:spPr>
          <a:xfrm>
            <a:off x="324264" y="1143000"/>
            <a:ext cx="23617250" cy="16637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8000" dirty="0"/>
              <a:t>What is playmaking ability composed of?</a:t>
            </a:r>
          </a:p>
        </p:txBody>
      </p:sp>
      <p:sp>
        <p:nvSpPr>
          <p:cNvPr id="143" name="Passing the puck effectively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09599" indent="-609599">
              <a:defRPr sz="6000"/>
            </a:pPr>
            <a:r>
              <a:t>Passing the puck effectively</a:t>
            </a:r>
          </a:p>
          <a:p>
            <a:pPr marL="609599" indent="-609599">
              <a:defRPr sz="6000"/>
            </a:pPr>
            <a:r>
              <a:t>Skating well with the puck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1" build="p" bldLvl="5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a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8000" dirty="0"/>
              <a:t>Goal</a:t>
            </a:r>
          </a:p>
        </p:txBody>
      </p:sp>
      <p:sp>
        <p:nvSpPr>
          <p:cNvPr id="146" name="Find a way to objectively measure the value of non-shooting motions"/>
          <p:cNvSpPr txBox="1">
            <a:spLocks noGrp="1"/>
          </p:cNvSpPr>
          <p:nvPr>
            <p:ph type="body" idx="1"/>
          </p:nvPr>
        </p:nvSpPr>
        <p:spPr>
          <a:xfrm>
            <a:off x="952500" y="2820338"/>
            <a:ext cx="22479000" cy="8572501"/>
          </a:xfrm>
          <a:prstGeom prst="rect">
            <a:avLst/>
          </a:prstGeom>
        </p:spPr>
        <p:txBody>
          <a:bodyPr/>
          <a:lstStyle>
            <a:lvl1pPr marL="609599" indent="-609599">
              <a:defRPr sz="6000"/>
            </a:lvl1pPr>
          </a:lstStyle>
          <a:p>
            <a:r>
              <a:rPr dirty="0"/>
              <a:t>Find a way to objectively measure the value of non-shooting motions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Definition of a good puck movem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8000" dirty="0"/>
              <a:t>Definition of a good puck movement</a:t>
            </a:r>
          </a:p>
        </p:txBody>
      </p:sp>
      <p:sp>
        <p:nvSpPr>
          <p:cNvPr id="149" name="A good puck movement is a movement that increases the likelihood of the attacking team scoring within that possession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609599" indent="-609599">
              <a:defRPr sz="6000"/>
            </a:lvl1pPr>
          </a:lstStyle>
          <a:p>
            <a:r>
              <a:t>A good puck movement is a movement that increases the likelihood of the attacking team scoring within that possession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How can we distinguish good movements from bad"/>
          <p:cNvSpPr txBox="1">
            <a:spLocks noGrp="1"/>
          </p:cNvSpPr>
          <p:nvPr>
            <p:ph type="title"/>
          </p:nvPr>
        </p:nvSpPr>
        <p:spPr>
          <a:xfrm>
            <a:off x="0" y="1143000"/>
            <a:ext cx="24384000" cy="1663700"/>
          </a:xfrm>
          <a:prstGeom prst="rect">
            <a:avLst/>
          </a:prstGeom>
        </p:spPr>
        <p:txBody>
          <a:bodyPr>
            <a:noAutofit/>
          </a:bodyPr>
          <a:lstStyle>
            <a:lvl1pPr defTabSz="784225">
              <a:spcBef>
                <a:spcPts val="2100"/>
              </a:spcBef>
              <a:defRPr sz="9310"/>
            </a:lvl1pPr>
          </a:lstStyle>
          <a:p>
            <a:r>
              <a:rPr sz="8000" dirty="0"/>
              <a:t>How can we distinguish good movements from bad</a:t>
            </a:r>
          </a:p>
        </p:txBody>
      </p:sp>
      <p:sp>
        <p:nvSpPr>
          <p:cNvPr id="152" name="Watching every game (about 1270 hrs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09599" indent="-609599">
              <a:defRPr sz="6000"/>
            </a:pPr>
            <a:r>
              <a:t>Watching every game (about 1270 hrs)</a:t>
            </a:r>
          </a:p>
          <a:p>
            <a:pPr marL="609599" indent="-609599">
              <a:defRPr sz="6000"/>
            </a:pPr>
            <a:r>
              <a:t>Machine learning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1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Dat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sz="8000" dirty="0"/>
              <a:t>Data</a:t>
            </a:r>
            <a:r>
              <a:rPr dirty="0"/>
              <a:t> </a:t>
            </a:r>
          </a:p>
        </p:txBody>
      </p:sp>
      <p:sp>
        <p:nvSpPr>
          <p:cNvPr id="155" name="Event data with x, y co-ordinates, type of event and id of player responsibl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09599" indent="-609599">
              <a:defRPr sz="6000"/>
            </a:pPr>
            <a:r>
              <a:t>Event data with x, y co-ordinates, type of event and id of player responsible</a:t>
            </a:r>
          </a:p>
          <a:p>
            <a:pPr marL="609599" indent="-609599">
              <a:defRPr sz="6000"/>
            </a:pPr>
            <a:r>
              <a:t>Player and puck location at all times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Model featur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8000" dirty="0"/>
              <a:t>Model features</a:t>
            </a:r>
          </a:p>
        </p:txBody>
      </p:sp>
      <p:sp>
        <p:nvSpPr>
          <p:cNvPr id="158" name="x, y co-ordinat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09599" indent="-609599">
              <a:defRPr sz="6000"/>
            </a:pPr>
            <a:r>
              <a:t>x, y co-ordinate</a:t>
            </a:r>
          </a:p>
          <a:p>
            <a:pPr marL="609599" indent="-609599">
              <a:defRPr sz="6000"/>
            </a:pPr>
            <a:r>
              <a:t>Distance to closest defender</a:t>
            </a:r>
          </a:p>
        </p:txBody>
      </p:sp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78221" y="4580349"/>
            <a:ext cx="12094579" cy="6803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1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Model labe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8000" dirty="0"/>
              <a:t>Model labels</a:t>
            </a:r>
          </a:p>
        </p:txBody>
      </p:sp>
      <p:sp>
        <p:nvSpPr>
          <p:cNvPr id="162" name="xGF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09599" indent="-609599">
              <a:defRPr sz="6000"/>
            </a:pPr>
            <a:r>
              <a:rPr dirty="0" smtClean="0"/>
              <a:t>x</a:t>
            </a:r>
            <a:r>
              <a:rPr lang="en-CA" dirty="0" smtClean="0"/>
              <a:t>GF, probability of attacking team scoring within 30 seconds</a:t>
            </a:r>
            <a:endParaRPr dirty="0" smtClean="0"/>
          </a:p>
          <a:p>
            <a:pPr marL="609599" indent="-609599">
              <a:defRPr sz="6000"/>
            </a:pPr>
            <a:r>
              <a:rPr dirty="0" smtClean="0"/>
              <a:t>xGA</a:t>
            </a:r>
            <a:r>
              <a:rPr lang="en-CA" dirty="0" smtClean="0"/>
              <a:t>, probability of defending team scoring within 30 seconds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1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Expected Goal Differentia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8000" dirty="0"/>
              <a:t>Expected Goal Differential</a:t>
            </a:r>
          </a:p>
        </p:txBody>
      </p:sp>
      <p:sp>
        <p:nvSpPr>
          <p:cNvPr id="165" name="xGD = xGF - xG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6000"/>
            </a:lvl1pPr>
          </a:lstStyle>
          <a:p>
            <a:r>
              <a:rPr dirty="0"/>
              <a:t>xGD = xGF - xGA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xGD value at loc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8000" dirty="0"/>
              <a:t>xGD value at location</a:t>
            </a:r>
          </a:p>
        </p:txBody>
      </p:sp>
      <p:sp>
        <p:nvSpPr>
          <p:cNvPr id="168" name="Body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9" name="xPG.png" descr="xP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14335" y="3054350"/>
            <a:ext cx="13771252" cy="103284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Last part of xP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8000" dirty="0"/>
              <a:t>Last part of xPG</a:t>
            </a:r>
          </a:p>
        </p:txBody>
      </p:sp>
      <p:sp>
        <p:nvSpPr>
          <p:cNvPr id="172" name="Take the xGD from where the pass was made and a second xGD from the result of the pas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09599" indent="-609599">
              <a:defRPr sz="6000"/>
            </a:pPr>
            <a:r>
              <a:rPr dirty="0"/>
              <a:t>Take the xGD from where the pass was made and a second xGD from the result of the pass</a:t>
            </a:r>
          </a:p>
          <a:p>
            <a:pPr marL="609599" indent="-609599">
              <a:defRPr sz="6000"/>
            </a:pPr>
            <a:r>
              <a:rPr dirty="0"/>
              <a:t>Subtract the first xGD value from the second xGD value to get xPG</a:t>
            </a:r>
          </a:p>
          <a:p>
            <a:pPr marL="609599" indent="-609599">
              <a:defRPr sz="6000"/>
            </a:pPr>
            <a:r>
              <a:rPr dirty="0"/>
              <a:t>xPG = xGD</a:t>
            </a:r>
            <a:r>
              <a:rPr baseline="-5999" dirty="0"/>
              <a:t>f</a:t>
            </a:r>
            <a:r>
              <a:rPr dirty="0"/>
              <a:t> - xGD</a:t>
            </a:r>
            <a:r>
              <a:rPr baseline="-5999" dirty="0"/>
              <a:t>i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1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sul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8000" dirty="0"/>
              <a:t>Results</a:t>
            </a:r>
          </a:p>
        </p:txBody>
      </p:sp>
      <p:graphicFrame>
        <p:nvGraphicFramePr>
          <p:cNvPr id="175" name="Z-Scores of the top 3 in xPG/GP"/>
          <p:cNvGraphicFramePr/>
          <p:nvPr/>
        </p:nvGraphicFramePr>
        <p:xfrm>
          <a:off x="2470322" y="3289300"/>
          <a:ext cx="19459276" cy="9556744"/>
        </p:xfrm>
        <a:graphic>
          <a:graphicData uri="http://schemas.openxmlformats.org/drawingml/2006/table">
            <a:tbl>
              <a:tblPr firstRow="1" firstCol="1" bandRow="1">
                <a:tableStyleId>{4C3C2611-4C71-4FC5-86AE-919BDF0F9419}</a:tableStyleId>
              </a:tblPr>
              <a:tblGrid>
                <a:gridCol w="5708429"/>
                <a:gridCol w="4358653"/>
                <a:gridCol w="4358653"/>
                <a:gridCol w="5033541"/>
              </a:tblGrid>
              <a:tr h="838200">
                <a:tc gridSpan="4"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rgbClr val="414141"/>
                          </a:solidFill>
                        </a:rPr>
                        <a:t>Z-Scores of the top 3 in xPG/GP</a:t>
                      </a:r>
                    </a:p>
                  </a:txBody>
                  <a:tcPr marL="63500" marR="63500" marT="63500" marB="63500" anchor="ctr" horzOverflow="overflow">
                    <a:lnL/>
                    <a:lnR/>
                    <a:lnT/>
                    <a:lnB/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89818"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  <a:endParaRPr/>
                    </a:p>
                  </a:txBody>
                  <a:tcPr marL="50800" marR="50800" marT="50800" marB="50800" anchor="ctr" horzOverflow="overflow">
                    <a:lnT>
                      <a:noFill/>
                    </a:lnT>
                    <a:solidFill>
                      <a:schemeClr val="accent5">
                        <a:hueOff val="-375889"/>
                        <a:satOff val="-9195"/>
                        <a:lumOff val="-149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Player A</a:t>
                      </a:r>
                    </a:p>
                  </a:txBody>
                  <a:tcPr marL="50800" marR="50800" marT="50800" marB="50800" anchor="ctr" horzOverflow="overflow">
                    <a:solidFill>
                      <a:schemeClr val="accent5">
                        <a:hueOff val="-375889"/>
                        <a:satOff val="-9195"/>
                        <a:lumOff val="-149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Player B</a:t>
                      </a:r>
                    </a:p>
                  </a:txBody>
                  <a:tcPr marL="50800" marR="50800" marT="50800" marB="50800" anchor="ctr" horzOverflow="overflow">
                    <a:solidFill>
                      <a:schemeClr val="accent5">
                        <a:hueOff val="-375889"/>
                        <a:satOff val="-9195"/>
                        <a:lumOff val="-149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Player C</a:t>
                      </a:r>
                    </a:p>
                  </a:txBody>
                  <a:tcPr marL="50800" marR="50800" marT="50800" marB="50800" anchor="ctr" horzOverflow="overflow">
                    <a:solidFill>
                      <a:schemeClr val="accent5">
                        <a:hueOff val="-375889"/>
                        <a:satOff val="-9195"/>
                        <a:lumOff val="-14901"/>
                      </a:schemeClr>
                    </a:solidFill>
                  </a:tcPr>
                </a:tc>
              </a:tr>
              <a:tr h="1089818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Position 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        F 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        F  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         F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</a:tr>
              <a:tr h="1089818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xPG  / GP    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2.86061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C9C3B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2.54234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C9C3B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2.1064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C9C3BA">
                        <a:alpha val="50000"/>
                      </a:srgbClr>
                    </a:solidFill>
                  </a:tcPr>
                </a:tc>
              </a:tr>
              <a:tr h="1089818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Assists   / GP     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2.72747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2.72747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-0.025249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</a:tr>
              <a:tr h="1089818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Goals   / GP     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1.92878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C9C3B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1.92878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C9C3B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0.532682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C9C3BA">
                        <a:alpha val="50000"/>
                      </a:srgbClr>
                    </a:solidFill>
                  </a:tcPr>
                </a:tc>
              </a:tr>
              <a:tr h="1089818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PC  / GP    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0.672845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1.79409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-0.644619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</a:tr>
              <a:tr h="1089818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Shots   / GP     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1.9237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C9C3B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2.47172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C9C3B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0.00566867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C9C3BA">
                        <a:alpha val="50000"/>
                      </a:srgbClr>
                    </a:solidFill>
                  </a:tcPr>
                </a:tc>
              </a:tr>
              <a:tr h="1089818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xPG/mvm  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2.29885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1.67954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3.15216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esul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8000" dirty="0"/>
              <a:t>Results</a:t>
            </a:r>
          </a:p>
        </p:txBody>
      </p:sp>
      <p:sp>
        <p:nvSpPr>
          <p:cNvPr id="178" name="Body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9" name="position_xpg_distribution.png" descr="position_xpg_distributio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69904" y="3530600"/>
            <a:ext cx="19244192" cy="96220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o what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8000" dirty="0"/>
              <a:t>So what?</a:t>
            </a:r>
          </a:p>
        </p:txBody>
      </p:sp>
      <p:sp>
        <p:nvSpPr>
          <p:cNvPr id="182" name="Models can understand the value of different locations on ice in goal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09599" indent="-609599">
              <a:defRPr sz="6000"/>
            </a:pPr>
            <a:r>
              <a:t>Models can understand the value of different locations on ice in goals</a:t>
            </a:r>
          </a:p>
          <a:p>
            <a:pPr marL="609599" indent="-609599">
              <a:defRPr sz="6000"/>
            </a:pPr>
            <a:r>
              <a:t>When the puck is moved a tangible value can be attached to it defining its contribution to the possession</a:t>
            </a:r>
          </a:p>
          <a:p>
            <a:pPr marL="609599" indent="-609599">
              <a:defRPr sz="6000"/>
            </a:pPr>
            <a:r>
              <a:t>Don’t have to rely on only eye test to measure who’s a smart passer or skater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Limitations &amp; future direc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8000" dirty="0"/>
              <a:t>Limitations &amp; future directions</a:t>
            </a:r>
          </a:p>
        </p:txBody>
      </p:sp>
      <p:sp>
        <p:nvSpPr>
          <p:cNvPr id="185" name="Angle and Distance did not account for bad pass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09599" indent="-609599">
              <a:defRPr sz="6000"/>
            </a:pPr>
            <a:r>
              <a:rPr dirty="0"/>
              <a:t>Angle and Distance did not account for bad passes</a:t>
            </a:r>
          </a:p>
          <a:p>
            <a:pPr marL="609599" indent="-609599">
              <a:defRPr sz="6000"/>
            </a:pPr>
            <a:r>
              <a:rPr dirty="0"/>
              <a:t>Cant test for repeatability</a:t>
            </a:r>
          </a:p>
          <a:p>
            <a:pPr marL="609599" indent="-609599">
              <a:defRPr sz="6000"/>
            </a:pPr>
            <a:r>
              <a:rPr dirty="0"/>
              <a:t>Hard to test for importance of xPG</a:t>
            </a:r>
          </a:p>
          <a:p>
            <a:pPr marL="609599" indent="-609599">
              <a:defRPr sz="6000"/>
            </a:pPr>
            <a:r>
              <a:rPr dirty="0"/>
              <a:t>Making model more accurate and robust </a:t>
            </a:r>
          </a:p>
          <a:p>
            <a:pPr marL="609599" indent="-609599">
              <a:defRPr sz="6000"/>
            </a:pPr>
            <a:r>
              <a:rPr dirty="0"/>
              <a:t>Larger sample size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hank yo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8000" dirty="0"/>
              <a:t>Thank you</a:t>
            </a:r>
          </a:p>
        </p:txBody>
      </p:sp>
      <p:sp>
        <p:nvSpPr>
          <p:cNvPr id="188" name="Questions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FontTx/>
              <a:buNone/>
              <a:defRPr sz="6000"/>
            </a:pPr>
            <a:r>
              <a:t>Questions?</a:t>
            </a:r>
          </a:p>
          <a:p>
            <a:pPr marL="0" indent="0" algn="ctr">
              <a:buSzTx/>
              <a:buNone/>
              <a:defRPr sz="6000"/>
            </a:pPr>
            <a:r>
              <a:t>Email: </a:t>
            </a:r>
            <a:r>
              <a:rPr u="sng">
                <a:hlinkClick r:id="rId2"/>
              </a:rPr>
              <a:t>natan.de.lara@gmail.com</a:t>
            </a:r>
          </a:p>
          <a:p>
            <a:pPr marL="0" indent="0" algn="ctr">
              <a:buSzTx/>
              <a:buNone/>
              <a:defRPr sz="6000"/>
            </a:pPr>
            <a:r>
              <a:t>Twitter: @Nathandelara2</a:t>
            </a:r>
          </a:p>
          <a:p>
            <a:pPr marL="0" indent="0" algn="ctr">
              <a:buSzTx/>
              <a:buNone/>
              <a:defRPr sz="6000"/>
            </a:pPr>
            <a:r>
              <a:t>Blog: </a:t>
            </a:r>
            <a:r>
              <a:rPr u="sng">
                <a:hlinkClick r:id="rId3"/>
              </a:rPr>
              <a:t>delaraanalytics.com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367</Words>
  <Application>Microsoft Macintosh PowerPoint</Application>
  <PresentationFormat>Custom</PresentationFormat>
  <Paragraphs>78</Paragraphs>
  <Slides>16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New_Template4</vt:lpstr>
      <vt:lpstr>Measuring Goals Added Through Passes and Skating in the NHL</vt:lpstr>
      <vt:lpstr>What is playmaking ability composed of?</vt:lpstr>
      <vt:lpstr>Goal</vt:lpstr>
      <vt:lpstr>Definition of a good puck movement</vt:lpstr>
      <vt:lpstr>How can we distinguish good movements from bad</vt:lpstr>
      <vt:lpstr>Data </vt:lpstr>
      <vt:lpstr>Model features</vt:lpstr>
      <vt:lpstr>Model labels</vt:lpstr>
      <vt:lpstr>Expected Goal Differential</vt:lpstr>
      <vt:lpstr>xGD value at location</vt:lpstr>
      <vt:lpstr>Last part of xPG</vt:lpstr>
      <vt:lpstr>Results</vt:lpstr>
      <vt:lpstr>Results</vt:lpstr>
      <vt:lpstr>So what?</vt:lpstr>
      <vt:lpstr>Limitations &amp; future directions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Measuring Goals Added Through Passes and Skating in the NHL</dc:title>
  <cp:lastModifiedBy>Eyal de Lara</cp:lastModifiedBy>
  <cp:revision>2</cp:revision>
  <dcterms:created xsi:type="dcterms:W3CDTF">2019-09-11T17:15:21Z</dcterms:created>
  <dcterms:modified xsi:type="dcterms:W3CDTF">2019-09-12T01:58:21Z</dcterms:modified>
</cp:coreProperties>
</file>