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73" r:id="rId5"/>
    <p:sldId id="258" r:id="rId6"/>
    <p:sldId id="259" r:id="rId7"/>
    <p:sldId id="260" r:id="rId8"/>
    <p:sldId id="261" r:id="rId9"/>
    <p:sldId id="262" r:id="rId10"/>
    <p:sldId id="272" r:id="rId11"/>
    <p:sldId id="266" r:id="rId12"/>
    <p:sldId id="267" r:id="rId13"/>
    <p:sldId id="264" r:id="rId14"/>
    <p:sldId id="268" r:id="rId15"/>
    <p:sldId id="263" r:id="rId16"/>
    <p:sldId id="270" r:id="rId17"/>
    <p:sldId id="271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2" autoAdjust="0"/>
    <p:restoredTop sz="94660"/>
  </p:normalViewPr>
  <p:slideViewPr>
    <p:cSldViewPr snapToGrid="0">
      <p:cViewPr varScale="1">
        <p:scale>
          <a:sx n="84" d="100"/>
          <a:sy n="84" d="100"/>
        </p:scale>
        <p:origin x="11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D8B9D-B34F-4C22-9E74-F3214CC84216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3928-D76B-45BE-A7DF-0F27D1077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3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D8B9D-B34F-4C22-9E74-F3214CC84216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3928-D76B-45BE-A7DF-0F27D1077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2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D8B9D-B34F-4C22-9E74-F3214CC84216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3928-D76B-45BE-A7DF-0F27D1077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76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D8B9D-B34F-4C22-9E74-F3214CC84216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3928-D76B-45BE-A7DF-0F27D1077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54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D8B9D-B34F-4C22-9E74-F3214CC84216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3928-D76B-45BE-A7DF-0F27D1077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6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D8B9D-B34F-4C22-9E74-F3214CC84216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3928-D76B-45BE-A7DF-0F27D1077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8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D8B9D-B34F-4C22-9E74-F3214CC84216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3928-D76B-45BE-A7DF-0F27D1077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4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D8B9D-B34F-4C22-9E74-F3214CC84216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3928-D76B-45BE-A7DF-0F27D1077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22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D8B9D-B34F-4C22-9E74-F3214CC84216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3928-D76B-45BE-A7DF-0F27D1077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010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D8B9D-B34F-4C22-9E74-F3214CC84216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3928-D76B-45BE-A7DF-0F27D1077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51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D8B9D-B34F-4C22-9E74-F3214CC84216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3928-D76B-45BE-A7DF-0F27D1077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1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D8B9D-B34F-4C22-9E74-F3214CC84216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83928-D76B-45BE-A7DF-0F27D1077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9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lohockey.net/" TargetMode="External"/><Relationship Id="rId2" Type="http://schemas.openxmlformats.org/officeDocument/2006/relationships/hyperlink" Target="https://github.com/deepfria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MARTIN-QUINN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or, The Projection Is Coming From Inside The WAR Model</a:t>
            </a:r>
          </a:p>
          <a:p>
            <a:endParaRPr lang="en-US" sz="2800" dirty="0"/>
          </a:p>
          <a:p>
            <a:r>
              <a:rPr lang="en-US" sz="2800" dirty="0" smtClean="0"/>
              <a:t>Gordon </a:t>
            </a:r>
            <a:r>
              <a:rPr lang="en-US" sz="2800" dirty="0" err="1" smtClean="0"/>
              <a:t>Arsenoff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September 2019</a:t>
            </a:r>
          </a:p>
        </p:txBody>
      </p:sp>
    </p:spTree>
    <p:extLst>
      <p:ext uri="{BB962C8B-B14F-4D97-AF65-F5344CB8AC3E}">
        <p14:creationId xmlns:p14="http://schemas.microsoft.com/office/powerpoint/2010/main" val="1683505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Plan of the talk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9" y="1405212"/>
            <a:ext cx="10238442" cy="4351338"/>
          </a:xfrm>
        </p:spPr>
      </p:pic>
    </p:spTree>
    <p:extLst>
      <p:ext uri="{BB962C8B-B14F-4D97-AF65-F5344CB8AC3E}">
        <p14:creationId xmlns:p14="http://schemas.microsoft.com/office/powerpoint/2010/main" val="640406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Reality of the talk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9" y="1745773"/>
            <a:ext cx="10238442" cy="3967396"/>
          </a:xfr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472701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What could NHL WAR models use next?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State of the </a:t>
            </a:r>
            <a:r>
              <a:rPr lang="en-US" sz="3200" dirty="0" err="1" smtClean="0"/>
              <a:t>WARt</a:t>
            </a:r>
            <a:r>
              <a:rPr lang="en-US" sz="3200" dirty="0" smtClean="0"/>
              <a:t> (Perry 2019, </a:t>
            </a:r>
            <a:r>
              <a:rPr lang="en-US" sz="3200" dirty="0" err="1" smtClean="0"/>
              <a:t>EvolvingWild</a:t>
            </a:r>
            <a:r>
              <a:rPr lang="en-US" sz="3200" dirty="0" smtClean="0"/>
              <a:t> 2019, etc.):</a:t>
            </a:r>
            <a:br>
              <a:rPr lang="en-US" sz="3200" dirty="0" smtClean="0"/>
            </a:br>
            <a:r>
              <a:rPr lang="en-US" sz="3200" i="1" dirty="0" smtClean="0"/>
              <a:t>independent</a:t>
            </a:r>
            <a:r>
              <a:rPr lang="en-US" sz="3200" dirty="0" smtClean="0"/>
              <a:t> estimates per player-year</a:t>
            </a:r>
          </a:p>
          <a:p>
            <a:r>
              <a:rPr lang="en-US" sz="3200" dirty="0" smtClean="0"/>
              <a:t>Real world: past outcomes inform future ability expectations</a:t>
            </a:r>
          </a:p>
          <a:p>
            <a:r>
              <a:rPr lang="en-US" sz="3200" dirty="0" smtClean="0"/>
              <a:t>So: </a:t>
            </a:r>
            <a:r>
              <a:rPr lang="en-US" sz="3200" i="1" dirty="0" smtClean="0"/>
              <a:t>smooth</a:t>
            </a:r>
            <a:r>
              <a:rPr lang="en-US" sz="3200" dirty="0" smtClean="0"/>
              <a:t> WAR (component) estimates across years</a:t>
            </a:r>
          </a:p>
          <a:p>
            <a:r>
              <a:rPr lang="en-US" sz="3200" dirty="0" smtClean="0"/>
              <a:t>But: account for player age in smoothing</a:t>
            </a:r>
          </a:p>
          <a:p>
            <a:r>
              <a:rPr lang="en-US" sz="3200" dirty="0" smtClean="0"/>
              <a:t>Method: simple </a:t>
            </a:r>
            <a:r>
              <a:rPr lang="en-US" sz="3200" i="1" dirty="0" smtClean="0"/>
              <a:t>growth curve as Bayesian prior</a:t>
            </a:r>
            <a:r>
              <a:rPr lang="en-US" sz="3200" dirty="0" smtClean="0"/>
              <a:t> on abilities</a:t>
            </a:r>
          </a:p>
        </p:txBody>
      </p:sp>
    </p:spTree>
    <p:extLst>
      <p:ext uri="{BB962C8B-B14F-4D97-AF65-F5344CB8AC3E}">
        <p14:creationId xmlns:p14="http://schemas.microsoft.com/office/powerpoint/2010/main" val="2974428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SALO: Bayesian skater ability (</a:t>
            </a:r>
            <a:r>
              <a:rPr lang="en-US" dirty="0" err="1" smtClean="0">
                <a:solidFill>
                  <a:schemeClr val="accent2"/>
                </a:solidFill>
              </a:rPr>
              <a:t>Arsenoff</a:t>
            </a:r>
            <a:r>
              <a:rPr lang="en-US" dirty="0" smtClean="0">
                <a:solidFill>
                  <a:schemeClr val="accent2"/>
                </a:solidFill>
              </a:rPr>
              <a:t>, 2017)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Ordered logit model for net home shots &amp; pens per 0.5 s:</a:t>
            </a:r>
            <a:br>
              <a:rPr lang="en-US" sz="3200" dirty="0" smtClean="0"/>
            </a:br>
            <a:r>
              <a:rPr lang="en-US" sz="3200" b="1" dirty="0" err="1" smtClean="0"/>
              <a:t>Pr</a:t>
            </a:r>
            <a:r>
              <a:rPr lang="en-US" sz="3200" b="1" dirty="0" smtClean="0"/>
              <a:t>(Y = y) = </a:t>
            </a:r>
            <a:r>
              <a:rPr lang="el-GR" sz="3200" b="1" dirty="0" smtClean="0"/>
              <a:t>Λ</a:t>
            </a:r>
            <a:r>
              <a:rPr lang="en-US" sz="3200" b="1" dirty="0" smtClean="0"/>
              <a:t>(y(X</a:t>
            </a:r>
            <a:r>
              <a:rPr lang="en-US" sz="3200" b="1" baseline="30000" dirty="0" smtClean="0"/>
              <a:t>T</a:t>
            </a:r>
            <a:r>
              <a:rPr lang="el-GR" sz="3200" b="1" dirty="0" smtClean="0"/>
              <a:t>β</a:t>
            </a:r>
            <a:r>
              <a:rPr lang="en-US" sz="3200" b="1" baseline="-25000" dirty="0"/>
              <a:t>Y</a:t>
            </a:r>
            <a:r>
              <a:rPr lang="en-US" sz="3200" b="1" dirty="0" smtClean="0"/>
              <a:t> + Z</a:t>
            </a:r>
            <a:r>
              <a:rPr lang="en-US" sz="3200" b="1" baseline="30000" dirty="0" smtClean="0"/>
              <a:t>T</a:t>
            </a:r>
            <a:r>
              <a:rPr lang="el-GR" sz="3200" b="1" dirty="0" smtClean="0"/>
              <a:t>γ</a:t>
            </a:r>
            <a:r>
              <a:rPr lang="en-US" sz="3200" b="1" baseline="-25000" dirty="0" smtClean="0"/>
              <a:t>Y</a:t>
            </a:r>
            <a:r>
              <a:rPr lang="en-US" sz="3200" b="1" dirty="0" smtClean="0"/>
              <a:t>)</a:t>
            </a:r>
            <a:r>
              <a:rPr lang="en-US" sz="3200" b="1" dirty="0" smtClean="0"/>
              <a:t> –</a:t>
            </a:r>
            <a:r>
              <a:rPr lang="el-GR" sz="3200" b="1" dirty="0" smtClean="0"/>
              <a:t> θ</a:t>
            </a:r>
            <a:r>
              <a:rPr lang="en-US" sz="3200" b="1" baseline="-25000" dirty="0" err="1" smtClean="0"/>
              <a:t>Yy</a:t>
            </a:r>
            <a:r>
              <a:rPr lang="en-US" sz="3200" b="1" dirty="0" smtClean="0"/>
              <a:t>)</a:t>
            </a:r>
            <a:endParaRPr lang="en-US" sz="3200" b="1" baseline="-25000" dirty="0" smtClean="0"/>
          </a:p>
          <a:p>
            <a:endParaRPr lang="en-US" sz="3200" dirty="0"/>
          </a:p>
          <a:p>
            <a:r>
              <a:rPr lang="en-US" sz="3200" dirty="0" smtClean="0"/>
              <a:t>Gaussian overall prior on ability parameters:</a:t>
            </a:r>
            <a:br>
              <a:rPr lang="en-US" sz="3200" dirty="0" smtClean="0"/>
            </a:br>
            <a:r>
              <a:rPr lang="el-GR" sz="3200" b="1" dirty="0" smtClean="0"/>
              <a:t>γ</a:t>
            </a:r>
            <a:r>
              <a:rPr lang="en-US" sz="3200" b="1" dirty="0" smtClean="0"/>
              <a:t> ~ N(0, 0.05)</a:t>
            </a:r>
            <a:endParaRPr lang="en-US" sz="3200" b="1" dirty="0" smtClean="0"/>
          </a:p>
          <a:p>
            <a:endParaRPr lang="en-US" sz="3200" dirty="0"/>
          </a:p>
          <a:p>
            <a:r>
              <a:rPr lang="en-US" sz="3200" dirty="0" smtClean="0"/>
              <a:t>Beta-binomial model for games played as function of ability:</a:t>
            </a:r>
            <a:br>
              <a:rPr lang="en-US" sz="3200" dirty="0" smtClean="0"/>
            </a:br>
            <a:r>
              <a:rPr lang="en-US" sz="3200" b="1" dirty="0" smtClean="0"/>
              <a:t>G ~ BB(</a:t>
            </a:r>
            <a:r>
              <a:rPr lang="el-GR" sz="3200" b="1" dirty="0" smtClean="0"/>
              <a:t>γ</a:t>
            </a:r>
            <a:r>
              <a:rPr lang="en-US" sz="3200" b="1" baseline="30000" dirty="0" smtClean="0"/>
              <a:t>T</a:t>
            </a:r>
            <a:r>
              <a:rPr lang="el-GR" sz="3200" b="1" dirty="0" smtClean="0"/>
              <a:t>δ</a:t>
            </a:r>
            <a:r>
              <a:rPr lang="en-US" sz="3200" b="1" dirty="0" smtClean="0"/>
              <a:t> * 82, </a:t>
            </a:r>
            <a:r>
              <a:rPr lang="el-GR" sz="3200" b="1" dirty="0" smtClean="0"/>
              <a:t>ϕ</a:t>
            </a:r>
            <a:r>
              <a:rPr lang="en-US" sz="3200" b="1" dirty="0" smtClean="0"/>
              <a:t>)</a:t>
            </a:r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9859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MARKOV: locally linear WAR (</a:t>
            </a:r>
            <a:r>
              <a:rPr lang="en-US" dirty="0" err="1" smtClean="0">
                <a:solidFill>
                  <a:schemeClr val="accent2"/>
                </a:solidFill>
              </a:rPr>
              <a:t>Arsenoff</a:t>
            </a:r>
            <a:r>
              <a:rPr lang="en-US" dirty="0" smtClean="0">
                <a:solidFill>
                  <a:schemeClr val="accent2"/>
                </a:solidFill>
              </a:rPr>
              <a:t>, 2018)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Translate parameterized short-term event probabilities</a:t>
            </a:r>
            <a:br>
              <a:rPr lang="en-US" sz="3200" dirty="0" smtClean="0"/>
            </a:br>
            <a:r>
              <a:rPr lang="en-US" sz="3200" dirty="0" smtClean="0"/>
              <a:t>to game outcome probabilities with a Markov chain</a:t>
            </a:r>
          </a:p>
          <a:p>
            <a:endParaRPr lang="en-US" sz="3200" dirty="0"/>
          </a:p>
          <a:p>
            <a:r>
              <a:rPr lang="en-US" sz="3200" dirty="0" smtClean="0"/>
              <a:t>Plug in player ability estimates; get individual win % effects</a:t>
            </a:r>
          </a:p>
          <a:p>
            <a:endParaRPr lang="en-US" sz="3200" dirty="0" smtClean="0"/>
          </a:p>
          <a:p>
            <a:r>
              <a:rPr lang="en-US" sz="3200" dirty="0" smtClean="0"/>
              <a:t>Derive replacement level from beta-binomial model</a:t>
            </a:r>
            <a:br>
              <a:rPr lang="en-US" sz="3200" dirty="0" smtClean="0"/>
            </a:br>
            <a:r>
              <a:rPr lang="en-US" sz="3200" dirty="0" smtClean="0"/>
              <a:t>and subtract off to get WAR / 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8499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MARTIN-QUINN: growth curve as prior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M</a:t>
            </a:r>
            <a:r>
              <a:rPr lang="en-US" sz="3200" dirty="0" smtClean="0"/>
              <a:t>ARTIN-QUINN </a:t>
            </a:r>
            <a:r>
              <a:rPr lang="en-US" sz="3200" b="1" dirty="0" smtClean="0"/>
              <a:t>A</a:t>
            </a:r>
            <a:r>
              <a:rPr lang="en-US" sz="3200" dirty="0" smtClean="0"/>
              <a:t>ssumption of </a:t>
            </a:r>
            <a:r>
              <a:rPr lang="en-US" sz="3200" b="1" dirty="0" smtClean="0"/>
              <a:t>R</a:t>
            </a:r>
            <a:r>
              <a:rPr lang="en-US" sz="3200" dirty="0" smtClean="0"/>
              <a:t>andom </a:t>
            </a:r>
            <a:r>
              <a:rPr lang="en-US" sz="3200" b="1" dirty="0" smtClean="0"/>
              <a:t>T</a:t>
            </a:r>
            <a:r>
              <a:rPr lang="en-US" sz="3200" dirty="0" smtClean="0"/>
              <a:t>ravel in </a:t>
            </a:r>
            <a:r>
              <a:rPr lang="en-US" sz="3200" b="1" dirty="0" smtClean="0"/>
              <a:t>N</a:t>
            </a:r>
            <a:r>
              <a:rPr lang="en-US" sz="3200" dirty="0" smtClean="0"/>
              <a:t>atural </a:t>
            </a:r>
            <a:r>
              <a:rPr lang="en-US" sz="3200" b="1" dirty="0" smtClean="0"/>
              <a:t>Q</a:t>
            </a:r>
            <a:r>
              <a:rPr lang="en-US" sz="3200" dirty="0" smtClean="0"/>
              <a:t>uality </a:t>
            </a:r>
            <a:r>
              <a:rPr lang="en-US" sz="3200" b="1" dirty="0" smtClean="0"/>
              <a:t>U</a:t>
            </a:r>
            <a:r>
              <a:rPr lang="en-US" sz="3200" dirty="0" smtClean="0"/>
              <a:t>nder </a:t>
            </a:r>
            <a:r>
              <a:rPr lang="en-US" sz="3200" b="1" dirty="0" smtClean="0"/>
              <a:t>I</a:t>
            </a:r>
            <a:r>
              <a:rPr lang="en-US" sz="3200" dirty="0" smtClean="0"/>
              <a:t>ncreasingly </a:t>
            </a:r>
            <a:r>
              <a:rPr lang="en-US" sz="3200" b="1" dirty="0" smtClean="0"/>
              <a:t>N</a:t>
            </a:r>
            <a:r>
              <a:rPr lang="en-US" sz="3200" dirty="0" smtClean="0"/>
              <a:t>egative </a:t>
            </a:r>
            <a:r>
              <a:rPr lang="en-US" sz="3200" b="1" dirty="0" smtClean="0"/>
              <a:t>N</a:t>
            </a:r>
            <a:r>
              <a:rPr lang="en-US" sz="3200" dirty="0" smtClean="0"/>
              <a:t>udges</a:t>
            </a:r>
          </a:p>
          <a:p>
            <a:endParaRPr lang="en-US" sz="3200" dirty="0"/>
          </a:p>
          <a:p>
            <a:r>
              <a:rPr lang="en-US" sz="3200" dirty="0" smtClean="0"/>
              <a:t>Originally: SCOTUS ideology scores (Martin and Quinn, 2002)</a:t>
            </a:r>
          </a:p>
          <a:p>
            <a:endParaRPr lang="en-US" sz="3200" dirty="0"/>
          </a:p>
          <a:p>
            <a:r>
              <a:rPr lang="en-US" sz="3200" dirty="0" smtClean="0"/>
              <a:t>Gaussian prior on this year’s ability estimate centered at…</a:t>
            </a:r>
            <a:br>
              <a:rPr lang="en-US" sz="3200" dirty="0" smtClean="0"/>
            </a:br>
            <a:r>
              <a:rPr lang="en-US" sz="3200" dirty="0" smtClean="0"/>
              <a:t>last year’s estimate, plus a constant, plus a slope in age:</a:t>
            </a:r>
            <a:br>
              <a:rPr lang="en-US" sz="3200" dirty="0" smtClean="0"/>
            </a:br>
            <a:r>
              <a:rPr lang="el-GR" sz="3200" b="1" dirty="0" smtClean="0"/>
              <a:t>γ</a:t>
            </a:r>
            <a:r>
              <a:rPr lang="en-US" sz="3200" b="1" baseline="-25000" dirty="0" err="1" smtClean="0"/>
              <a:t>Yt</a:t>
            </a:r>
            <a:r>
              <a:rPr lang="en-US" sz="3200" b="1" dirty="0" smtClean="0"/>
              <a:t> ~ N(</a:t>
            </a:r>
            <a:r>
              <a:rPr lang="el-GR" sz="3200" b="1" dirty="0" smtClean="0"/>
              <a:t>γ</a:t>
            </a:r>
            <a:r>
              <a:rPr lang="en-US" sz="3200" b="1" baseline="-25000" dirty="0" smtClean="0"/>
              <a:t>Y(t-1) </a:t>
            </a:r>
            <a:r>
              <a:rPr lang="en-US" sz="3200" b="1" dirty="0" smtClean="0"/>
              <a:t>+ </a:t>
            </a:r>
            <a:r>
              <a:rPr lang="el-GR" sz="3200" b="1" dirty="0" smtClean="0"/>
              <a:t>α</a:t>
            </a:r>
            <a:r>
              <a:rPr lang="en-US" sz="3200" b="1" baseline="-25000" dirty="0" smtClean="0"/>
              <a:t>0</a:t>
            </a:r>
            <a:r>
              <a:rPr lang="en-US" sz="3200" b="1" dirty="0" smtClean="0"/>
              <a:t> + A</a:t>
            </a:r>
            <a:r>
              <a:rPr lang="en-US" sz="3200" b="1" baseline="30000" dirty="0" smtClean="0"/>
              <a:t>T</a:t>
            </a:r>
            <a:r>
              <a:rPr lang="el-GR" sz="3200" b="1" dirty="0" smtClean="0"/>
              <a:t>α</a:t>
            </a:r>
            <a:r>
              <a:rPr lang="en-US" sz="3200" b="1" baseline="-25000" dirty="0" smtClean="0"/>
              <a:t>1</a:t>
            </a:r>
            <a:r>
              <a:rPr lang="en-US" sz="3200" b="1" dirty="0" smtClean="0"/>
              <a:t>, 0.05)</a:t>
            </a:r>
          </a:p>
        </p:txBody>
      </p:sp>
    </p:spTree>
    <p:extLst>
      <p:ext uri="{BB962C8B-B14F-4D97-AF65-F5344CB8AC3E}">
        <p14:creationId xmlns:p14="http://schemas.microsoft.com/office/powerpoint/2010/main" val="2452212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What all these moving parts do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MARTIN-QUINN shrinks estimates </a:t>
            </a:r>
            <a:r>
              <a:rPr lang="en-US" sz="3200" i="1" dirty="0" smtClean="0"/>
              <a:t>toward the growth curve</a:t>
            </a:r>
          </a:p>
          <a:p>
            <a:endParaRPr lang="en-US" sz="3200" dirty="0"/>
          </a:p>
          <a:p>
            <a:r>
              <a:rPr lang="en-US" sz="3200" dirty="0" smtClean="0"/>
              <a:t>Beta-binomial model fights </a:t>
            </a:r>
            <a:r>
              <a:rPr lang="en-US" sz="3200" i="1" dirty="0" smtClean="0"/>
              <a:t>survivor bias</a:t>
            </a:r>
            <a:r>
              <a:rPr lang="en-US" sz="3200" dirty="0" smtClean="0"/>
              <a:t> in the growth curve:</a:t>
            </a:r>
            <a:br>
              <a:rPr lang="en-US" sz="3200" dirty="0" smtClean="0"/>
            </a:br>
            <a:r>
              <a:rPr lang="en-US" sz="3200" dirty="0" smtClean="0"/>
              <a:t>allows ability estimation for players with 0 GP!</a:t>
            </a:r>
          </a:p>
          <a:p>
            <a:endParaRPr lang="en-US" sz="3200" dirty="0"/>
          </a:p>
          <a:p>
            <a:r>
              <a:rPr lang="en-US" sz="3200" dirty="0" smtClean="0"/>
              <a:t>An immediate consequence of the built-in growth curve:</a:t>
            </a:r>
            <a:br>
              <a:rPr lang="en-US" sz="3200" dirty="0" smtClean="0"/>
            </a:br>
            <a:r>
              <a:rPr lang="en-US" sz="3200" i="1" dirty="0" smtClean="0"/>
              <a:t>projections</a:t>
            </a:r>
            <a:r>
              <a:rPr lang="en-US" sz="3200" dirty="0" smtClean="0"/>
              <a:t> of next year’s ability given this year’s</a:t>
            </a:r>
          </a:p>
        </p:txBody>
      </p:sp>
    </p:spTree>
    <p:extLst>
      <p:ext uri="{BB962C8B-B14F-4D97-AF65-F5344CB8AC3E}">
        <p14:creationId xmlns:p14="http://schemas.microsoft.com/office/powerpoint/2010/main" val="2066872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Computational methods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Fitted with No-U-Turn Sampler (Hoffman and </a:t>
            </a:r>
            <a:r>
              <a:rPr lang="en-US" sz="3200" dirty="0" err="1" smtClean="0"/>
              <a:t>Gelman</a:t>
            </a:r>
            <a:r>
              <a:rPr lang="en-US" sz="3200" dirty="0" smtClean="0"/>
              <a:t>, 2011)</a:t>
            </a:r>
          </a:p>
          <a:p>
            <a:endParaRPr lang="en-US" sz="3200" dirty="0"/>
          </a:p>
          <a:p>
            <a:r>
              <a:rPr lang="en-US" sz="3200" dirty="0" smtClean="0"/>
              <a:t>Monte Carlo over 20K pars: very computationally intense</a:t>
            </a:r>
          </a:p>
          <a:p>
            <a:endParaRPr lang="en-US" sz="3200" dirty="0"/>
          </a:p>
          <a:p>
            <a:r>
              <a:rPr lang="en-US" sz="3200" dirty="0" smtClean="0"/>
              <a:t>Sampling took two days and convergence was… dubious</a:t>
            </a:r>
          </a:p>
          <a:p>
            <a:endParaRPr lang="en-US" sz="3200" dirty="0"/>
          </a:p>
          <a:p>
            <a:r>
              <a:rPr lang="en-US" sz="3200" dirty="0" err="1" smtClean="0"/>
              <a:t>hmu</a:t>
            </a:r>
            <a:r>
              <a:rPr lang="en-US" sz="3200" dirty="0" smtClean="0"/>
              <a:t> if you know sparse matrix techniques on GPU?</a:t>
            </a:r>
          </a:p>
        </p:txBody>
      </p:sp>
    </p:spTree>
    <p:extLst>
      <p:ext uri="{BB962C8B-B14F-4D97-AF65-F5344CB8AC3E}">
        <p14:creationId xmlns:p14="http://schemas.microsoft.com/office/powerpoint/2010/main" val="2896623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Things done: status of the project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SoG</a:t>
            </a:r>
            <a:r>
              <a:rPr lang="en-US" sz="3200" dirty="0" smtClean="0"/>
              <a:t> + pen WAR point estimates for the past nine years</a:t>
            </a:r>
          </a:p>
          <a:p>
            <a:endParaRPr lang="en-US" sz="3200" dirty="0"/>
          </a:p>
          <a:p>
            <a:r>
              <a:rPr lang="en-US" sz="3200" dirty="0" err="1" smtClean="0"/>
              <a:t>SoG</a:t>
            </a:r>
            <a:r>
              <a:rPr lang="en-US" sz="3200" dirty="0" smtClean="0"/>
              <a:t> + pen WAR point predictions (iffy) for 2019-20</a:t>
            </a:r>
          </a:p>
          <a:p>
            <a:endParaRPr lang="en-US" sz="3200" dirty="0"/>
          </a:p>
          <a:p>
            <a:r>
              <a:rPr lang="en-US" sz="3200" dirty="0" smtClean="0"/>
              <a:t>Aging curves (quite iffy) traced</a:t>
            </a:r>
          </a:p>
        </p:txBody>
      </p:sp>
    </p:spTree>
    <p:extLst>
      <p:ext uri="{BB962C8B-B14F-4D97-AF65-F5344CB8AC3E}">
        <p14:creationId xmlns:p14="http://schemas.microsoft.com/office/powerpoint/2010/main" val="2854015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Aging curve in </a:t>
            </a:r>
            <a:r>
              <a:rPr lang="en-US" dirty="0" err="1" smtClean="0">
                <a:solidFill>
                  <a:schemeClr val="accent2"/>
                </a:solidFill>
              </a:rPr>
              <a:t>SoG</a:t>
            </a:r>
            <a:r>
              <a:rPr lang="en-US" dirty="0" smtClean="0">
                <a:solidFill>
                  <a:schemeClr val="accent2"/>
                </a:solidFill>
              </a:rPr>
              <a:t>% effect (50% at 17yo)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662" y="1825625"/>
            <a:ext cx="8702676" cy="4351338"/>
          </a:xfrm>
        </p:spPr>
      </p:pic>
    </p:spTree>
    <p:extLst>
      <p:ext uri="{BB962C8B-B14F-4D97-AF65-F5344CB8AC3E}">
        <p14:creationId xmlns:p14="http://schemas.microsoft.com/office/powerpoint/2010/main" val="3490206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Aging curve evaluation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 real curve found in penalties effect at all:</a:t>
            </a:r>
            <a:br>
              <a:rPr lang="en-US" sz="3200" dirty="0" smtClean="0"/>
            </a:br>
            <a:r>
              <a:rPr lang="en-US" sz="3200" dirty="0" smtClean="0"/>
              <a:t>unclear if it even points up or down</a:t>
            </a:r>
            <a:br>
              <a:rPr lang="en-US" sz="3200" dirty="0" smtClean="0"/>
            </a:br>
            <a:endParaRPr lang="en-US" sz="3200" dirty="0"/>
          </a:p>
          <a:p>
            <a:r>
              <a:rPr lang="en-US" sz="3200" dirty="0" smtClean="0"/>
              <a:t>Curve in </a:t>
            </a:r>
            <a:r>
              <a:rPr lang="en-US" sz="3200" dirty="0" err="1" smtClean="0"/>
              <a:t>SoG</a:t>
            </a:r>
            <a:r>
              <a:rPr lang="en-US" sz="3200" dirty="0" smtClean="0"/>
              <a:t>% effect: right shape, but too flat?</a:t>
            </a:r>
            <a:br>
              <a:rPr lang="en-US" sz="3200" dirty="0" smtClean="0"/>
            </a:br>
            <a:r>
              <a:rPr lang="en-US" sz="3200" dirty="0"/>
              <a:t>A</a:t>
            </a:r>
            <a:r>
              <a:rPr lang="en-US" sz="3200" dirty="0" smtClean="0"/>
              <a:t>n NHL-average 17yo should peak at 50.18% </a:t>
            </a:r>
            <a:r>
              <a:rPr lang="en-US" sz="3200" dirty="0" err="1" smtClean="0"/>
              <a:t>SoG</a:t>
            </a:r>
            <a:r>
              <a:rPr lang="en-US" sz="3200" dirty="0" smtClean="0"/>
              <a:t> for?</a:t>
            </a:r>
          </a:p>
          <a:p>
            <a:endParaRPr lang="en-US" sz="3200" dirty="0"/>
          </a:p>
          <a:p>
            <a:r>
              <a:rPr lang="en-US" sz="3200" dirty="0" smtClean="0"/>
              <a:t>Can better estimates be found with longer computation?</a:t>
            </a:r>
          </a:p>
        </p:txBody>
      </p:sp>
    </p:spTree>
    <p:extLst>
      <p:ext uri="{BB962C8B-B14F-4D97-AF65-F5344CB8AC3E}">
        <p14:creationId xmlns:p14="http://schemas.microsoft.com/office/powerpoint/2010/main" val="4057062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Left undone: validation vs. other WARs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On paper: do 2018-19 WAR projections predict </a:t>
            </a:r>
            <a:r>
              <a:rPr lang="en-US" sz="3200" i="1" dirty="0" smtClean="0"/>
              <a:t>Corsica</a:t>
            </a:r>
            <a:r>
              <a:rPr lang="en-US" sz="3200" dirty="0" smtClean="0"/>
              <a:t> WAR?</a:t>
            </a:r>
          </a:p>
          <a:p>
            <a:endParaRPr lang="en-US" sz="3200" dirty="0" smtClean="0"/>
          </a:p>
          <a:p>
            <a:r>
              <a:rPr lang="en-US" sz="3200" dirty="0" smtClean="0"/>
              <a:t>In practice: run without 2018-19 data </a:t>
            </a:r>
            <a:r>
              <a:rPr lang="en-US" sz="3200" i="1" dirty="0" smtClean="0"/>
              <a:t>totally failed</a:t>
            </a:r>
            <a:endParaRPr lang="en-US" sz="3200" dirty="0" smtClean="0"/>
          </a:p>
          <a:p>
            <a:endParaRPr lang="en-US" sz="3200" dirty="0"/>
          </a:p>
          <a:p>
            <a:r>
              <a:rPr lang="en-US" sz="3200" dirty="0" smtClean="0"/>
              <a:t>Inexplicable bad initial values -&gt; never reached target distro</a:t>
            </a:r>
          </a:p>
          <a:p>
            <a:endParaRPr lang="en-US" sz="3200" dirty="0"/>
          </a:p>
          <a:p>
            <a:r>
              <a:rPr lang="en-US" sz="3200" dirty="0" smtClean="0"/>
              <a:t>Can eventually finish this with several days’ computation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1725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Left undone: set the prior variances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On paper: can just MC sample prior variance parameters</a:t>
            </a:r>
          </a:p>
          <a:p>
            <a:endParaRPr lang="en-US" sz="3200" dirty="0" smtClean="0"/>
          </a:p>
          <a:p>
            <a:r>
              <a:rPr lang="en-US" sz="3200" dirty="0" smtClean="0"/>
              <a:t>In practice: slows convergence by orders of magnitude</a:t>
            </a:r>
          </a:p>
          <a:p>
            <a:endParaRPr lang="en-US" sz="3200" dirty="0"/>
          </a:p>
          <a:p>
            <a:r>
              <a:rPr lang="en-US" sz="3200" dirty="0" smtClean="0"/>
              <a:t>Can be set with non-Bayesian methods instead, with effort</a:t>
            </a:r>
          </a:p>
          <a:p>
            <a:endParaRPr lang="en-US" sz="3200" dirty="0"/>
          </a:p>
          <a:p>
            <a:r>
              <a:rPr lang="en-US" sz="3200" dirty="0" smtClean="0"/>
              <a:t>Can eventually finish this with several days’ computation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35371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Left undone: error bars on WAR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On paper: immediate consequence of MC sampling</a:t>
            </a:r>
          </a:p>
          <a:p>
            <a:endParaRPr lang="en-US" sz="3200" dirty="0" smtClean="0"/>
          </a:p>
          <a:p>
            <a:r>
              <a:rPr lang="en-US" sz="3200" dirty="0" smtClean="0"/>
              <a:t>In practice: WAR takes 25 min. per sample, w. 1024 samples</a:t>
            </a:r>
          </a:p>
          <a:p>
            <a:endParaRPr lang="en-US" sz="3200" dirty="0"/>
          </a:p>
          <a:p>
            <a:r>
              <a:rPr lang="en-US" sz="3200" dirty="0" smtClean="0"/>
              <a:t>Should parallelize? But not yet coded as such</a:t>
            </a:r>
          </a:p>
          <a:p>
            <a:endParaRPr lang="en-US" sz="3200" dirty="0"/>
          </a:p>
          <a:p>
            <a:r>
              <a:rPr lang="en-US" sz="3200" dirty="0" smtClean="0"/>
              <a:t>Can eventually finish this with several days’ computation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153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Left undone: shot quality and shooting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On paper: just add more simple Bayesian model parts</a:t>
            </a:r>
          </a:p>
          <a:p>
            <a:endParaRPr lang="en-US" sz="3200" dirty="0" smtClean="0"/>
          </a:p>
          <a:p>
            <a:r>
              <a:rPr lang="en-US" sz="3200" dirty="0" smtClean="0"/>
              <a:t>In practice: 3x the </a:t>
            </a:r>
            <a:r>
              <a:rPr lang="en-US" sz="3200" dirty="0" err="1" smtClean="0"/>
              <a:t>params</a:t>
            </a:r>
            <a:r>
              <a:rPr lang="en-US" sz="3200" dirty="0" smtClean="0"/>
              <a:t>, 9x the effort or more</a:t>
            </a:r>
          </a:p>
          <a:p>
            <a:endParaRPr lang="en-US" sz="3200" dirty="0"/>
          </a:p>
          <a:p>
            <a:r>
              <a:rPr lang="en-US" sz="3200" dirty="0" smtClean="0"/>
              <a:t>No idea if I can actually pull off this feature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48491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Where to go from here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 high-quality estimates yet</a:t>
            </a:r>
          </a:p>
          <a:p>
            <a:endParaRPr lang="en-US" sz="3200" dirty="0" smtClean="0"/>
          </a:p>
          <a:p>
            <a:r>
              <a:rPr lang="en-US" sz="3200" dirty="0" smtClean="0"/>
              <a:t>Still interested to see if any can be obtained</a:t>
            </a:r>
          </a:p>
          <a:p>
            <a:endParaRPr lang="en-US" sz="3200" dirty="0"/>
          </a:p>
          <a:p>
            <a:r>
              <a:rPr lang="en-US" sz="3200" dirty="0" smtClean="0"/>
              <a:t>Will keep attempting to improve this through January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25787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Where to watch for progress on this project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Code: </a:t>
            </a:r>
            <a:r>
              <a:rPr lang="en-US" sz="3200" dirty="0" smtClean="0">
                <a:hlinkClick r:id="rId2"/>
              </a:rPr>
              <a:t>https://github.com/deepfriar</a:t>
            </a:r>
            <a:endParaRPr lang="en-US" sz="3200" dirty="0" smtClean="0"/>
          </a:p>
          <a:p>
            <a:endParaRPr lang="en-US" sz="3200" dirty="0"/>
          </a:p>
          <a:p>
            <a:r>
              <a:rPr lang="en-US" sz="3200" dirty="0" smtClean="0"/>
              <a:t>Results and writing: </a:t>
            </a:r>
            <a:r>
              <a:rPr lang="en-US" sz="3200" dirty="0" smtClean="0">
                <a:hlinkClick r:id="rId3"/>
              </a:rPr>
              <a:t>https://www.salohockey.net</a:t>
            </a:r>
            <a:endParaRPr lang="en-US" sz="3200" dirty="0" smtClean="0"/>
          </a:p>
          <a:p>
            <a:endParaRPr lang="en-US" sz="3200" dirty="0"/>
          </a:p>
          <a:p>
            <a:r>
              <a:rPr lang="en-US" sz="3200" dirty="0" smtClean="0"/>
              <a:t>Twitter: @</a:t>
            </a:r>
            <a:r>
              <a:rPr lang="en-US" sz="3200" dirty="0" err="1" smtClean="0"/>
              <a:t>deepfriar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91789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474</Words>
  <Application>Microsoft Office PowerPoint</Application>
  <PresentationFormat>Widescreen</PresentationFormat>
  <Paragraphs>98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MARTIN-QUINN</vt:lpstr>
      <vt:lpstr>Plan of the talk</vt:lpstr>
      <vt:lpstr>Reality of the talk</vt:lpstr>
      <vt:lpstr>What could NHL WAR models use next?</vt:lpstr>
      <vt:lpstr>SALO: Bayesian skater ability (Arsenoff, 2017)</vt:lpstr>
      <vt:lpstr>MARKOV: locally linear WAR (Arsenoff, 2018)</vt:lpstr>
      <vt:lpstr>MARTIN-QUINN: growth curve as prior</vt:lpstr>
      <vt:lpstr>What all these moving parts do</vt:lpstr>
      <vt:lpstr>Computational methods</vt:lpstr>
      <vt:lpstr>Things done: status of the project</vt:lpstr>
      <vt:lpstr>Aging curve in SoG% effect (50% at 17yo)</vt:lpstr>
      <vt:lpstr>Aging curve evaluation</vt:lpstr>
      <vt:lpstr>Left undone: validation vs. other WARs</vt:lpstr>
      <vt:lpstr>Left undone: set the prior variances</vt:lpstr>
      <vt:lpstr>Left undone: error bars on WAR</vt:lpstr>
      <vt:lpstr>Left undone: shot quality and shooting</vt:lpstr>
      <vt:lpstr>Where to go from here</vt:lpstr>
      <vt:lpstr>Where to watch for progress on this project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MARTIN-QUINN</dc:title>
  <dc:creator>Kaeti Stoss</dc:creator>
  <cp:lastModifiedBy>Kaeti Stoss</cp:lastModifiedBy>
  <cp:revision>11</cp:revision>
  <dcterms:created xsi:type="dcterms:W3CDTF">2019-09-13T23:41:48Z</dcterms:created>
  <dcterms:modified xsi:type="dcterms:W3CDTF">2019-09-14T01:37:56Z</dcterms:modified>
</cp:coreProperties>
</file>