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9" r:id="rId1"/>
  </p:sldMasterIdLst>
  <p:notesMasterIdLst>
    <p:notesMasterId r:id="rId32"/>
  </p:notesMasterIdLst>
  <p:sldIdLst>
    <p:sldId id="256" r:id="rId2"/>
    <p:sldId id="267" r:id="rId3"/>
    <p:sldId id="268" r:id="rId4"/>
    <p:sldId id="269" r:id="rId5"/>
    <p:sldId id="258" r:id="rId6"/>
    <p:sldId id="259" r:id="rId7"/>
    <p:sldId id="293" r:id="rId8"/>
    <p:sldId id="264" r:id="rId9"/>
    <p:sldId id="263" r:id="rId10"/>
    <p:sldId id="261" r:id="rId11"/>
    <p:sldId id="274" r:id="rId12"/>
    <p:sldId id="286" r:id="rId13"/>
    <p:sldId id="287" r:id="rId14"/>
    <p:sldId id="288" r:id="rId15"/>
    <p:sldId id="273" r:id="rId16"/>
    <p:sldId id="277" r:id="rId17"/>
    <p:sldId id="278" r:id="rId18"/>
    <p:sldId id="257" r:id="rId19"/>
    <p:sldId id="272" r:id="rId20"/>
    <p:sldId id="290" r:id="rId21"/>
    <p:sldId id="279" r:id="rId22"/>
    <p:sldId id="280" r:id="rId23"/>
    <p:sldId id="291" r:id="rId24"/>
    <p:sldId id="292" r:id="rId25"/>
    <p:sldId id="282" r:id="rId26"/>
    <p:sldId id="281" r:id="rId27"/>
    <p:sldId id="283" r:id="rId28"/>
    <p:sldId id="285" r:id="rId29"/>
    <p:sldId id="271" r:id="rId30"/>
    <p:sldId id="27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970" autoAdjust="0"/>
  </p:normalViewPr>
  <p:slideViewPr>
    <p:cSldViewPr snapToGrid="0">
      <p:cViewPr varScale="1">
        <p:scale>
          <a:sx n="68" d="100"/>
          <a:sy n="68" d="100"/>
        </p:scale>
        <p:origin x="4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22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3B208-CC24-4FDF-9816-5B7BF242658F}" type="datetimeFigureOut">
              <a:rPr lang="en-CA" smtClean="0"/>
              <a:t>2018-08-09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C049A-52A3-4832-9F65-318A4367807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03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2 interesting</a:t>
            </a:r>
            <a:r>
              <a:rPr lang="en-CA" baseline="0" dirty="0" smtClean="0"/>
              <a:t> things:</a:t>
            </a:r>
          </a:p>
          <a:p>
            <a:r>
              <a:rPr lang="en-CA" baseline="0" dirty="0" smtClean="0"/>
              <a:t>-The “game stages’ that we saw in the score are a bit different – rounds 3-9 are mostly the same, with 1&amp;2 lower and 10 much higher</a:t>
            </a:r>
          </a:p>
          <a:p>
            <a:r>
              <a:rPr lang="en-CA" baseline="0" dirty="0" smtClean="0"/>
              <a:t>-You may think end 10 may just be desperate teams that need to score multiple points giving up steals</a:t>
            </a:r>
          </a:p>
          <a:p>
            <a:r>
              <a:rPr lang="en-CA" baseline="0" dirty="0" smtClean="0"/>
              <a:t>	-If you eliminate teams that are down 2+ the rate in end 10 drops 10 31%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78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First, look at the value of having the hammer to start the game: teams win ~57%</a:t>
            </a:r>
            <a:r>
              <a:rPr lang="en-CA" baseline="0" dirty="0" smtClean="0"/>
              <a:t> of games when they start with the hammer. </a:t>
            </a:r>
          </a:p>
          <a:p>
            <a:r>
              <a:rPr lang="en-CA" baseline="0" dirty="0" smtClean="0"/>
              <a:t>Second, the value of the hammer in a tie game increases as the game goes along – the lines in the Up 0 box (tie box) diverge</a:t>
            </a:r>
          </a:p>
          <a:p>
            <a:r>
              <a:rPr lang="en-CA" baseline="0" dirty="0" smtClean="0"/>
              <a:t>3</a:t>
            </a:r>
            <a:r>
              <a:rPr lang="en-CA" baseline="30000" dirty="0" smtClean="0"/>
              <a:t>rd</a:t>
            </a:r>
            <a:r>
              <a:rPr lang="en-CA" baseline="0" dirty="0" smtClean="0"/>
              <a:t>, a lead of 2 ore more points rarely loses in the second half of the game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2021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Contrary</a:t>
            </a:r>
            <a:r>
              <a:rPr lang="en-CA" baseline="0" dirty="0" smtClean="0"/>
              <a:t> to conventional wisdom, blanking the 1</a:t>
            </a:r>
            <a:r>
              <a:rPr lang="en-CA" baseline="30000" dirty="0" smtClean="0"/>
              <a:t>st</a:t>
            </a:r>
            <a:r>
              <a:rPr lang="en-CA" baseline="0" dirty="0" smtClean="0"/>
              <a:t> doesn’t appear to have that much advantage over scoring 1</a:t>
            </a:r>
          </a:p>
          <a:p>
            <a:r>
              <a:rPr lang="en-CA" baseline="0" dirty="0" smtClean="0"/>
              <a:t>Scoring multiple puts you in a very good position to win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6177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If</a:t>
            </a:r>
            <a:r>
              <a:rPr lang="en-CA" baseline="0" dirty="0" smtClean="0"/>
              <a:t> you have the hammer in a tie game in the 9</a:t>
            </a:r>
            <a:r>
              <a:rPr lang="en-CA" baseline="30000" dirty="0" smtClean="0"/>
              <a:t>th</a:t>
            </a:r>
            <a:r>
              <a:rPr lang="en-CA" baseline="0" dirty="0" smtClean="0"/>
              <a:t>, it’s better to try to blank than to score 1</a:t>
            </a:r>
          </a:p>
          <a:p>
            <a:endParaRPr lang="en-CA" baseline="0" dirty="0" smtClean="0"/>
          </a:p>
          <a:p>
            <a:r>
              <a:rPr lang="en-CA" baseline="0" dirty="0" smtClean="0"/>
              <a:t>Conversely, if you don’t have the hammer in a tie game in the 9</a:t>
            </a:r>
            <a:r>
              <a:rPr lang="en-CA" baseline="30000" dirty="0" smtClean="0"/>
              <a:t>th</a:t>
            </a:r>
            <a:r>
              <a:rPr lang="en-CA" baseline="0" dirty="0" smtClean="0"/>
              <a:t>, it’s better to concede 1 than let your opponent blank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345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Practical application – combine</a:t>
            </a:r>
            <a:r>
              <a:rPr lang="en-CA" baseline="0" dirty="0" smtClean="0"/>
              <a:t> with win probability numbers to choose whether to play a more difficult shot to get 2 or to draw to take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2886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3</a:t>
            </a:r>
            <a:r>
              <a:rPr lang="en-CA" baseline="0" dirty="0" smtClean="0"/>
              <a:t> things to note here:</a:t>
            </a:r>
          </a:p>
          <a:p>
            <a:pPr marL="228600" indent="-228600">
              <a:buAutoNum type="arabicParenR"/>
            </a:pPr>
            <a:r>
              <a:rPr lang="en-CA" baseline="0" dirty="0" smtClean="0"/>
              <a:t>The range of predicted outcomes is wider for the later shooters – later shooters have a stronger impact on win percentage</a:t>
            </a:r>
          </a:p>
          <a:p>
            <a:pPr marL="228600" indent="-228600">
              <a:buAutoNum type="arabicParenR"/>
            </a:pPr>
            <a:r>
              <a:rPr lang="en-CA" baseline="0" dirty="0" smtClean="0"/>
              <a:t>The error range on later shooters is narrower – later shooters have a more predictable impact on win percentage</a:t>
            </a:r>
          </a:p>
          <a:p>
            <a:pPr marL="228600" indent="-228600">
              <a:buAutoNum type="arabicParenR"/>
            </a:pPr>
            <a:r>
              <a:rPr lang="en-CA" baseline="0" dirty="0" smtClean="0"/>
              <a:t>Leads/1</a:t>
            </a:r>
            <a:r>
              <a:rPr lang="en-CA" baseline="30000" dirty="0" smtClean="0"/>
              <a:t>st</a:t>
            </a:r>
            <a:r>
              <a:rPr lang="en-CA" baseline="0" dirty="0" smtClean="0"/>
              <a:t> shooters might not matter much for shooting (there will be few leads who ever shoot ~40% so it’s not really a fair comparison at that end of the curve) but may matter a lot for sweeping – difficult to measure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049A-52A3-4832-9F65-318A4367807A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8715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435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48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73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1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4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3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7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51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78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45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6839" y="6470799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smtClean="0"/>
              <a:pPr/>
              <a:t>8/8/2018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16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curlwithmath.blogspot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Hurry Smart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7458" y="5953195"/>
            <a:ext cx="6322142" cy="398444"/>
          </a:xfrm>
        </p:spPr>
        <p:txBody>
          <a:bodyPr anchor="t">
            <a:normAutofit/>
          </a:bodyPr>
          <a:lstStyle/>
          <a:p>
            <a:pPr algn="r"/>
            <a:r>
              <a:rPr lang="en-CA" dirty="0" smtClean="0"/>
              <a:t>An Introductory Look at Curling Analytics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763000" y="5112537"/>
            <a:ext cx="3200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By Matt Cane</a:t>
            </a:r>
          </a:p>
          <a:p>
            <a:r>
              <a:rPr lang="en-CA" dirty="0" smtClean="0"/>
              <a:t>@</a:t>
            </a:r>
            <a:r>
              <a:rPr lang="en-CA" dirty="0" err="1" smtClean="0"/>
              <a:t>Cane_Matt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855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Curling?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400" y="2002155"/>
            <a:ext cx="610552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But really was caused by this…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 descr="http://beveragewarehousevt.com/home/wp-content/uploads/2016/05/little-wolf-zero-gravity-672x37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763" y="2526030"/>
            <a:ext cx="64008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And </a:t>
            </a:r>
            <a:r>
              <a:rPr lang="en-CA" dirty="0" err="1" smtClean="0"/>
              <a:t>kinda</a:t>
            </a:r>
            <a:r>
              <a:rPr lang="en-CA" dirty="0" smtClean="0"/>
              <a:t> a little bit by this…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788" y="3725504"/>
            <a:ext cx="75247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Curling?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sport beloved by dozens of Americans and approximately 36.29M Canadians</a:t>
            </a:r>
          </a:p>
          <a:p>
            <a:pPr lvl="1"/>
            <a:r>
              <a:rPr lang="en-CA" dirty="0" smtClean="0"/>
              <a:t>Roughly the same fan base as the World Junior Hockey Championship</a:t>
            </a:r>
          </a:p>
          <a:p>
            <a:r>
              <a:rPr lang="en-CA" dirty="0" smtClean="0"/>
              <a:t>Most importantly:</a:t>
            </a:r>
          </a:p>
          <a:p>
            <a:pPr lvl="1"/>
            <a:r>
              <a:rPr lang="en-CA" dirty="0" smtClean="0"/>
              <a:t>Curling is a drinking sport</a:t>
            </a:r>
          </a:p>
          <a:p>
            <a:pPr lvl="1"/>
            <a:r>
              <a:rPr lang="en-CA" dirty="0" smtClean="0"/>
              <a:t>Fun fact: Not legally allowed to operate a curling club without a liquor license</a:t>
            </a:r>
          </a:p>
        </p:txBody>
      </p:sp>
    </p:spTree>
    <p:extLst>
      <p:ext uri="{BB962C8B-B14F-4D97-AF65-F5344CB8AC3E}">
        <p14:creationId xmlns:p14="http://schemas.microsoft.com/office/powerpoint/2010/main" val="273026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Rules And Terms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Each team has 4 players (Lead, Second, Third, Skip)</a:t>
            </a:r>
          </a:p>
          <a:p>
            <a:pPr lvl="1"/>
            <a:r>
              <a:rPr lang="en-CA" dirty="0" smtClean="0"/>
              <a:t>Teams and players alternate shots, each player takes two shots</a:t>
            </a:r>
          </a:p>
          <a:p>
            <a:r>
              <a:rPr lang="en-CA" dirty="0" smtClean="0"/>
              <a:t>End: The completion of 16 shots (2 for each player). A standard game is 10 ends long.</a:t>
            </a:r>
          </a:p>
          <a:p>
            <a:r>
              <a:rPr lang="en-CA" dirty="0" smtClean="0"/>
              <a:t>Rings/House: </a:t>
            </a:r>
            <a:r>
              <a:rPr lang="en-CA" dirty="0"/>
              <a:t>The scoring area – a stone has to be in the rings to score </a:t>
            </a:r>
            <a:r>
              <a:rPr lang="en-CA" dirty="0" smtClean="0"/>
              <a:t>points</a:t>
            </a:r>
          </a:p>
          <a:p>
            <a:pPr lvl="1"/>
            <a:r>
              <a:rPr lang="en-CA" dirty="0" smtClean="0"/>
              <a:t>Button: The center of the rings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482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Rules And Terms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Hammer: Last shot in an end. </a:t>
            </a:r>
          </a:p>
          <a:p>
            <a:pPr lvl="1"/>
            <a:r>
              <a:rPr lang="en-CA" dirty="0" smtClean="0"/>
              <a:t>The hammer is decided by a coin-toss or a competition to shoot a single stone closest to the button.</a:t>
            </a:r>
          </a:p>
          <a:p>
            <a:pPr lvl="1"/>
            <a:r>
              <a:rPr lang="en-CA" dirty="0" smtClean="0"/>
              <a:t>In subsequent ends the hammer goes to the team who conceded a point last</a:t>
            </a:r>
          </a:p>
          <a:p>
            <a:r>
              <a:rPr lang="en-CA" dirty="0" smtClean="0"/>
              <a:t>Steal: Scoring one or more points without the hammer</a:t>
            </a:r>
          </a:p>
          <a:p>
            <a:r>
              <a:rPr lang="en-CA" dirty="0" smtClean="0"/>
              <a:t>Blank: When no teams score and the team that previously had the hammer retains it</a:t>
            </a:r>
          </a:p>
        </p:txBody>
      </p:sp>
    </p:spTree>
    <p:extLst>
      <p:ext uri="{BB962C8B-B14F-4D97-AF65-F5344CB8AC3E}">
        <p14:creationId xmlns:p14="http://schemas.microsoft.com/office/powerpoint/2010/main" val="117793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Rules and Terms: Shot Types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Guard</a:t>
            </a:r>
            <a:r>
              <a:rPr lang="en-CA" dirty="0" smtClean="0"/>
              <a:t>: A shot that sits above the rings that aims to make it more difficult to hit/shoot into the rings</a:t>
            </a:r>
            <a:endParaRPr lang="en-CA" dirty="0"/>
          </a:p>
          <a:p>
            <a:r>
              <a:rPr lang="en-CA" dirty="0"/>
              <a:t>Draw</a:t>
            </a:r>
            <a:r>
              <a:rPr lang="en-CA" dirty="0" smtClean="0"/>
              <a:t>: A softer shot that aims to get as close to the button as possible</a:t>
            </a:r>
            <a:endParaRPr lang="en-CA" dirty="0"/>
          </a:p>
          <a:p>
            <a:r>
              <a:rPr lang="en-CA" dirty="0"/>
              <a:t>Hit/Take-out</a:t>
            </a:r>
            <a:r>
              <a:rPr lang="en-CA" dirty="0" smtClean="0"/>
              <a:t>: A harder shots that aims to hit a stone and eliminate it from play</a:t>
            </a:r>
            <a:endParaRPr lang="en-CA" dirty="0"/>
          </a:p>
          <a:p>
            <a:r>
              <a:rPr lang="en-CA" dirty="0"/>
              <a:t>Raise: Hitting a </a:t>
            </a:r>
            <a:r>
              <a:rPr lang="en-CA" dirty="0" smtClean="0"/>
              <a:t>closer stone </a:t>
            </a:r>
            <a:r>
              <a:rPr lang="en-CA" dirty="0"/>
              <a:t>into a stone </a:t>
            </a:r>
            <a:r>
              <a:rPr lang="en-CA" dirty="0" smtClean="0"/>
              <a:t>that’s further </a:t>
            </a:r>
            <a:r>
              <a:rPr lang="en-CA" dirty="0"/>
              <a:t>back</a:t>
            </a:r>
          </a:p>
          <a:p>
            <a:r>
              <a:rPr lang="en-CA" dirty="0" smtClean="0"/>
              <a:t>Freeze: Placing a stone directly in front of another stone</a:t>
            </a:r>
          </a:p>
          <a:p>
            <a:r>
              <a:rPr lang="en-CA" dirty="0" smtClean="0"/>
              <a:t>In-turn/Out-turn</a:t>
            </a:r>
            <a:r>
              <a:rPr lang="en-CA" dirty="0"/>
              <a:t>: The direction the shooter spins the shot </a:t>
            </a:r>
            <a:endParaRPr lang="en-CA" dirty="0" smtClean="0"/>
          </a:p>
          <a:p>
            <a:r>
              <a:rPr lang="en-CA" dirty="0" smtClean="0"/>
              <a:t>4-Rock Rule: Teams can’t eliminate stones outside the rings until after the 4</a:t>
            </a:r>
            <a:r>
              <a:rPr lang="en-CA" baseline="30000" dirty="0" smtClean="0"/>
              <a:t>th</a:t>
            </a:r>
            <a:r>
              <a:rPr lang="en-CA" dirty="0" smtClean="0"/>
              <a:t> shot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2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Curling Points System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Each shot is scored by judges on a 4 points system</a:t>
            </a:r>
          </a:p>
          <a:p>
            <a:pPr lvl="1"/>
            <a:r>
              <a:rPr lang="en-CA" dirty="0" smtClean="0"/>
              <a:t>A shot executed correctly gets 4 points</a:t>
            </a:r>
          </a:p>
          <a:p>
            <a:pPr lvl="1"/>
            <a:r>
              <a:rPr lang="en-CA" dirty="0" smtClean="0"/>
              <a:t>A complete miss gets 0 points</a:t>
            </a:r>
          </a:p>
          <a:p>
            <a:pPr lvl="1"/>
            <a:r>
              <a:rPr lang="en-CA" dirty="0" smtClean="0"/>
              <a:t>Partial points are given for partially successful shots</a:t>
            </a:r>
          </a:p>
          <a:p>
            <a:r>
              <a:rPr lang="en-CA" dirty="0" smtClean="0"/>
              <a:t>Players are evaluated at the end of the game on their overall point total vs potential point total.</a:t>
            </a:r>
          </a:p>
          <a:p>
            <a:r>
              <a:rPr lang="en-CA" dirty="0" smtClean="0"/>
              <a:t>This system is somewhat arbitrary.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957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 Sources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End-by-End Results for Canadian Women’s (Heart) and Men’s (Brier) Championships</a:t>
            </a:r>
          </a:p>
          <a:p>
            <a:pPr lvl="1"/>
            <a:r>
              <a:rPr lang="en-CA" dirty="0" smtClean="0"/>
              <a:t>Data back to 1980 </a:t>
            </a:r>
          </a:p>
          <a:p>
            <a:r>
              <a:rPr lang="en-CA" dirty="0" smtClean="0"/>
              <a:t>Play-by-Play Data for Men’s and Women’s Olympic and World Championships</a:t>
            </a:r>
          </a:p>
          <a:p>
            <a:pPr lvl="1"/>
            <a:r>
              <a:rPr lang="en-CA" dirty="0" smtClean="0"/>
              <a:t>5 Tournaments, 2017-2018</a:t>
            </a:r>
          </a:p>
          <a:p>
            <a:pPr lvl="1"/>
            <a:r>
              <a:rPr lang="en-CA" dirty="0" smtClean="0"/>
              <a:t>405 Games</a:t>
            </a:r>
          </a:p>
          <a:p>
            <a:pPr lvl="1"/>
            <a:r>
              <a:rPr lang="en-CA" dirty="0" smtClean="0"/>
              <a:t>8192 Ends</a:t>
            </a:r>
          </a:p>
          <a:p>
            <a:pPr lvl="1"/>
            <a:r>
              <a:rPr lang="en-CA" dirty="0" smtClean="0"/>
              <a:t>60404 Shots, including turn, points, and aim (hit/draw/guard)</a:t>
            </a:r>
          </a:p>
          <a:p>
            <a:pPr lvl="1"/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18402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Curling Analytics are relatively non-existent</a:t>
            </a:r>
          </a:p>
          <a:p>
            <a:pPr lvl="1"/>
            <a:r>
              <a:rPr lang="en-CA" dirty="0"/>
              <a:t>Kevin Palmer: </a:t>
            </a:r>
            <a:r>
              <a:rPr lang="en-CA" dirty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curlwithmath.blogspot.com</a:t>
            </a:r>
            <a:endParaRPr lang="en-CA" dirty="0" smtClean="0"/>
          </a:p>
          <a:p>
            <a:pPr lvl="1"/>
            <a:r>
              <a:rPr lang="en-CA" dirty="0" smtClean="0"/>
              <a:t>Focus on win probability, situational evaluations</a:t>
            </a:r>
            <a:r>
              <a:rPr lang="en-CA" dirty="0"/>
              <a:t/>
            </a:r>
            <a:br>
              <a:rPr lang="en-CA" dirty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In this talk our aim is: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To use data to understand the flow of a curling game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CA" dirty="0" smtClean="0"/>
              <a:t>How do scoring rates/steals/blank ends change during the game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CA" dirty="0" smtClean="0"/>
              <a:t>How difficult are various shots</a:t>
            </a:r>
          </a:p>
          <a:p>
            <a:pPr marL="630936" lvl="1" indent="-457200">
              <a:buFont typeface="+mj-lt"/>
              <a:buAutoNum type="arabicPeriod"/>
            </a:pPr>
            <a:endParaRPr lang="en-CA" dirty="0" smtClean="0"/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To use data to evaluate curling strategies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CA" dirty="0"/>
              <a:t>What’s the value of having the hammer to start the </a:t>
            </a:r>
            <a:r>
              <a:rPr lang="en-CA" dirty="0" smtClean="0"/>
              <a:t>game?</a:t>
            </a:r>
            <a:endParaRPr lang="en-CA" dirty="0"/>
          </a:p>
          <a:p>
            <a:pPr marL="630936" lvl="1" indent="-457200">
              <a:buFont typeface="+mj-lt"/>
              <a:buAutoNum type="arabicPeriod"/>
            </a:pPr>
            <a:r>
              <a:rPr lang="en-CA" dirty="0"/>
              <a:t>Would you rather enter the 10</a:t>
            </a:r>
            <a:r>
              <a:rPr lang="en-CA" baseline="30000" dirty="0"/>
              <a:t>th</a:t>
            </a:r>
            <a:r>
              <a:rPr lang="en-CA" dirty="0"/>
              <a:t> end down 1 with the hammer or tied without the hammer</a:t>
            </a:r>
            <a:r>
              <a:rPr lang="en-CA" dirty="0" smtClean="0"/>
              <a:t>?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CA" dirty="0" smtClean="0"/>
              <a:t>How aggressive should you play early in an end?</a:t>
            </a:r>
            <a:endParaRPr lang="en-CA" dirty="0"/>
          </a:p>
          <a:p>
            <a:pPr marL="457200" indent="-457200">
              <a:buFont typeface="+mj-lt"/>
              <a:buAutoNum type="arabicPeriod"/>
            </a:pPr>
            <a:r>
              <a:rPr lang="en-CA" dirty="0" smtClean="0"/>
              <a:t>To evaluate whether the curling scoring system even makes sense</a:t>
            </a:r>
          </a:p>
          <a:p>
            <a:pPr marL="630936" lvl="1" indent="-457200">
              <a:buFont typeface="+mj-lt"/>
              <a:buAutoNum type="arabicPeriod"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81597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Scoring Trends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3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Steal Trends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4174" y="1683833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Blank Trends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174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Win Probability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4869" y="1779640"/>
            <a:ext cx="9658400" cy="503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Would you Rather Blank the 1</a:t>
            </a:r>
            <a:r>
              <a:rPr lang="en-CA" baseline="30000" dirty="0" smtClean="0"/>
              <a:t>st</a:t>
            </a:r>
            <a:r>
              <a:rPr lang="en-CA" dirty="0" smtClean="0"/>
              <a:t> or Score?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471" y="2345076"/>
            <a:ext cx="8609386" cy="448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1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 1 Without Hammer or Tied With Hammer?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20" y="1925944"/>
            <a:ext cx="9460088" cy="493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Score Effects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Score effects are a common phenomenon in many sports</a:t>
            </a:r>
          </a:p>
          <a:p>
            <a:pPr lvl="1"/>
            <a:r>
              <a:rPr lang="en-CA" dirty="0" smtClean="0"/>
              <a:t>Team that’s leading tends to sit back while team that’s trailing tends to push to tie</a:t>
            </a:r>
          </a:p>
          <a:p>
            <a:r>
              <a:rPr lang="en-CA" dirty="0" smtClean="0"/>
              <a:t>Do score effects exist in curling?</a:t>
            </a:r>
          </a:p>
          <a:p>
            <a:pPr lvl="1"/>
            <a:r>
              <a:rPr lang="en-CA" dirty="0" smtClean="0"/>
              <a:t>Can look at steal and blank percentage (% of ends with a steal occurring) to look for clues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33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Teams with the lead give up more steals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419" y="1831680"/>
            <a:ext cx="9545487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7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Teams with a lead blank more in odd ends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174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2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Strategies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Early on in the end teams have to decide whether to guard or put stones into the house (draw)</a:t>
            </a:r>
          </a:p>
          <a:p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137308"/>
              </p:ext>
            </p:extLst>
          </p:nvPr>
        </p:nvGraphicFramePr>
        <p:xfrm>
          <a:off x="1738489" y="3496733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SHOT NUMBER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Front/Guard 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Draw %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57.2%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42.8%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32.8%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67.2%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58.7%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41.3%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81.6%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18.4%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8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Average Points By Shot SELECTION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174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Steal Probability By Shot Selection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174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Point Probability By </a:t>
            </a:r>
            <a:r>
              <a:rPr lang="en-CA" dirty="0"/>
              <a:t>Shot Selection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3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9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Shot Success Rates By TYPE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73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Shot Success Rates By Position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3" y="183168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4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Does A Player’s Score even matter?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283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Kind of?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82" y="1602000"/>
            <a:ext cx="10172562" cy="5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 Steps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Shot position data</a:t>
            </a:r>
          </a:p>
          <a:p>
            <a:pPr lvl="1"/>
            <a:r>
              <a:rPr lang="en-CA" dirty="0" smtClean="0"/>
              <a:t>For World Curling Federation events stone locations are recorded after each shot</a:t>
            </a:r>
          </a:p>
          <a:p>
            <a:pPr lvl="1"/>
            <a:r>
              <a:rPr lang="en-CA" dirty="0" smtClean="0"/>
              <a:t>Look at expected points and win probability based on stone positions</a:t>
            </a:r>
          </a:p>
          <a:p>
            <a:pPr lvl="1"/>
            <a:r>
              <a:rPr lang="en-CA" dirty="0" smtClean="0"/>
              <a:t>Create a better player evaluation system</a:t>
            </a:r>
          </a:p>
          <a:p>
            <a:r>
              <a:rPr lang="en-CA" dirty="0" smtClean="0"/>
              <a:t>Examine shot sequences to better identify strategic considerations</a:t>
            </a:r>
          </a:p>
          <a:p>
            <a:pPr lvl="1"/>
            <a:r>
              <a:rPr lang="en-CA" dirty="0" smtClean="0"/>
              <a:t>Does Guard-Draw perform better than Guard-Guard?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907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Last but not Least…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3" y="1926000"/>
            <a:ext cx="9459980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2637</TotalTime>
  <Words>1028</Words>
  <Application>Microsoft Office PowerPoint</Application>
  <PresentationFormat>Widescreen</PresentationFormat>
  <Paragraphs>130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Tw Cen MT</vt:lpstr>
      <vt:lpstr>Tw Cen MT Condensed</vt:lpstr>
      <vt:lpstr>Wingdings 3</vt:lpstr>
      <vt:lpstr>Integral</vt:lpstr>
      <vt:lpstr>Hurry Smart</vt:lpstr>
      <vt:lpstr>Why Curling?</vt:lpstr>
      <vt:lpstr>But really was caused by this…</vt:lpstr>
      <vt:lpstr>And kinda a little bit by this…</vt:lpstr>
      <vt:lpstr>What is Curling?</vt:lpstr>
      <vt:lpstr>Rules And Terms</vt:lpstr>
      <vt:lpstr>Rules And Terms</vt:lpstr>
      <vt:lpstr>Rules and Terms: Shot Types</vt:lpstr>
      <vt:lpstr>Curling Points System</vt:lpstr>
      <vt:lpstr>Data Sources</vt:lpstr>
      <vt:lpstr>Objectives</vt:lpstr>
      <vt:lpstr>Scoring Trends</vt:lpstr>
      <vt:lpstr>Steal Trends</vt:lpstr>
      <vt:lpstr>Blank Trends</vt:lpstr>
      <vt:lpstr>Win Probability</vt:lpstr>
      <vt:lpstr>Would you Rather Blank the 1st or Score?</vt:lpstr>
      <vt:lpstr>Up 1 Without Hammer or Tied With Hammer?</vt:lpstr>
      <vt:lpstr>Score Effects</vt:lpstr>
      <vt:lpstr>Teams with the lead give up more steals</vt:lpstr>
      <vt:lpstr>Teams with a lead blank more in odd ends</vt:lpstr>
      <vt:lpstr>Evaluating Strategies</vt:lpstr>
      <vt:lpstr>Average Points By Shot SELECTION</vt:lpstr>
      <vt:lpstr>Steal Probability By Shot Selection</vt:lpstr>
      <vt:lpstr>Multiple Point Probability By Shot Selection</vt:lpstr>
      <vt:lpstr>Shot Success Rates By TYPE</vt:lpstr>
      <vt:lpstr>Shot Success Rates By Position</vt:lpstr>
      <vt:lpstr>Does A Player’s Score even matter?</vt:lpstr>
      <vt:lpstr>Kind of?</vt:lpstr>
      <vt:lpstr>Next Steps</vt:lpstr>
      <vt:lpstr>Last but not Least…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Hurry Smart</dc:title>
  <dc:creator>Matt Cane</dc:creator>
  <cp:lastModifiedBy>Matt Cane</cp:lastModifiedBy>
  <cp:revision>35</cp:revision>
  <dcterms:created xsi:type="dcterms:W3CDTF">2018-08-09T03:38:28Z</dcterms:created>
  <dcterms:modified xsi:type="dcterms:W3CDTF">2018-08-10T23:35:54Z</dcterms:modified>
</cp:coreProperties>
</file>