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61" r:id="rId4"/>
    <p:sldId id="265" r:id="rId5"/>
    <p:sldId id="283" r:id="rId6"/>
    <p:sldId id="280" r:id="rId7"/>
    <p:sldId id="279" r:id="rId8"/>
    <p:sldId id="262" r:id="rId9"/>
    <p:sldId id="263" r:id="rId10"/>
    <p:sldId id="267" r:id="rId11"/>
    <p:sldId id="282" r:id="rId12"/>
    <p:sldId id="269" r:id="rId13"/>
    <p:sldId id="272" r:id="rId14"/>
    <p:sldId id="275" r:id="rId15"/>
    <p:sldId id="274" r:id="rId16"/>
    <p:sldId id="276" r:id="rId17"/>
    <p:sldId id="271" r:id="rId18"/>
    <p:sldId id="273" r:id="rId19"/>
    <p:sldId id="277" r:id="rId20"/>
    <p:sldId id="278" r:id="rId21"/>
    <p:sldId id="284" r:id="rId22"/>
    <p:sldId id="28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3" autoAdjust="0"/>
    <p:restoredTop sz="85630" autoAdjust="0"/>
  </p:normalViewPr>
  <p:slideViewPr>
    <p:cSldViewPr snapToGrid="0">
      <p:cViewPr>
        <p:scale>
          <a:sx n="103" d="100"/>
          <a:sy n="103" d="100"/>
        </p:scale>
        <p:origin x="63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8/9/18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8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dirty="0"/>
              <a:pPr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983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88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dirty="0"/>
              <a:pPr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2858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8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4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491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8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3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5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3C633830-2244-49AE-BC4A-47F415C177C6}" type="datetimeFigureOut">
              <a:rPr lang="en-US" dirty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2AC27A5A-7290-4DE1-BA94-4BE8A8E57DC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4981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C633830-2244-49AE-BC4A-47F415C177C6}" type="datetimeFigureOut">
              <a:rPr lang="en-US" dirty="0"/>
              <a:pPr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0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80DF343-A469-437D-B884-4D924C47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0" y="2205587"/>
            <a:ext cx="4807354" cy="1766993"/>
          </a:xfrm>
        </p:spPr>
        <p:txBody>
          <a:bodyPr>
            <a:normAutofit fontScale="90000"/>
          </a:bodyPr>
          <a:lstStyle/>
          <a:p>
            <a:pPr algn="r"/>
            <a:r>
              <a:rPr lang="en-US" sz="6600" dirty="0"/>
              <a:t>Ice, ICE Baby: IT’S TIME FOR FOURPLAY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1F0152C-84D1-4EC9-9C17-376CF1C0C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7436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48291F-BFA0-4E67-83A3-95F7D23A3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BE18D5B-7F3A-3E44-A10C-85299822B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15" y="837937"/>
            <a:ext cx="5855883" cy="450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45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/>
              <a:t>Contents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834046" y="804700"/>
            <a:ext cx="4799963" cy="4964126"/>
          </a:xfrm>
        </p:spPr>
        <p:txBody>
          <a:bodyPr>
            <a:normAutofit/>
          </a:bodyPr>
          <a:lstStyle/>
          <a:p>
            <a:r>
              <a:rPr lang="en-US" sz="1600" dirty="0"/>
              <a:t>Why 4Fs on ice</a:t>
            </a:r>
          </a:p>
          <a:p>
            <a:r>
              <a:rPr lang="en-US" sz="1600" dirty="0"/>
              <a:t>ICE Ratings</a:t>
            </a:r>
          </a:p>
          <a:p>
            <a:r>
              <a:rPr lang="en-US" sz="1600" dirty="0"/>
              <a:t>What makes a forward?</a:t>
            </a:r>
          </a:p>
          <a:p>
            <a:r>
              <a:rPr lang="en-US" sz="1600" dirty="0"/>
              <a:t>Creating the Forwardness Rating</a:t>
            </a:r>
          </a:p>
          <a:p>
            <a:r>
              <a:rPr lang="en-US" sz="1600" dirty="0"/>
              <a:t>What does it mean?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1421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The history of 4 forwards at 5v5</a:t>
            </a:r>
            <a:br>
              <a:rPr lang="en-US" sz="4000" dirty="0"/>
            </a:br>
            <a:endParaRPr lang="en-US" sz="4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551" y="643466"/>
            <a:ext cx="4799963" cy="4964126"/>
          </a:xfrm>
        </p:spPr>
        <p:txBody>
          <a:bodyPr>
            <a:normAutofit/>
          </a:bodyPr>
          <a:lstStyle/>
          <a:p>
            <a:endParaRPr sz="16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788E8-84C8-1443-A267-22A7379F3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046" y="722853"/>
            <a:ext cx="6914351" cy="506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03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Matt Cane is so smart…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43E771-5932-284E-A0F2-022DCB6D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438" y="1863303"/>
            <a:ext cx="6577721" cy="28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1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206" y="643466"/>
            <a:ext cx="4206942" cy="528659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ICE v2. (ICE ICE baby)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Much better repeatability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.</a:t>
            </a:r>
            <a:r>
              <a:rPr lang="en-US" sz="3100" dirty="0"/>
              <a:t>39 R^2 w/ WAR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.85 R^2 w/ GS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.33 R^2 w/ Carry in %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.32 R^2 w/ Break up%</a:t>
            </a:r>
            <a:br>
              <a:rPr lang="en-US" sz="3100" dirty="0"/>
            </a:br>
            <a:br>
              <a:rPr lang="en-US" sz="4000" dirty="0"/>
            </a:br>
            <a:endParaRPr lang="en-US" sz="4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76C6757-574E-9A4F-A73E-41433405B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364633"/>
              </p:ext>
            </p:extLst>
          </p:nvPr>
        </p:nvGraphicFramePr>
        <p:xfrm>
          <a:off x="6223849" y="1668783"/>
          <a:ext cx="40640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1037571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51297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Repeatability (YOY R^2)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2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Shooting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45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72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Skating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8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Shot 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8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Transisition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05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 Way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13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00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ICE Strong correlation w/ on-ice shot rates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551" y="643466"/>
            <a:ext cx="4799963" cy="4964126"/>
          </a:xfrm>
        </p:spPr>
        <p:txBody>
          <a:bodyPr>
            <a:normAutofit/>
          </a:bodyPr>
          <a:lstStyle/>
          <a:p>
            <a:endParaRPr sz="16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456B7-CBC9-424C-833F-1A0BC3C6E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616" y="508715"/>
            <a:ext cx="6542477" cy="584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3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Predicted Individual Impact (</a:t>
            </a:r>
            <a:r>
              <a:rPr lang="en-US" sz="4000" dirty="0" err="1"/>
              <a:t>rel</a:t>
            </a:r>
            <a:r>
              <a:rPr lang="en-US" sz="4000" dirty="0"/>
              <a:t> XG%)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F00ED8-113C-8543-9765-B64175C13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802" y="283335"/>
            <a:ext cx="6766156" cy="64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5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Last Year’s Combined ICE Ratings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Predicts CF% as well as last years CF%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551" y="643466"/>
            <a:ext cx="4799963" cy="4964126"/>
          </a:xfrm>
        </p:spPr>
        <p:txBody>
          <a:bodyPr>
            <a:normAutofit/>
          </a:bodyPr>
          <a:lstStyle/>
          <a:p>
            <a:endParaRPr sz="16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891136-5C0C-6E4F-8E89-C33DAC1C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08" y="393700"/>
            <a:ext cx="73152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56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Predicting this year’s results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Predicts this year’s CF% as well as the combining individual CF% of the pairing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54C2D-3723-E046-A157-52E243925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459" y="472440"/>
            <a:ext cx="7121679" cy="612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46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ICE Does a pretty decent job of projecting D-pairing shot effects (but just combine their CF%)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551" y="643466"/>
            <a:ext cx="4799963" cy="4964126"/>
          </a:xfrm>
        </p:spPr>
        <p:txBody>
          <a:bodyPr>
            <a:normAutofit/>
          </a:bodyPr>
          <a:lstStyle/>
          <a:p>
            <a:endParaRPr sz="16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16ABD-B56E-5B4C-A504-6E0368F82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346" y="338244"/>
            <a:ext cx="6961904" cy="589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89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Utilizing the ICE Ratings, we can reliably identify the positional designations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8868B-3D0E-BA48-94EB-1A058C87B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046" y="891233"/>
            <a:ext cx="6934200" cy="47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39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Identifying the key traits between the classes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ADEE87-4080-B447-8B89-058D4E261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913" y="1030829"/>
            <a:ext cx="6701199" cy="434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98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643466"/>
            <a:ext cx="4064427" cy="5286594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/>
              <a:t>Initial Classification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 - Random Forest Model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- 98% Accuracy Rate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Maybe too good…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7786A-4338-D94D-9500-19CCBE624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187" y="321733"/>
            <a:ext cx="6310375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94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Year over year  R^2 of .93 for first pass of forwardness score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30D485-10C6-6940-A609-CE535C2EC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749" y="924563"/>
            <a:ext cx="7354571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04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A344E-3A20-8242-B7F0-62937CB72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145" y="175260"/>
            <a:ext cx="6005419" cy="650748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0539675-6ED9-9143-BDE7-D79F0EC73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643466"/>
            <a:ext cx="4064427" cy="5286594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/>
              <a:t>Follow-up classification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 - The model has beer goggles now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- 92% Accuracy Rate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Much more overlap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678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Year over year  R^2 of .71 for first pass of forwardness score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A54776-04F2-D746-967C-A4C267198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837" y="1283526"/>
            <a:ext cx="6502934" cy="40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05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Breakdown by position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Wingers almost never qualify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</a:t>
            </a:r>
            <a:r>
              <a:rPr lang="en-US" sz="4000" dirty="0" err="1"/>
              <a:t>Dmen</a:t>
            </a:r>
            <a:r>
              <a:rPr lang="en-US" sz="4000" dirty="0"/>
              <a:t> have the most fluidity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486C26-4FEE-BE42-B421-4378B6D43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383" y="468392"/>
            <a:ext cx="6861204" cy="57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86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2993477" cy="528659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2016-2017 examples</a:t>
            </a:r>
            <a:br>
              <a:rPr lang="en-US" sz="4000" dirty="0"/>
            </a:br>
            <a:br>
              <a:rPr lang="en-US" sz="4000" dirty="0"/>
            </a:br>
            <a:r>
              <a:rPr lang="en-US" sz="3100" dirty="0"/>
              <a:t>- PHI:</a:t>
            </a:r>
            <a:br>
              <a:rPr lang="en-US" sz="3100" dirty="0"/>
            </a:br>
            <a:r>
              <a:rPr lang="en-US" sz="3100" dirty="0" err="1"/>
              <a:t>Bellmare</a:t>
            </a:r>
            <a:r>
              <a:rPr lang="en-US" sz="3100" dirty="0"/>
              <a:t>, Giroux, </a:t>
            </a:r>
            <a:r>
              <a:rPr lang="en-US" sz="3100" dirty="0" err="1"/>
              <a:t>Voracek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- L.A.:</a:t>
            </a:r>
            <a:br>
              <a:rPr lang="en-US" sz="3100" dirty="0"/>
            </a:br>
            <a:r>
              <a:rPr lang="en-US" sz="3100" dirty="0"/>
              <a:t>Shore, Nolan Kempe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- MTL:</a:t>
            </a:r>
            <a:br>
              <a:rPr lang="en-US" sz="3100" dirty="0"/>
            </a:br>
            <a:r>
              <a:rPr lang="en-US" sz="3100" dirty="0"/>
              <a:t>Tomas </a:t>
            </a:r>
            <a:r>
              <a:rPr lang="en-US" sz="3100" dirty="0" err="1"/>
              <a:t>Plekanec</a:t>
            </a:r>
            <a:endParaRPr lang="en-US" sz="31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6B1892-7338-3243-BD0A-3AA3E75A5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067" y="778476"/>
            <a:ext cx="2295175" cy="36652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2B160C-BEC3-F245-A682-432F7FE23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242" y="778476"/>
            <a:ext cx="4613770" cy="366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0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Forwardness of the D-pairs has a small but statistically significant effect on shot outcomes…</a:t>
            </a:r>
            <a:br>
              <a:rPr lang="en-US" sz="4000" dirty="0"/>
            </a:br>
            <a:endParaRPr lang="en-US" sz="4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551" y="643466"/>
            <a:ext cx="4799963" cy="4964126"/>
          </a:xfrm>
        </p:spPr>
        <p:txBody>
          <a:bodyPr>
            <a:normAutofit/>
          </a:bodyPr>
          <a:lstStyle/>
          <a:p>
            <a:endParaRPr sz="16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E73E7-8F13-2A4D-A499-4098E00AF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321" y="728153"/>
            <a:ext cx="7035691" cy="51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89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…mainly driven by increased competency in the Neutral Zone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7551" y="643466"/>
            <a:ext cx="4799963" cy="4964126"/>
          </a:xfrm>
        </p:spPr>
        <p:txBody>
          <a:bodyPr>
            <a:normAutofit/>
          </a:bodyPr>
          <a:lstStyle/>
          <a:p>
            <a:endParaRPr sz="16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9DB90C-9B5A-5F41-BAD4-557D253C5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828" y="209123"/>
            <a:ext cx="6698052" cy="61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41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r>
              <a:rPr lang="en-US" sz="4000" dirty="0"/>
              <a:t>On average, between a .5% to 1.5% increase in CF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I wonder what the bottom 3 have in common?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33EE4D-8A77-3D45-A3E6-91B3565D2D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161031"/>
              </p:ext>
            </p:extLst>
          </p:nvPr>
        </p:nvGraphicFramePr>
        <p:xfrm>
          <a:off x="4837113" y="642938"/>
          <a:ext cx="5666130" cy="2979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710">
                  <a:extLst>
                    <a:ext uri="{9D8B030D-6E8A-4147-A177-3AD203B41FA5}">
                      <a16:colId xmlns:a16="http://schemas.microsoft.com/office/drawing/2014/main" val="2586124893"/>
                    </a:ext>
                  </a:extLst>
                </a:gridCol>
                <a:gridCol w="1888710">
                  <a:extLst>
                    <a:ext uri="{9D8B030D-6E8A-4147-A177-3AD203B41FA5}">
                      <a16:colId xmlns:a16="http://schemas.microsoft.com/office/drawing/2014/main" val="2856277695"/>
                    </a:ext>
                  </a:extLst>
                </a:gridCol>
                <a:gridCol w="1888710">
                  <a:extLst>
                    <a:ext uri="{9D8B030D-6E8A-4147-A177-3AD203B41FA5}">
                      <a16:colId xmlns:a16="http://schemas.microsoft.com/office/drawing/2014/main" val="489597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D-man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 Improvement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4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Alex Burmistrov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Ben Hutton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+2.11 CF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3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Josh Ho-Sang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Dennis Seidenberg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+3.95 CF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effectLst/>
                        </a:rPr>
                        <a:t>Alex Burrows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Ben </a:t>
                      </a:r>
                      <a:r>
                        <a:rPr lang="en-US" dirty="0" err="1"/>
                        <a:t>Harpur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+2.13 CF</a:t>
                      </a: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9534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effectLst/>
                        </a:rPr>
                        <a:t>Chris </a:t>
                      </a:r>
                      <a:r>
                        <a:rPr lang="en-US" dirty="0" err="1">
                          <a:effectLst/>
                        </a:rPr>
                        <a:t>DiDomenico</a:t>
                      </a: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Ben </a:t>
                      </a:r>
                      <a:r>
                        <a:rPr lang="en-US" dirty="0" err="1"/>
                        <a:t>Harpur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+2.11 CF</a:t>
                      </a: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321708066"/>
                  </a:ext>
                </a:extLst>
              </a:tr>
              <a:tr h="248671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effectLst/>
                        </a:rPr>
                        <a:t>Filip </a:t>
                      </a:r>
                      <a:r>
                        <a:rPr lang="en-US" dirty="0" err="1">
                          <a:effectLst/>
                        </a:rPr>
                        <a:t>Chilapik</a:t>
                      </a: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Ben </a:t>
                      </a:r>
                      <a:r>
                        <a:rPr lang="en-US" dirty="0" err="1"/>
                        <a:t>Harpur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+3.86 CF</a:t>
                      </a:r>
                    </a:p>
                    <a:p>
                      <a:pPr algn="l" rtl="0" fontAlgn="b"/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698372739"/>
                  </a:ext>
                </a:extLst>
              </a:tr>
            </a:tbl>
          </a:graphicData>
        </a:graphic>
      </p:graphicFrame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21549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40BF86-1545-454F-930D-D633E83B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6" y="643466"/>
            <a:ext cx="3839381" cy="5286594"/>
          </a:xfrm>
        </p:spPr>
        <p:txBody>
          <a:bodyPr>
            <a:normAutofit/>
          </a:bodyPr>
          <a:lstStyle/>
          <a:p>
            <a:endParaRPr lang="en-US" sz="4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D51BF-92DF-4BA7-A185-7E1D78DF4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2596" y="643466"/>
            <a:ext cx="0" cy="6214534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6">
            <a:extLst>
              <a:ext uri="{FF2B5EF4-FFF2-40B4-BE49-F238E27FC236}">
                <a16:creationId xmlns:a16="http://schemas.microsoft.com/office/drawing/2014/main" id="{4FA98957-023B-4B4C-B8F5-A60254A63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" name="AutoShape 2" descr="data:image/png;base64,iVBORw0KGgoAAAANSUhEUgAAAlgAAAFzCAYAAADi5Xe0AAAgAElEQVR4XuxdB5QURdd9O3EDWclRUXIGAyiCEkQEFQRUkIwKggEl6edPMCESRBGQIAiKICogQVAMIEgSAQMSlRwEibphdtJ/bi299Mx2nOmetPXO4YhMdVW9W7U9d1+9ui/J7/f7iRtHgCPAEeAIcAQ4AhwBjoBhCCRxgmUYlrwjjgBHgCPAEeAIcAQ4AgwBTrD4RuAIcAQ4AhwBjgBHgCNgMAKcYBkMKO+OI8AR4AhwBDgCHAGOACdYfA9wBDgCHAGOAEeAI8ARMBgBTrAMBpR3xxHgCHAEOAIcAY4AR4ATLL4HOAIcAY4AR4AjwBHgCBiMACdYBgPKu+MIcAQ4AhwBjgBHgCPACRbfAxwBjgBHgCPAEeAIcAQMRoATLIMB5d1xBDgCHAGOAEeAI8AR4ASL7wGOAEeAI8AR4AhwBDgCBiPACZbBgPLuOAIcAY4AR4AjwBHgCHCCxfcAR4AjwBHgCHAEOAIcAYMR4ATLYEB5dxwBjgBHgCPAEeAIcAQ4weJ7gCPAEeAIcAQ4AhwBjoDBCHCCZTCgvDuOAEeAI8AR4AhwBDgCnGDxPcAR4AhwBDgCHAGOAEfAYAQ4wTIYUN4dR4AjwBHgCHAEOAIcAU6w+B7gCHAEOAIcgYRD4K8zPtpzwkdpyUT1KlipSFpSwvnIHYptBAwlWFlZWTRp0iRKT09nXrvdbmrUqBF16dKFDh8+TDNmzCCLxZL7WdeuXalevXoBCF24cIGmT59OFy9epKSkJEKbunXrsjZ79+6lefPmkdfrpbS0NOrfvz+VLFkythHms+MIcAQ4AhyBiCGwfq+HPt3ipj0nfQFj3lXTRt1us1Ola3O+g7hxBMxGwHCC9fLLL1PTpk2pYMGC5Pf7qXjx4lStWjX6888/adasWdS+fXvy+XzsT/Xq1alEiRK5PqL9hAkT2Gc9evSgTZs20bZt22jEiBHkcDjotddeo5o1a1LLli1p0aJFdOnSJXrppZdySZvZYPH+OQIcAY4ARyB2EZj5XTZ9ssWtOME3Hk6mm663xq4TfGYJg4ChBOvMmTM0ceJEGjNmDCUnJweAtGXLFlq9ejWNHj2aRaakDJGvV199lZErkC9EwEaNGkWdOnViEas5c+bQyJEj2d+PHDlC06ZNo+HDh1OxYsUSZkG4IxwBjgBHgCOgHwFErAZ9kKn64DUFkmjx06mq7XgDjkC4CBhKsPbt20fvv/9+7pxq1apF3bp1I6vVSsuWLWMRKRgIVqtWrVgkSmw4YgQ5Gzp0KCNNiGiNHTuW2rRpQ4UKFaL58+czgoZjRoGMCW3DBYI/zxHgCHAEOALxi8C4FS76+jePJgdGdXTSHdVsmtryRhyBUBEwlGAdP36cRZVat27N8qS++uorql27NnXv3p3Wr19P69ato3bt2tH+/ftp586dLDcLOVqCqREsRLAQ4QLBCm4bKgD8OY4AR4AjwBGIfwRavJ6T+6vFWte20fD2Ti1NeRuOQMgIGEqwgmexcuVKlkOFYz5EsQQTcq2Qn9WrV688BGvYsGFUtGhRxQiWGsE6efIknTp1KmRg+IMcAY4AR4AjYCwCpUuXpjJlyhjbKREdPeej3jPUjweFgSsVt9D7j6UYPg/eIUdAjIChBGvXrl3kcrnolltuYWN8/fXXtHHjRpY3tXbtWhbNKleuHCNOkydPZiRKTLDUcrDmzp3L+kpNTSVEy6ZMmZIvc7B+/vlnatiwYcLuZO5f/C8tX8P4XsN4XD89Eaw7a9jopQd4BCu+d2nsz95QgoUjwe+//54GDBjAbhFOnTqVihQpQgMHDqS3336bMjMz2d+RDD979mx2lNisWTNatWoVNW/enOVZIeeqQIEC1K9fP9q6dSutWbOGhgwZwkgVjgcbN27Mnlu4cCEdOnQoT3Qs9iEPf4bx+PLT4zX3Tw9asdmWr2FsrovWWcXj+r281EXr92jLwRrR3kmtavMcLK37gbcLDQFDCZbH42E3/Q4ePMhmU7hwYRo0aBD7L0gV9K0EjawqVapQnz596Ny5czR+/Hjq3bs3uzmIYz1EptAXDLIOkH2Abd++nRYvXsz+jjws6GBVqlQpNM/j+Kl4fPnpgZv7pwet2GzL1zA210XrrOJx/XYe9tKQj7NUXXTaib4cmqbajjfgCISLgKEES5hMdnY2k1iAnEKwgWAhHytYxkGqndPpJJst8LcMJM8j/woRLTm5h3BBifXn4/HlpwdT7p8etGKzLV/D2FwXrbOK1/WbtNpFq3YqR7FGdnBSs+o8eqV1L/B2oSNgCsEKfTr8SS0IxOvLT4tvaMP904pU7LbjaxjdtTl9yU+XM/xUpXRoquXxvH5f/Oymd77KzrMA9StZ6dHb7FSvIhcZje7uzD+jc4IVh2sdzy8/LXBz/7SgFNtt+BpGZ302HfDSa8uyKEskZt6zqYN6NLXrmlAirN/2v7z0h1CLsKKVKpcIjWzqAo435giIEOAEKw63QyK8/JRg5/7F4aYMmjJfw8iv4Ya9Hhq9xCU5cPPqNvq/DtpvzSX6+kV+dfiI+REBTrDicNUT/eXH/YvDTckJVtQX7Z430ylbIf1ocvdkql1e2/FYov8MRn2x+ATyBQKcYMXhMif6y4/7F4ebkhOsqC7a4bM+6jtLWWiz8y126t/CoWmeif4zqAkE3ogjECYCnGCFCWA0Hk/0lx/3Lxq7ytgx+Roai6dabz8f8tKwhcoSBc1r2Oj/NIprJvr6qeHJP+cIGIEAJ1hGoBjhPhL95cf9i/CGMmE4voYmgKrQJZLa7x2vXIvvmTYOuq+BtmT3RF+/yK4OHy2/IsAJVhyufKK//Lh/cbgp+RFh1BcN0gSQKJAyu5Xoi+fTyKlR/inRfwajvlh8AvkCAU6w4nCZE/3lx/2Lw03JCVbUFy0j208vfeqiX454A+ZitRANbeekVrU0sqt8oEUX9cXiE8gXCHCCFYfLzAlIHC6aaMqJvn5wNdF9jGX/Nu7z0uYDHrqQ7ieIa95T10YFkpN0/dDEsn+6HOGNOQJRRIATrCiCH+rQif7y4/6FujNi5zm+hrGzFqHMJNHXLxRM+DMcAb0IcIKlF7EYaJ/oLz/u39VN9vtxL/24z0sofVKnvIVa17FRmlNfNCIaW5avYTRQN27MeFy/Uxf9lJnt1wRC8UJJVFBnVE9Tx2E0On78OKvRe+2119Lhw4epWLFiVKhQoTB6lH704MGDhLHq1q1LRYsWNbx/3uFVBDjBisPdEI8vPz0wc/9y0Hr9Cxd9uzuvcuTzbZ3Utp72fBo92BvVlq+hUUhGp594W7//svy0bk9g7pkScoVSkuiOavKiq1lZWfTqq69SdnY2ORwOSk1NpfT0dHK73VS8eHF6/vnnyWIxrvSO3++nV155hcqXL0+9evWiMWPGUJs2bejmm29mf2/RogXdcccdYW+GjRs30vLlyykpKYm6detGderUCbvPUDrYsmULffHFF8xnmy28dxmw27t3L61Zs4aaN29O9evXD2VKpjzDCZYpsJrbaby9/PSiwf0jWrTZTbO+z1uwVsBy8VOpdE3B2I1k8TXUu+tjq328rZ9egoWctObV5QkWvrR///13RkSOHDlC69evp/bt27OIEqJMVatWNXzBJkyYQKVKlWLEZ+zYsYxggSxg7CpVqlCZMmXCHnPGjBnkdDoZiYumnT59mvbs2UPNmjULi6iCCL/88svk8eT8Ivrwww9TgwYNoulawNicYMXMUmifSLy9/LR7ltOS+0fU4nVlTaPedzjo0du1aRrpxd+I9nwNjUAxen3E2/oZTbDEyOO4bvr06fS///2PESyQr5UrV9I///xD58+fZ+QH5GvDhg2ECBEiMvfddx8jYcBx//79ZLVaGaG47rrrqEuXLoykoZ8VK1bQrl27GHn666+/qEaNGnkIFsaqXbs2I0arVq1ibXfs2EFpaWmsr7Jly7Lp4ugP0an//vuPERf8EQxjLV26lBA5stvtVK1aNTaOz+djvvz6669UsGBBevDBB6lChQp05swZWrJkCZvnsWPH6Nlnn2WfCwZfvvzySxbVa9iwId1zzz2MKIHoIDK1e/duKlmyJCM8wCwYr0aNGtHmzZvpgQceYM9JYYex5MYR5oHxgAXmMG7cOEZKOcGK3nsjIUaOt5efXtDzu39H/vFRn5nKZU/qVrTSpG7JeqGNWPv8voYRA9qkgeJt/cwkWCAus2bNohEjRrCcJZAVRJvOnj3LyBW+3M+dO0dff/013XnnnezfQTAGDx5MP/30EyMP5cqVo+rVq9M333xDN910E3Xq1IkRHpAM4RlEzJAX1bVr14AIFo7R7r77bipSpAi9//77jGi1atWKjYejS8zr6NGjNG3aNEbEkMP1/fffM/LSpEmT3B2yc+dO+vTTTxnhAfnC8SOIIwgUCOIvv/zC+gGZunz5MhsLx6MgLG3btmVkCwbyBf9BkpAnhnk0btyYjTd16lQ6ceIEIzrbtm2jCxcusCPOyZMnB+CVkpJC8+fPZ0eEmKsUdiBeUuN06NAhz67HmghRP06wTHop5Jdu4+3lp3dd8rt/F9P99ODbGYqwNbnRSq90NoZgeX1Ey3e4afOBnByWxjdYqX1DO9nCSDHJ72uod8/HWvt4W79oECzkYuGoDVEgkAjkMyECJPw/CAxs69atNHr0aBapWbRoEeFY69FHH2X/dtddd7E/AkFA9Cj4iFAgDiBGIHrDhw9nxAaE6JNPPmEkZcGCBYzY4DOMA/Ly999/B+SKYYyJEycysofIEo7pJk2aRE899RTL/cLn8APRLZAnjIVcsxIlSgRsz3379jHy1bdvXxalw/8jVw3Hm+PHj2eYIBIHoon/f+yxx2jZsmUsd004mgRpnTNnDjvew/ylsLvhhhskxwGJDDZOsGLtDRLH84m3l59eqLl/RB0nZ9ClDPkbUf+730l31QwvORTr8vsxL41Z6qLz/wWOVTQtiUZ2dFKd8vJ5KkrrytdQ766Prfbxtn7RIFilS5dmRAnHZK+99lpuHpCwkjVr1qRrrrmGRbFGjRrFiA+IxsWLF6lz584siR6RI0SZhKgY+lQjWEIkTSApIChvv/02I0xiQ8QJ4+J4EiYeA/MWiNKQIUNySdTChQvJ5XLR7bffHhC1E/eLfkDocKwIq1WrFiNshw4dYoQo2BCtQx6ZgBc+F+b+wgsvsMiTkEMlxq5Hjx6S4yCqxglWbL0vEmo28fby0ws+949IqXhvjbIWmtIzRS+sku17vZdJx877JD8rW8xC8/uHNg5fQ0OWJ2qdxNv6RZNgCYnWLVu2ZEdvuGkIQ67T6tWrAwgWjgUvXbrECAmiNyAfONISokvIWwL5ESe5B0ewpAgWIlHIyerfvz9lZmYyUoVcMPENvWCCJRx9ChExYQ44YlQiWDg+xBggj8gv+/jjj1kkC8eEM2fOpCeffJLliSGSBwMhQuRMimC99NJLjGhKYQfiKjVO9+7dOcGK2pshHwwcby8/vUvC/ctBbMtBL41d7iJ8eQjWvoGN+jZ3GKLh89sxLz37YZbi8rz1aDLVqaA/isXXUO+uj6328bZ+kSBYYiKC3CCBMICY4HYejugGDBjAcpXw/8hJ+vPPPyUJFo7K0AZ6VDiiQw7XBx98wI7KgnOw5I4IhSgQCAryvJB0jmdBdnAUiWNEJNsLFkywEDXCkSCO7vr160d//PEHLV68mEXXkGsmPo4U785vv/2W5Uzh6A/Hjcj9QnsQHxx7glzBP+ABnxClQq6XFMFC9A3jSGF38uRJyXF69+7NCVZsvS4Sazbx9vLTiz73LxCxY+d8dOayn2qWs1KygRcH1aQgMAuQua5N9A/K11Dvro+t9vG2fpEgWOJbhEjaBmFAJAqGKBZIxKlTp9j/Ix8JkZx169YxgoVnxUeEICCIBL311lvsiFEw5D6B4GiNYCHXCqQGchIgR1g3GCJYAwcOZARITLCC5435TpkyJfeIDpErkLLgxH7x7gRRmz17Nh04cID9MyJUiJxhLBBGEC7hyA/+IC/tnXfeCcAL/QtzR/6WFHZI5pcbJ/inhedgxdb7I65nE28vP71gc//0IhZa+xnfZtPirTnHGXLW6WY7DWiZN+dBbUS+hmoIxfbn8bZ+ZhIsPSsFouX1etlxnVYDwcKtOiOES0FWQG7QH0iXVsMcQGj0iH5iLByHSvkKHDA++tRqctgpjaO172i14zpY0UI+jHHj7eWn11Xun17EQmv/wQ9u+nCjvJgpeu12m4P6NOMRrGCE+R4Nbc+Z9VSsECyz/OP9xicCnGDF4brxl3scLppoyrGyfj/95aURi5RzsMY+lEw3V+Y5WJxgxf7P3OGzPspQ/n0h14mShZPomgLaIzyx7z2fYSwiwAlWLK6Kypxi5QvaLOi4f2Yhm7ff+ydlBCTRi1ugqPTy51NDmgxfw5Bgi5mHEn39tAANBXfIDuA2nHAUhlp3qAkIKQMhsR1io0i8FuQQtPQttIEQJ/KPIN2AIzUkqUNsNNhQa2/evHm5x4/IecKNQyEfCnOF4XiwcOHCTHwUR46CWjwETVF2B8rv3CKHACdYkcPasJES/eXH/TNsq6h2tHGfh0Z97pJsN6qjk+6oFprWFl9DVehjukGir58W8JGIDdkBlIEBmYHS+vbt26ldu3aMxKAsDW7fQYNq2LBh7NaeHhNu9YHAQfNp06ZNTP1ckGEQ+hJ0tqCrBTkD3BCE1AMkDkDKhBuNEOYEEUT+FdTlYW+++SYr5wO1eOhViZPe9cyVtw0NAU6wQsMtqk8l+ssvEv65PEQrfnYzKQTkgja+0Ur3N7STNQz1cq2bIhL+aZ0L2p0476NlP3to04GcgqlNbrTR/Q1tVK5Y6GDEmo968NDSlvunBaX4biPcpAORQR0+gRCJFcmhawVSBE0r6F7pMRAnSCyAXKGMDsgRhEEFbSyhLwiCQvV85MiRLKEcxadxUw+yESifA6mFhx56iKmniw1k8PPPP2fPgXRxizwCnGBFHvOwR+Qv9/Ag3HnYSy8vddHlzED1cuRkjOqYTDXLhU4stMws0dcPGITiI3JovvzFQ1ifVEcS3VUzh/TGooXiXyz6ITenRPdPy1oIBEsgNkIJHBRs7tmzJ5MZwNEdyslAnFMwca1C8TggTkL5HPw7bs2BHA0dOpRFv+SkBsSSBjj2E4gZnsMtPbGKPMgfSthAlwrRN+hwFShQgBWAxtHjI488YshtRS348TZEnGDF4S5I9Jef2f51m5pBpy9Jl6GpcI2F5j5h7m97ZvsXC1tar4+f/+SmaWvzZihXvNZC4x5OpuKFYishWa9/sbAmeuaQ6P5pwUI4IgR5QuQIpWggGQBhUJAccVkY6GGJiwyjHVTIxYY+xDIIeggWIliIdoFgiZ9Dsedx48ax6BWI35IlS5jQ6Ysvvsi0pzBnFGpGBAvRLBwxtm7dWov7vI0BCHCCZQCIke4i0V9+Zvq347CXhn6sfHPunR4ppkaxzPQv0nvRiAjIhXQ/dVIobt2suo1GdtCupxMJDBJ9DRPdPy17RCBYyGfC8d+WLVuYOjtqBwoRKKEfRJLEulMQGBXXBkTyedOmTalixYq5QwtECflbiDhpjWAFEzOxL4hYIXKF40MQQAieCqVlcJwJn1B7UI9GlhaseBtpBDjBisOdkegvv3D9O37eR9/t9tKek166oaSFmtewUeUSOcd+H2500wc/KN/lfqKFg7rcYt7RVLj+xcOW1ePj/A3ZNG+DsuDpF8+lUoHk2Ili6fEvHtYreI6J7p+WNQk+IoSq+NGjR1lOk5og55o1a3JV3TEW8qtatGhBlStXzh1aTw7W3Llz2biIWEEtHerrIFGIlCEHDEWjQZrEnwUTrFWrVrG2QuFpLRjwNuEhwAlWePhF5elEf/mF49+8Ddk0X+LL+sGb7fRkSwet/d1DbyyXvjUnLObojk5qGuLtOS0bQqt/P+z10C9HfVQwmejWG2xUrYy5uWFa5q61jVYf0V+/WZl06Kx0wencNXnQSU2rhnajUeuc9bTT45+efmOlbaL7pwXn4GLIZ8+epfHjx1ObNm3orrvu0tKFYhshYoUcKdxG3Lp1K4GYIcKEiBYIEWQhQOZwPIhiyjjeW7hwIR06dIgRJdTrA9nq2LEj1atXj32GAsxIukd/K1asYHUBcevx3XffZbcLUbqGW2QQ4AQrMjgbOkqiv/xC9W/XES89v0D++O//OjiZaGb7CRmK6/H1iDRTbxOq+Yck7wmrXHnyxCCZMLKjk2InjiMPo5qP4id7vpdJiDoq2bB2Trq7DidYhr5IFDrTs36RmlOkxwm+RYjxP/vsM3aBA+QGuU7hWnAtQESicJQokDnoa+GGIW4EotYgDHlY0MGqVKlSrs7Vxo0b2WeIYqEIMyQbQODE9QnLly/PilGrRd/C9Yk/fxUBTrDicDck+ssvVP9e/8JF3+7OkRqQstJFkuijJ1Pp401uen+d9DEholyIdplpav51nZpBf8sk4Xe+xU79W+ivDWimP1J9q/kofmbcChd9/Zv8uqHt/AEpVLZo7ETw9Pinhv2/WX76dKubvvndQ/9lETW8zkpt69nopuv1K+irjaX1cyP90zpmfm6npRYgahwi/wrHhME5VEqfxXMtv3jfE5xgxeEKJvrLL1T/kCiNhGklW/tCGlmSiNb+5qEJX7rI481pbbcSDW/vpDtrmB8lUfLv+z889Ooy5SPM1cPSyGH+NMP6ydCzhntP+mjgB4E3rsSDF0xOomXPhaYoH5YTCg/r8U9pDkfP+ei5j7Ik9223Jnbq0zw6ZNoo/8zCn/fLEYgHBDjBiodVCppjor/8QvWv13uZdEzhqEmq9MvZy34mNHptwcgdvCn5h6PB1b8oR3PeeDg5qtENLT8yetdQye83H0lmUZ1YMr3+yc39laUuWrdHfr0hGQLpkEibUf5Fet58PI5ALCHACVYsrYbGuST6yy9U/z7a6Ka5CjcEH2hkp6daRyciIF5aJf9mfJtNi7cq36gzW0ZC4zZUbBbKGn70Y84FBe+VdKyqpa00qLWDapSNPMFQwyAU/4L7vJThp46TlfMBezS1U8+mkd+zRvinhiH/nCOQ6AhwghWHK5zoLz+9/n25y0M/7veQ20u075RPsnix00Y094lUKlk4cpEqua2l5J9aoj76/PbFtICu//nXT1sPegm5PHUrWql6DNw21LuGq3Z5aNKXeY9GQa5e75JMBVOiv25aSbLWV8pPf3lpxCJlTTZcyhj7UPjJ1FrnJLTTu356++ftOQL5AQFOsOJwlRP95afVv7/O+GjMEleeG2jIpwLZEqxJFSv1uN1BN5aKjUiImn8vfJJF2/4UOSDao8+0cdB9Da4m4U//Jps+2xYY8QIpGXKvk6CCHi1T81E8r/+y/HT/JPlITvv6Nnr2nsQTGlUTWAVGj95mp97NeAQrWvuYj8sRCAcBTrDCQS9Kz+r58orSFMMaVqt/T87NZBErKUNO1dB2Trq+uIWKFYiv6Edmtp/e+So7z806HG/imFMwJdFUkMn3+phb8kdpkbWuIfpY8pObpkqUyRH3v3JIKqU4Ymcd9finhNPoz120YZ98Dtbsx1LouuKRJ8pG+RfWi4A/zBGIcwQ4wYrDBUz0l58W/xC9emy2/M0zLCuOlm65IbaSozEvNf+++tVDb67Me1wGVfrXuiTnJuS3eD1dcfe+0jmZmtwYHf/VfBRPHFFIiKoqWawluuvxT8kv7ONnP8yidFfe268P3Wqnx++KfPRKyx6Nw9cmnzJHIOIIcIIVccjDH9Col3v4MzGnBy3+rdjhpslrlEvedG1ip75RuuYeanTH5SFqPyE9N9E7uJ9WtW00or2TIEY6RKWm4gMN7fTU3bH/Ba0lsf+DJ1KofBRu08mto5Y9qvWn4/x/fnaxIUcHy39FB8tOt1WJDjnmBEvryvF2HAFlBDjBisMdYuTLPRbd1+LfloNe+t9i5QThZ9s4qX2D2BOMUvJv5U4PvbVaWQfr82dS6cg/PnpOQbUe69qhkZ3dwouGaVlDYV67j3vp6fnya4kahKhFGEumx79YmrfWuSS6f1px4O04AuEgwAlWOOhF6dlEf/lp9U/tiGzx06l0TYzlX6lFB1AnEfUSlezlTsksuqHmvxlHpDsOe2nDPi+dOO+j2uWt1Lq2TfJmptY1FPwcu9zFIjhShmPRW2PsqFevf1F6VYQ8bKL7FzIw/EGOgA4EOMHSAVasNE30l59W/5Ztd9OUr6WPCbvdZqc+Ubh9pWWPKPk374dsmr9RWQdrZt8UqlzSoljyB4nRSJA20uREMZ+4y0Fdbg0sL6R1DcXzW7TZTbO+v7qeja6z0kON7dSgUvSOyuTwC8U/I9fC7L4S3T+z8eP9cwSAACdYcbgPEv3lp8e/73Z76PXlLvKLcoSfbeOg9iIpg1hbYiX/cCsStyPlzGohQjFqmBIZQ74S8paMssVb3DTjO/mct7mPp1AFkSyEnjUMniOOPwunJlGR1Ni5NRg8x3D8M2pNzOwn0f0zEzveN0dAQIATrDjcC4n+8gvFv9MX/eT2+al8MX1X2qFFhFI5kfwyV/IPoqkTJQQ3xdt0ybOpVCgliVqOVb5FKBwlGrHFW41NJ59CmcfgG2+hrKER84xUH9y/SCHNx+EIxC8CnGDF4drxl3veRUNNQYiLlimqLeqBosoTv8wmaE7BUh1JNKydg5pWMz8pXmn93ljhYoWolQzyC8l2oqEqtwjvb2inpw24RXjygp+6T1cu6VK1tIWm9b4aMeN7NA5fLKIpJ/r6xffq8NnHCwKcYMXLSuWjl5+elzsK5Y79wkWeK3qjoFeD2zrp3nryROmTLW6aKXPchVt3uH1npin5h1qKqKmoZDP6pFB6tp+e+0j5FmXHm+w0sFX4twhdbqK245WjZY2ut9K4h6+WdNGzhmZibVbf3D+zkOX9cgQSBwFOsOJwLYTRvHkAACAASURBVPnLPWfRvvjZzRTPpezR2+3U+4685AIRq3YTlKMxa19II4u2QFhIu0dp/Q6c9lH/OfI5WCgDtGZ4Tg6W2i1C1LBDLTsjTE0MFNpc0OgSjO9RI1CPXh+Jvn7RQ5aPnJ8Q4AQrDlc70V9+Wv1TIxifPp2ap0wOpAAgCaBkox90UtOq5h0VqvkHFXeouUvZyA5OalY9Z27Bt+7E7WuVs9LbPYwrEqyUfF+zrIXe6RmYUK/mYxz+2AVMmfsX7yvI588RMB8BTrDMx9jwEfjLnWjrQS+9qCY0eo+TUChYbJBAwO07JZOSHTByEbWsXzB5Qs7V/3XIqwc1b0M2zd8QeKR4RzUb9W/hkNSnCseP3495acEmd0AhahxD9mlmz1MnUIuP4cwl2s9y/6K9Anx8jkDsI8AJVuyvUZ4Z8pc70fIdbnpbpVTOI03s1C+oVM7Ph7w0bKFy7hIiP4gAmWV61u/wWR9ByRzFq+UsI9tP2w566d8sojoVLFRRJJdghg8o7XL6kp+ql7GwG5hSpsdHM+Zodp/cP7MR5v1zBOIfAU6w4nAN+cud6M8zPnpcpdiznAL4w+9mEG4dSlm5Yhaa1984/aj8SD7gM9+j4b1YLqb76cQFH1UvYyWLPuWR8Aa+8nQ46/dvlp/SnEmm5jEa4iTvhCNgMgKcYJkMsBndh/PyM2M+Rvep1T8kgyMpXMoQ8fnkKen6dYhiIWk73RVIsqCFhfwrlIAx07T6p3UOFzP87MgUX2x1K1jpxlJR+EYOmqzRPmrFIlLtjPQPBZ4/3epmJZIuZ0IyhOjcf1f3Jop2925mZ5HMSFko/n39m4emf5NNlzNz5t68uo0632KnamWivx8jhRsfhyMgRoATrDjcD6G8/OLJTa3+HfzbR6M/z6JTFwOJEn57blPHRlluPyspg6TwYCHRDJeflu/w0OaDXsLXVpMqVrq/gZ2c5io0sGXQ6p+wZruOeOnMZT8hmbxskJAqSssgX0tsIIjP3+vQLbpq5B7R66MwNpL74W/RtCRqfKPVdLIbqs+h+hc83tFzPia3AcFbJatS2kLTRTpjoc5b63N6/ZvxbTYt3iotL2LkbVat8+ftOAKxgAAnWLGwCjrnoPflp7P7qDfX69+KHR76cb+HvH6iAg6iH/Z58/jQ704HPdI4kD3tOeljkR9EslrVshG+xCJhWv1b/YuHJqwKvPF4e1UrwRco1i/40U1z1ksn7AcLf0bCL/EYWn0Unvlxv5f5KkQ/hH/HbU5EFWPN9PonN3+5+o5S7Z9v66S2CvpuRmKkx79j53zUa4a8tAjKHqH6ADeOQH5DgBOsOFxxPS+/OHRPd4RH8HH/KR8NUKjjJ/wmjfyrMUuyCARLbGWLJdGUHimsDp6ZpmX9Nu7z0KjPpeUkkMQ+5/EUVR2sVzsnsyhQNEyLj8K8UEeyw1sZ7IhTyh5ubKfH7gxfMNVIHPT4JzfupQw/dZysrMkmfrZOBSu99ahx0htKeOjx7+NNbnp/nfLN3Nn9Uui6EpH5BcbIdeZ9cQTCQYATrHDQi9Kzel5+UZpiWMOG6h9q+KGWn5yBbIB0PDUvk/44IZ27dU2BJFr8tLm/bWvx7+5x6eTJG4jLda3LrXZCAWYle6CRnZ5qHR1iosVHYe5a6i+aLf6qd8Pq8U+u75/+8tKIRco3WsXPXlfcQrMfM/cChjCeHv+gKwd9OSUb1dFJkA/hxhHITwhwghWHq63n5ReH7oUcwXpoSgb98698LgvU2d/rk0KPvy9/nAG8zC6Xo7Z+8AG+KFn1shbaI0MShefihWC9usxFqA2pZJMeTWYJ/Eq2/ZCXcKy667CXCqYkUevaNupyi51sJgTx1NZQy88dbgn2mK68F8X9oIQT9mYkTI9/y39209syFRWEuS4clEolCpkbGY4ELnwMjoAeBAwlWFlZWTRp0iRKT8+pW+Z2u6lRo0bUpUsXunDhAk2fPp0uXrxISUlJ1LVrV6pbt26euSq127t3L82bN4+8Xi+lpaVR//79qWTJknr8TYi2el5+8ehwqP51n55JJy9IR6aAA8Q6H73NQbNVjjPMzl9S8+/4eR/1fE/5i7dBJSvtOKwQ4iJi0bp4OCKc8nU2LduuHI2b1S+Frlc4YpJK9sealy6SRG89mkLFDf5yV1tDLT93WjTZxP3M6JtCN5SMzDGbHv+Qw3jfRPlfCGI1j07LGvE2HIFwEDCcYL388svUtGlTKliwIPn9fipevDhVrVqVJkyYQD6fj3r06EGbNm2ibdu20YgRI6ho0aK580d7uXYOh4Nee+01qlmzJrVs2ZIWLVpEly5dopdeeoks0RCKCQf1MJ/V8/ILc6ioPB6qf7O/z6aFQTfqxA60qWtjgp1qxZTxpfzRk+YdE2rxT60MENTmkfsil7cEvxc8mUqlikQnaqDFR2Fttv/lpeEqR2XfvphTf1HK/jrjo8cUNNHuqWujIfcamyivxz+5eSMXEJpsWqxvcwd1bRKBK65XJqPXPznh31KFk2jsw8lU4ZrIEEMtWPI2HIFIIWAowTpz5gxNnDiRxowZQ8nJV5MxEdF69dVXGbmqXr06i2yNGjWKOnXqRA0aNMj1VakdIlZz5syhkSNHsujVkSNHaNq0aTR8+HAqVqxYpPCKiXH0vvxiYtI6JhGqf1AY7zo1k9y4TihhiIJAhkHtWOa+BnZ6po15RzFa/FMqZI1I3FvdU2iAQlFouI/EcCSIR8O0+CieF3KRkJMkZS/c56SWteTzd+SiV+K+Vg9LI4dEFyfO+2jbX15yuYnqV7ISopdaTK9/cn2+8ElWQOmh4Hb31rOxNSxTVNu8tMxdS5tQ/Dvyj49W7fIQInPYo9DBQikla2SnrsU93oYjEBEEDCVY+/bto/fffz934rVq1aJu3boxQgXSNXToUEaGEKkaO3YstWnTJoBg4YhRrl2hQoVo/vz5NHr0aBaxEsiY0GdE0IqRQUJ5+cXI1DVNI1T/kJM0aJ780ZpwZNZnZgYd+Uc+V+v9x1OokonlZrT4B+HJ977NezOrUEoSi8Z4vH56ealy0eo7a9jopQeMjdxoWsAQtL5cHqKZ3+U9Khze3slyqZQMOlK/HFU+Ln27ezLVEgnI4ubiW6tdjBCIrV5FK0EOoUxR5cifljXUgtXu4z56er70nm1X30aD74mP9dPiK2/DEchvCBhKsI4fP86iSq1bt2Z5Ul999RXVrl2bOnfubAjBQgQLkTAQrGAylp8WzqiXe6xiFqp/41e6aM2v8snSt1S20usP4RZhFv1xQvoLuXQRC330pLk3tdT8gx4UkrWlTLiNdfqin7pNUz5eGtDSQZ1uvhrBwq1EMxK+peap5qPc3styE/161MukMrRGk6Z9k02fb1PO4Vr+fCor3yLY1LXZtOQn6We0yCGE6p+U36g3+ckWN639zUOg/fAd0UccbUbLjPQvWj7wcTkC0UbAUIIV7MzKlStZrhWO8UCMhg0bxnKu1CJYUu2CI1hqBOvkyZN06tSpaOPLx48gAq+uu4Euu+S/lFCYeNAtR2jKlorKEZHbDlGpAsrRIbPcOnE5md7eXEm2e7vFT6+12sc+n7ujHO05W0C27f81P0hOm4/WHSpGW44Vof+ybVQsxU13XX+Obi530SwXIt7vkYspNHWr/JrWK32ZutY5mTuvDLeVRn93o+I8B9x8lK4rqi0/ykiHM91WSrErR+OMHC/SfZUuXZrKlCkT6WH5eByBqCBgKMHatWsXuVwuuuWWW5gzX3/9NW3cuJGGDBnCjgTDzcGaO3cuy8FKTU0lRMumTJnCc7Cism3MHTTU356RW4Wr73KW4kii7rfb2VGUkrVvYKdno5SD9cEP2fThRuVojHCbDHUYh36cJZno/vhdOREQCK8i2hVsKB80soN5x0+hrmGoO2vyGhdB0T/YUL9vSo9kqiA68l2/x6N6vIp90usO+Ty8SPsXKi6hPpfo/oWKC3+OI6AHAUMJFo4Ev//+exowYAC7RTh16lQqUqQIDRw4kN544w0qUKAA9evXj7Zu3Upr1qxhxAsRrVWrVlHz5s0JUSoQMal2IFWIgjVu3JgdQS5cuJAOHTrEkuWtVhOEbvSgGOG2if7yC9U/lI1B+Rg5Q8LwDaWs9PYa5egUavlN7m6eYraSf2+scLGjIiV7pVMyq50Igxr45z+56bvdHsLxWqPrrdSuno3lG01bm80+k7NXOidTE5OU3kNdQy0/Sr8f99KGvV5GpmuVs1Kr2jaCQCyKDSNvDZggof22KjbCMSk+E9uGfR4aLaOSL7Tr2dRBPZrKXxAw0z8tGJjdJtH9Mxs/3j9HAAgYSrA8Hg+76Xfw4EGGbuHChWnQoEHsvziuQ8QJbWDt27dncg5nz56l8ePHU+/evdkNQ7l2eGb79u20ePFi9jzysKCDVamS/HFKoi5xor/8QvUPX6zQj5KTLpj7eAqd/c9Pwz5WVs+uXMJCM/uZl4el5B+Srid9qUwAUddNSzkfNamHu2rY6H8mJcGHuoZqP7NyBBS3DH/Y66HsIG7aoqaNXrzfyfTR/jzjo6qlrVQgmaj9BOXjvyk9U6hGWfnrb2b5p+Z/pD5PdP8ihSMfJ38jYCjBEqDMzs5mNwchpxBsuP3ndDrJZlNO4JRrh+R55F8hogXB0vxoif7yC8c/1CN8c6WLDp29elQIBelh7Z1Uv6KV9p700cAPlEU8hS9ls/aWkn9uL1G7CfJlclrXsdHwdoFHe78f89Lmg15WKBlSAyBOIBQQXlWycsUsNK9/CpMogI7RpgM5uT8QJ4VUBa7ah2rhrKHcmIjGISqn13DzUlxEGlE7/JvchYibrrfSGw8rRzDN8E+vX3Lt8TOw+aCHLqYT1atoIRwH67VY9k+vL7w9RyBaCJhCsKLlTH4ZN9Fffkb4B32jfad8dCmTCH8HWbi5spUVeFbLwUKdPwh5mmVq/uGIEJGaYKtSykKvdknOPfLCrcAxS7No0/7ApOjiBXOkHKCx5JNXo2B4QGNpzOcuupQZ2BAEBDcWIVsQiqn5GEqfavUZ9fQJ/yBjAb2xYEOZnRHtnXTrDfK+m+GfnvnLtZUqO4T98Py9TgJx1Gqx6p/W+fN2HIFYQIATrFhYBZ1zSPSXnxH+IVKFSBbED8VWqbiFcC1eyUbc56RWCsKWOpcrT3Mt/l1I97PC1SiHI4g2ItdIbEo5VvhSxbGZkrI9+kIQGJpQUhaOor0WH/Xg+PcliMgae6sPIpirdroJGlxSNrNvClWWKU1jtH96sJBr+/66bKbuL2V6i5jHon9GYMT74AhEEgFOsCKJtkFjJfrLzwj/+s3KDDgm1AP90sGp7AjJLDPCPyS03zs+p+annA1r52RJ7n/+rUwolfqY2C05pCiWET6K5wUS1PZNZX/1rlcBJ9F/Culud9exETCUMqP90zv34PYgyS3Hqu8H+KTFYs0/LXPmbTgCsYYAJ1ixtiIa5pPoL79w/UPJFZReCcUeaWKnfs3NOx7EnML1D31s+9PLjgCVTKjB99k2N81Z7yaXW+G8UKajUGvgGeFj8JRw8w83AI0ySxIpHqGirNKXQ6VrIJrhXzh+QckeivZKhogmyg5psVjzT8uceRuOQKwhwAlWrK2Ihvkk+ssvXP+01Ka7vaqVNu4LzF3q3cxBj94WRma3hrUzimD9ccJHTymUBcI4berYaOiVCEyrN9LJF0IgC6V2kKuk18JdQ6nxkD83SOWCgp55gkAhwV/OQMDWvhAfBAuaaP1ValM+0MhOT7XW9suDGeunZ214W45AIiDACVYcrmKiv/zC9Q95KMhHUbLXuyQzzaidR7yEL9IGlbQnAIe7ZfT6hyR9qyWJShUJPLZUk2GoXd5Ck7vnyE2otZXz6cthaeTUz68MidJJzWnXES+NXe6if/69Go2rVtpCe0/pZ4+33milLVduTkqNhduUqF8pZXrXMNw9o+V5tTXGzUitie6x6J8WDHgbjkAsIcAJViythsa5JPrLL1z/kHP0+PvKEgWITIBYRcO0+rdqp4cmrb6aJISEdBzxQEYC9spSF63bo3xktnBgKpUonETtJ2ZQhkvfEeETLRzU5ZbQInpafQwV/+//8LBbopCkKFYgiR6aoi8BHkefIBtKUR8lQmK2f6HggvqVqGMpZfgFYnxX7eK5sehfKJjwZzgC0USAE6xooh/i2In+8jPCP6nr6gLc/e500CONQyMOIS5ZwGNa/Jv3QzbNlymZM7CVg3AD7rVlLvruD2WCJRSHhjQFCgrLmc1C5LkSBMKtRcg8hHI0KPSvxcdQsIRa+7ggCYsbSlqo4fVW+mRzXv8QpcSx2A97vXTwtI+qlbHQnTVthFuWsJU7PfSWiMQKc0KpoYdujT8ld5QLQtkgsaGCAfxB2SCtZtb6aR2ft+MIJAICnGDF4Som+svPKP9QNuXTrYFfutC3gs5VNE3Nv4sZfnpwsnJE5psX0pgEg9pR6NwnUqjCNTmK5L1mZNKxc3mP0gTB0fPpfiI/sYhQuKbmYyj9KyX2Q0wWx6EgYL8e9VLxQkl0exVbbkkhpfGg/g6iuveklyqXsNId1a1UWOUWqRn+hYKJ3DPAANpmKPtUJFX/esa6f0ZixfviCJiFACdYZiFrYr+J/vIzwj9c61/6k5u+3+OhfzP9rNhvh0Z2uqVy5HKt5LaAmn/Qv5qoUi7n5U7JVOnaJOrxnvxRKEjGokGpAdNYtt1DH2/KJpCpomlJ1LWJgzo0CiHJSmV/q/kYyo/HA5MyZMsgoT8hshdK33qfMcM/vXMws32i+2cmdrxvjoCAACdYcbgXEv3lF65/B//20YufZNG5/6Rzjga1dlDB5CSWw3NjKQs1r25jxYEjZWr+ffBDNn0oczwozBHHXoh0KbWb0DWZlc7RY7uP+2jTAQ+dveynuhWtdHdtG9n0dcGGU/NRz5zQ9r8sP90/STmqV6eCld56NG+e0eYDXkLO1v7TPqpexsIEWBteF4JTokkb7Z9ePMxun+j+mY0f758jAAQ4wYrDfZDoLz8l/85c9tOaXzzs9l+ak1iS811Xkr6FpXzi/UwCydJjT9/toPsbRuboUG39tv/lpeEqOl7Te6fQgLnKifxjHkwmyFFoNam8NUgZDGnrzIOxWp9qPio9DzIVnC8EstzlHWWCheLMKNIstleWuWidRJ5am7o2GnqvNk0oqbmG458adrHweaL7FwsY8zkkPgKcYMXhGif6y0/OP7mE5JrlLNTjdjvZrUl0TcEk6qlwbKa03Ih+IApiliH/afkOD63fnU6pKTnkB8eWKGMSbN2mZtDpS9IROCR144bf0I+VhSXva2inZ+7WpnuExHHkL0mZ3Uq05NlUSnVqz+UJZY9+9auH1YlEZA7WuraN3WK8rkRODhmU66FgL2c973CwfSCY0q06tBnd0UlNq4UWugzFP7P2lRn9Jrp/ZmDG++QIBCPACVYc7olEf/lJ+fdvlp+Qg2Om4dYchDXNsG93e+j1L/JeocfR5GtdkvPocO087CVElASyIcwJJXwGtHAwTazBKsrduGmIvCQ1237IS8MXKpO1J1s66MGbtUf49O7Rd7/OpqXbpdnT5O7JLFlb6gah4JvFQrT4qVSWVyZYt2kZdPqivDSFks6VGmZ6/VPr71KGnzYf9NLF9JzEdPzSEE0z2r9o+sLH5ghECwFOsKKFfBjjJvrLT8q/z7e5ado3yuKhYUDKHoUu1mfPpFLhEG5dyY2NKMrmA/jjlS3LghtwC4OS0dGfx0u0Yqeblv/soaNBt/8qXmvJU8g6eA5ahSXVksfR7603WBkR1Gp69qiablmpwkm0YGBOsr5UflqaM4mG3OugO0TRKGB39zjl2nx4bvnzgZcAzPBPrc+567Ppox8DySWilJDKQI5gNEzP+kVjfnxMjkA8IMAJVjysUtAcE/3lJ+XfqM9dtNHAOnRyyw4RzxfvDz+Ktf+Uj15emkWnFCIo4jkgdwg5RMGG/CHkEUmZw5ZE2R7pCA1ymL54Tp08/HrUR4M/Us7lwth6c5b07NE567NpQRDBCPZ3wZOpuUr2yMfCXjhx3s+OD89c9rGyRz5/DhG8r4GdShZOok5vZ9AFSE/IGOQrIGMRiunxT6l/pV8cyl9joQ9CnF8oPomfMcq/cOfBn+cIxDMCnGDF4eol+stPyj8pTSuzlg5favhyC8cen51Jf57RnmgfLDGw9U8vnfvXT+985SJ3YMlEzdN685Fk1dtyWi8EjOmUTLdX0Z6fpmePjvwsi37cr+zk2IeS6eYgiQ2UzXnpUxdlZuclURBY/euMT/GWZf8WDuocZaV6tfI2IPuCcr/mhTegoZ71M2A43gVHICER4AQrDpc10V9+Uv79fMhLw1TyhIKXsnSRJM0RJPGzz7RxsChIqBZKUWKUMUE5k2Xb3TTla2OOQjvdbKcBLeVzsHDTEgRLzYDjR0+qR8NCjYAs2uwmFOhWsqWDUwn5Z2JTyrFCQv6nT6dS31nSeVjXl7DQrH6hRa8wByN+BhHlVLsJihuy/zMgoqq2xsGfG+Gf3jF5e45AoiHACVYcrmiiv/yk/Fv2s5umfKWPeEAHqm4FK7V5M5282oNJNLSdk9rUCe12GbYT1OMRcdNquKW3ZngaffO7hxUyNsraN7DRs23kjzu15rXN759CZYvpi+jp2aMo3KxUS7BFLRu9eF+gH3+c8NFT85TJIcRYQd7+OJE3OoYSOuMe1p5TZgYBgS7XgDnKPtSraKWJ3UKfZ6h7Sc/6hToGf44jkOgIcIIVhyuc6C8/Kf/GLHHRD3uV6+6Jl9JpI/pyWBr7pxc+ySKUWdFqi59OlZRO0Po8RC1xA1Cr4eYibjCqHRdp7U9oJ9QhXL/HQ+v3elmZnFrlrUz+AIKba3710PiVyvNsWdNGL4QQQdG7RxdvcdOM7/KS0rJFLYSjTtyaFJsWcgiRVdzGlLNwiLRe/6TmcOQfH/WZqUywGlay0ps6ijTr3SNy7Y3wT6pvXD4IRbjWKL94PxyBSCLACVYk0TZoLLNefgZNL+xupPybujablvykIIIkMeqkR3MiWLiB13uG+lEYutAqbaDkpMtN1Ha88g02PG+1EFMer1nOSifO+xTL3kiNB4kH1NGTsvLFLPRB/xQa8UkW/SRBLlGPEflHnd9Wlr4IlWyGskcPnPYRygTtOOylVCex3KMHb7JTkoT81k9/eWmEihhrwZQkViZJzsI5JgzFv+B5/H7MS898qCyPgZuRIMqRtnD9y8wmVtYIorH/ZRH958r5O34ecQGBG0cgPyDACVYcrnK4L79Yd1nKP0QihqgIawb71aOpg3o2tTNiBoKmZiAcSHw2whZuctPsdepjQsATshCHzvqo3yxtJBDzg8RAldIW+u2Yl8k5iA0SDrjijyRwpWLQuLm4YZ+HED2SsnDwMHuPokQQJBvCsWQ70aqhOVFOvWaUf2pRy3DzAfX6JbTX6l+6y0//gkAFkangPSn0W6eCJbf4eKhz489xBOIFAU6w4mWlRPPU+vKLQ9fYlOX8G/V5FruOr9UEcczu0zPp5AX1JCwh4qW1f6V2uME28INM2QgTnkWEZdngq8njal+2WubV6w4Hdb+iZt5mXLriDcR29W00+B4nzd/gpnkbAslKj6Z26tk0dLJp5h59ZamL1u1RPi6GGOun29yE/C45u664hWY/Flqiu1H+gQB/vEma4KY6kmjJ4FRCjl6kTeyf33+FQLmColJZflltN5RYQr1PyIUUcFLOf5OTCKSWG0cgvyDACVYcrrRRL/dYdV3JPy2aSYJf8/qnULliFmo1Nl32i0CMAVTAZ/ZNoWISpWv0YvXk3ExWTFrJnrjLQTiqE0xrpE2pzyJpSfT5M6n09yU/dZ2qfPyHSNecx3MIBr5EcTSHozfcLkREAgnW99S1EdrpNbP2KCJ2zyocq0EsFsntUGn/ZIubld6Rs+faOuneeqFdZjDSP6n8QinxVL1roLc9LoIIR3o/7dpD5a6rmnO8lyVPUlMcIiKVTFTAmUOkIlk8Xa+fvD1HIFIIcIIVKaQNHMfIl7uB0zKsKy3+4RbZd394aKlMXhaiM4jmgDShNuHx8+oRLDhgRLkcLdfvq5a20LTeOeRmzwkfZbn9VLeilckVyB3ZaQVYEC1Vi4ghCRw3LWE46kG5HEhMBNvjdznoIRER1DIPLWuopZ/gNlr00EAaBVIoR3TFvmMMyICAECMvC2Klama0f78f99Km/V6CiCqI7d11bKyygBkGXTXhSO/q8R5RhkhP7MiRI1SxYsXc4UH4CoJACVGpK3+36efeZrjE++QIxCQCnGDF5LIoT8rol3usQaDVv6P/+Oi5BVl51LpxpGK1JDHSkuJIotrlLbpuEc59PIUqhBC1EXDUcsOtX3MHS+R+J0h6olsTO91b387q7q35xZ2n4DMicmpk8em7HXR/QztNWOUilOqRM0gfQAIBBu0taHDJGUrVoGSNVtO6hlr7E9q9vNRFuBWpZMECq5DNQHTwzGU/u43Y+WY7PdAoJ3IIgdPxq1wByfAgNsPaOalVbfnolln+6cVDqT0uWwjJ5eI8KbmC2bhMAAIFInXs0F66qV4NKnCFSJlF9oz0l/fFEYg1BPIlwcIXFL6o4tXi4eUeDrZa/Xt6XibtPqEtMqVnPs/c7aD7GoaeLPLdbg+9JlHYWTwHRMog5yBlOJZDkjoMUZVvdnsoy+Wnu+vaWHmYN1WkFd7tlcJkGJB3hsR5l8Qw4ggOjoZav6F861Gc26UFS61rqKUvcZvPtrlpukpNSshzQKYj2OAnbm4KduKCj3pMl79Y8E6PnBueUmaWf3rxQHvc2MuNSLmu/l3uhikwEIhUTo4UjvVy/k2wWPIvFEz4MxyBWEAg3xAs5KQs+DGbVu3K+bbBq6TbbXZ2jCR1DTwWFkduDon+8tPi3+GzPuqr49adnvVE9AJHNKFahstPFXU5mgAAIABJREFU7Scq5z+p9Y3ka5CpscuzSBxxgIYVoltyhvwxKJjnkojzPpZEDc0rtu+TiHrc7iAksQuG46ln5ivLBTS6zkrjHtEueKllDdUwkPpcE8EamkZIslaz179w0be75bGEpAAuPsQKwcIxrpATlSOBkBOhkruxh0huDpG6SqBApJA8r2ZmrZ/auPxzjkAiIZAvCBZuEuE3ebyUgq1WOSu93UP7F0csLH6iv/y0+Ldyp4feWq1dzFPPun32TCrL3Qq29Xs99M1vHkL+F7R8cAwnR8SUZATqlb5Mu04VUpxSicIWOnNJOjqHsfELg5S98XAy3XS9dNQFERt82SJyhsgY8sCaV7cxlfvO7ygTQgh+zh+g/cadljXUsyZCWy03CIWyQ2r93zs+PYC8BrfHsdjaF6RlHMzyj93YkyJSKjf2GJESRaLCvbFnln9qa8I/5wgkEgL5gmCp5Zc839ZJbUO8TRSNzZDoLz8t/m0+gEK/ylGXUNZGrn6fXO5Pw+usTGlcypZud9O7QXUFIR1x4cxhWvhrmVCml/sMolAnL/oIRaFtSUSli+Lsy0+4Rdi8mi03t0o8yOKtbpohUcIHtxl3HvGq5qmNuM9JrWrZWDuMXaOslaqUkj5q17KGoQCgN8ldboytB7304mL1/fPti+YQLPGNPRCq3IiUyo293IiUSPrAjBt7Zq1fKGvOn+EIxCsC+YJg3f1GOnkUUnVqlLUQbl7FiyX6y0+rf2q35PSuZ8taNnohqOYd+lj3h4deUSh982QrB1MclzMolCPeJJCR7378hV5bf4Pe6QW0hwzBq52T6dvfPfTGClceGQpEp/C5IDnxyxEvuxAgZ4NaO/KQweC21xRMonNBulLQkkK+WLUygURL6xrqBeHXY14arCDTIC6RpNT3g5Mz6GKGvPwAnrVYiNaOCI9giW/s4UiPESkXEY6R5Qw39nCUl6sjdUX+IJIlZsxaP73rzdtzBOIZgYQnWHiJ4mWqZLgdhVtS8WKJ/vLT4l9mtp8RCz3Co2rri32A/CvIJYhNTdPqmgJJhJIyWg3+vbmpuqIIplpfuMqPYsXtJ6bLipni+BL+wFAbUS6pHp83q26jH/Z4GBHUayBeCwemBiSQa1lDveMI7ZVuEo550Em3V1XOn4MsxiCVQtEY6+bKVhr7kLYcLFwkEKuZC2Vi1G7sQYQzgEglJ+XKM1zO9FOhFPV8qVBxVHrOzPUzY768T45ALCKQ8AQLoN8/KUNRLA/XsUe0j3y9r1A3RKK//NT8wy29N1e5yK299rNmqFG2ZuGg1IBbaA9MypDM3xN3umJIqqbkYTwD/7acr627tqJ4vD7NcjS+Jn6pnIcmlOK5b2IG07qSM4ctibI9odCrnB4F1Xyhf7U11LwgMg2hPA8FesEgx/G/+51MYFTNVuzw0OQ16vl7EJ2tXDIwMifc2Nu2czdVuL5Gbr09tRt7LCJ1RYQz+MaeeL74hRCXElbucLPbnyBYuIyDo+tImtnrF0lf+FgcgWghkC8IltrNI4gt4tp6vFiiv/yU/MORy/2T0gkaP2bZgJaOgC+0x9/PpD//lj9jxm2tMkUtVKuchWkn1S6vvJfgX5Hy9enx2dprDwb7+ukzqUylfK3CjUI880rnZGpyo5UlsZ//L3QCpYZ18I27SO1RiLoWSk3SpdGlRQj2voY2evhWR66y+b9XihULN/aChTiFG3uB8gdEqU7tESiIjD7xfmYeXTdgD/HT17pE7jJOpNZPbV/xzzkC8YxAviBYWCAkRCMxOtg63GSnQa1Cr7kWjcVP9Jefkn9m3h4U1hLHbxO7Xf0yW7XTQ5N03FhU21Pwr0KVBvTwFP1SDsgLGtI2R0YCxY5xW1HJZvRJoRtKWVixa4htmmXBt3FjfY8+8m4GEx6Vs6daO0kq5wnyD9CNOnFkPzWsWzX3eM+IGnsQnf3iZ/k1GtnByY5yI2Gxvn6RwICPwREIF4F8Q7AA1IZ9Hlq/x0vQUKqJaEMtG9VSiTaEC7AZzyf6y0/JPwh44ojQTKtf0UoTRAQLYw3+KIt+Paq90LS4cPT+0z6WjL77hJeQFF7GdoioQGWavU6+Tp6cf0gohxApDMnz/efIR8EQVVkzPCdJ+/QlP/WYnsEkGYINpM2notcKyQKfQgCsb3MHdW1y9RgrEnsU6/HrMR8VTkliEZ7ihaSjRbk39kQinHju4x+zJX26q6aN9ScW4RTypIQbe2b4p3Zp445qNhrVMTKpDGb4Z+bPLO+bIxCLCOQrghWLCxDKnBL95afk34zvwq/Vp4Y5JDsg3RFsKB6MP5cy/EyoVunArU1dGw2918mO8fBMsF1bMCnkJHexdADKvKyRKYcTHPEAIRm30kWnL16dOUvsb++k5z5SlixQEjhFVOeTQalUUJSQbeYehYYXygD9dSaQFT54s50eaWzPPdYT9KTkcs+QRP77MR/tPeVlYp0VrkmitvXt1LqWTTJ6JV5Do/3DETSOopWs/DUW+uCJyNx2Nto/tZ85/jlHIBER4AQrDlc10V9+Sv79dsxLzypc0zdiOZFAjsRiOTvyj4/6zFT+MixbzELP3eOg5xWkEUKdK4pEQ4ZBMBSHBvEUDAnfLz3glC1afOisj5CHdGMpCytuDFu02c0KTUsZojcQX0WbuT8EtkGiPaJqwQWSzdyjSsW7cYMwWGiV1dgLEuEUChcfOuNjPonTB1CvcHh7J9VRiG4b6R+S9ZG0r2Zt6tho6JVboWptw/3cSP/CnQt/niMQrwhwghWHK5foLz81/15e4iKoqptlyL9CHpaStXw9XTGCVaeClam9qyWhh+IDkp2DCQ36AfEDkYBsQij29ppsWr4jMNoWTKAQ9YE0Buocok6f3K09tTXUMj92Y+9KcrlQIgYip8FzDO4Ll1bY8d6VwsXiGnvitpBSAFlDRFLKEC1C1EjKjPAP/UqJ0cphg2NrHF9HwozyLxJz5WNwBGIVAU6wYnVlFOaV6C8/Lf5pSfAOdWnl1LvF/UmREfHnPe9w0OpdbsVE6lDn98XzqYxICYZagkjE3/6Xl5IdSXRnDSu7BRmKhhJI2qYDXnZ8Wae8JeSkai1rKMxfqLG387CXaXXtPeUj5DpVLW2lBpWs7O+CoabinhPKuXBKRZrFmKvtoXb1bTT4HumcJz3+Ka2zWt6V8Gz7BjZ6tk1k8q8wplH+hbrH+XMcgURAgBOsOFzFRH/5Kfm347CXILsBMhGcsI0jLyR+h2uvd0mmW25QjhScveynR6dnyBbahX6SNYkICe5GWvCXPvK7kOcVbMiHGv9IMjsGjIZJraG4HEyOKGdOhArriNI1mw7kjUrCj0GtnFS5ZE5ECqRILudM8HNqr5Q8yvJSGHR5J4MgjSBn4ksCwW2M+BnE3higcEkBYyIKCpInV1/SrLU1wj+z5sb75QjECwKcYMXLSonmmegvPzn/5v2QTfNVZAmMWM5+zR30iOhGnFSfx8/72PGSkkGuYamB0giQDUBZnvsb5OSHnU/3U+e35aUezNBOArHcuN9DJy/42U1cFIsWG24jQjNqy/bfqdINNa8mnGf5ZY9UIXAKGQk5gzQBEvZhuAk8+nNlkVAtEUj0dc+b8ir4wly+eSGNkMNlCsE65aMBc5X3EG40QkA10pbo75hI48nHy58IcIIVh+ue6C8/Kf9OXPBRj+mhC3PqWWYtwrOrdnlokoqKeo+mdtq030sHJURKUx05uVLHzumPcAklcD7f5qZp3ygnRy94MpWQtK1ku454adl2DyNOYEG3VbXSA43sefJ95qzLpgWbAnO0kFAPeQZEyhCREm7sBQtxYnyhxl6O/AFdyZFKIhShfl9FsgJJ9sgHg0GaQi5SObCVgzoq1IUU49BmXDpBuFbJvhyaRrglaQbBQp9qR4Qv3u+kFjUjo30l9jHR3zF63ge8LUcgVAQ4wQoVuSg+F8svP1ydRyKyy+NnX9BI9tZrUv5BUBPHQ+GY1UKSOlDBfYq/zOXG27DXQ6OXKEdSIGCbIwjqps9FkawGZS7T0+1LMg0myA38cUI/yUIiPkRXleoLYu4jOzqpWTX5L+gvd3lky+0819bJtOJwtIdjuTnrpfGHRtZjdzlYqSBQIBCoU8cOUP3aVa4km+eUiYHelpT936dZLO9LycTHtogeTliVTbhRKrbezRz0qMLtz+D+u0/LpJMX5bGHPyiBJGVG/QwqkeRIyjKYRSDD+Xnlz3IE4h0BTrDicAWNerkb6ToiARNXuWjt74F5NDXKWtg1/orXas8FkvLvf4uzaMtB7UKfUr4VK5CkqVwMIgaIHCgZ6sS1fTNdsc2HA1KpTNGr0SNEXYDDb7/8TA0bNsx9FqQUuEFuQash6blUYYustILQzwf9U6h8MXns1SIoQpL3lK9c5FHggUiqf/R2O1M2h+nZo2rJ5ugP9SFLBAmJQm4C2l6oH3nrDTbSq6auFgHs0MhGg1qbm+QO3+auz6aPfgxc+xtK5vzcxFIOnda9ydtxBDgCOQhwghWHO0HPl1ek3FMq81G9rIXe7aldIFHKP7lSR3r9Q1QiI1u5Jl/Zokk0f4B05EI83kcb8+pCCZ8/0NBOT90tXYJJyj9E/V74RFnsUzx29TIWFh2UEjEVtwvOR8pw+enfK8nlWw54ZaNSuX40shO+7BFpUzJINuD2nmB69igqK/SdJX/8e0tlK73+UN46fLjpCMHWUA1FlZWOJu9rYKdn2mhfw1DngecgFYFfIC6k+9m64heTaJqe9YvmPPnYHIFYRoATrFheHZm5xdrL72KGnx6crFxXb/SDTmpaVVsuiZR/IB8gIZGwaqUtNLW3OiFEbtW4FXkVxaEm3u9O+fqWUv5dTPfTgwoJ68F+I89o9S8eylQhi4iCQK39vytlYsQ3L7f+6aVNyLtSMHzZ921up2fmK5O/4PqNeveonEI/Evvf7n71VuDfl/z08aZsdjwKQ9SqR1MHPXSrvDCsnHsd3sog6HrJGfLLVpp8RBiJ/RzKGHrXL5Qx+DMcgURHgBOsOFzhWHv5rfvDQ68sU45wAOYnWjioyy3qX4RS/k1e46IVO5TJAK7VqyUtYx5qZW4GtXZQh0bK80Ryep9ZmZI1/KqUttB0BYImt35Pz8+k3ce15WP9XwcnvbJUHfMHb7JTBdHxLAiJUFcPmlcTVRL1hR8PNWyDMQtlj/6w18MkJ05d9LN8rpa1bWy/lL6SpI9/f3x2pmQEEppfyFnCzcn29W0BZXvkfsTVjkfx3Fcj0sgmEUwKxb94etUkun/xtBZ8rvGLACdYcbh24pcfohApdgopmdwo13/c76WRn2k73prSM0X1+EPq5Y7jE+RhKRlUxcUlT+TaogTKr0EJ0kJb3FT79OlUyav54v7Gr3QRRC/lDLlL0KySMrkvLyS7PzVP/aYkysEgKgU9MDV7p3sKFUrNSTzHHxAlsalFcdT6x+eYy4KBgUeq4XxBI/kfifPBhmNKRO3UDCRyZAdlLbPdx730tEpUDuPIST6E45/a/GPh80T3LxYw5nNIfAQ4wYrDNcbLb9XRWrR+T+CXzf0N7fS0TN6PmW663ERtxysnfAvjCxIDSvORe7mjrh8kBeQMuVMnLijnV+HZ2uWtVCiFCMRQbNeVsLACzeI6f3JjqUU/apWz0tuinCRxP1L+ofTMmyvz3ozDcyAMSUlJVL5YEitPU6m4hd3smy1TO1AYq9F1Vhr3SN7cJfFc9JBjROZQw1Bs+DdgJtQ0FD4z4wtaDXPxvECUcRtUzrQUV+YE6+pFDDPfH7xvjkCiIsAJVhyubK+p/9CxS9I5QhB+xPFRpE3LTTDM6ZoCSbT4aeUEcrkvZ+TLQPdJqb6fVpIl4IMbg0jCr1HWqolY4Tk1gU+0Ubpiv3nbTrqxej1GkoQae8hBUtLEglwCyKkQiSqQnCPxgLqAcrZ0cKqmcjk4evviZzd9ttWtWF8ROlbLn09lJBfPIBFb7nao0QRLi7BrMA5yNRtz1/515V8KQLRRWFvKjPYv0j+vauMlun9q/vPPOQJGIMAJlhEoRrCPvSd9NPAD5WOkb15MY3lGkTap6+bBcyhXzELz+isnkCu93EEEcGNRyV56wElz17sJ4qRaDFEeRHv0WPuJGYQbeXIGGYXH73Sw5PLgEjEH/zpCFStWzH30xHkfE9tUs2DRUOQryd0iLFPUQh8OUE/UF4+pdlyIG3ufPKV+uxJ9mvEFrSeChTlAALVvc+nLBjiOHbIgi+m1yRluLuIGIydYajuTf84R4AhIIcAJVpzti5eXuvIcDQa70PsOB9Mkioap5SZ1v91Ove6Qv2Gn9uX86jKXqrjm2IeS6ebKVjp90U/b/vTQ8h0egmaSnDWtZqPRHdWjfogwfbvbQ3tO+lhyO+oiylm32xx5dJvQFvlFu/adosoVSrG8OUSiVu/yBAiRyvV5bz07Pdf2KnZqhGPcw8nU6HrtxPGx2ZkETS45U4roBD9jBsHSGiUV5oIblPfUlc6D6zMzk5Dkr2QDWzmp40368uii8TNnxphmrJ8Z8+R9cgRiGQFOsGJ5dSTmNuiDTPYFr2Q4ThpxnzphMMP1o+d81HuGdIStcEoSzRuQkitGKTe+0ssdeUcLNytHe+Y8nhJwdNVuQoainIHSdXxhjlAxXxAkBik3f9xka3xjjvAljvRybu0RrdjpyVOb8LE7HezmoxaVeghtQnAThiT9wR8qJ/0/eLOdnmypTGbFPtw/MYMVX5azYrgAoJDXJH7OrC/owR9lMXFRLbbsuVTJvfbnGR+7jahmKQ6ilUPSJJuZ5Z/anCL1eaL7Fykc+Tj5GwFOsOJs/bUcw73SOZma3Kg9cmE0BL8c9TJ9KGgWCQbSgVImEK1UM6WXO8glSKac4Xo/ksu/2+2hP0762HjI2VLSOxLnhXm8xEgGcqNyjvb89PtxH320Uf5Y8rriOT5BdRs5cEj8Dr6xpyQzgcjUql3qR4Tief58yEvDFioTLCWhTCn81IgoFNOXPBu9I0Jhzl//5mG3CRFRhDCnlPVp5qBuMmVztNSRFPpcPSyNHBJBrEQnIInun9o7iH/OETACAU6wjEAxwn20HJtOfplAg5CIHOEpSQ6HL0AcOVUtbVUtOCzuQO3l/sYKl2yie9OqVtqgkPgtNdG7atqoZS0bI1OZEjxq9S9uQu6bnEnJFIjbaknQbnidlUCalAw1BVFbEIYjylZvKCdp6xF3RZ9qx6+ta9toeHttkVG1NTRqf+IWJPaDkA+HqCEkMrCecoYahs+qRP84wQos52TUevF+OAL5CQFOsOJwtcd/eoS+OnBtnhtfUL0e1TG60Ssj4NTy5YzkbiR5C1YwJYmpeatJFwTPD9EJ5ISBmMKgv5RzU++qICe0qeQiJUJ/Xw1PI+AvZUt+ctPUtcqJ+cPaOVnZGpR/kbPB9zioXf2ruXVKx5a43YejUj2GozccwckZyh3hxqUW07KGWvqRagMx1g37PITLAbXKWxmZghgoVOpRb1LKfvrLS5BmQB5Z/UpWuufNdMpWkdSCZtia4fyIMNR14s9xBPI7ApxgxeEOwJfXDdUb0KTV2fTbUS9ZLcSSup9r62R/j3fT8+WMnC+oeIMovf6FS1FoFAQIR4CC4Ujv3no2JtEgkCqBaIkx7D0zk44qJETjWHKFqKQKyNjhf3K+zPHZ/A1umrdBmWA939bJEtKfnJNJFzLkSdaYTsl0e5WrTO6t1a7csjHCnKFJhQRvLXpewXtl6XY3vft13rk+28ZJuBmp1fSsodY+0Q5HzzgiDLYnWzkIqvXBhqPiN1e6AhT+kRN3Tz2banFtEPbH74pMLUI9GESirVnrF4m58zE4ArGCACdYsbISOuaR6C8/Jf9wjMe0o1ie1JXCxVl+Fr2Y8W22aiHnyd1T6MwlHxPsLHWlBIsa9GpFgR9oZKenWjuYCOeHP2bTJpGAKbSrQH7VytrMH5BCZYta6PdjPnrmQ/kcM6mEfBzFQtEfOWN1K1ipQaXAUNriLW5C3tG5//xUpmgSky9ArpicZbmJ3VTdf9pHqMvYvIYtjwK8GmZm7FG1SOAHT6Qw/THB9p3y0ZNz5bHsebud5m2Uzn1DeZ6PnpTPNzPDPzVMI/l5ovsXSSz5WPkXAU6w4nDtE/3lt337z1SlZoNcEU5GpK4UK5bLPUPuDY4HzyocsSFK9cVzV780ccyIZGkUWq5bwUJ317UHXA7ANX58YYO89Xovg06LkvaFbYNx5z6RSm6vn3D1XxwhE9qAOKU6iQ6cls7jgr5UuWss1LCSlelawV8lm9k3hSpruCwAooQLAVISFXryqUL5ETFjj7YZl65YazI44vTGchet/V3+HBD1JtvWszFivv1K/pvDStS+ofrtSzP8Q0UEFE4vWTgaKnaBq2yGf6HsI/4MRyCeETCNYC1YsIDOnDlDzzzzDFksFjp8+DDNmDGD/R3mdrupa9euVK9evQD8Lly4QNOnT6eLFy+y8iBoU7duXdZm7969NG/ePPJ6vZSWlkb9+/enkiVLxjP+Ic09UV5+Hh8xMiGomQsRqT/2Hw4Q4hSDhCM35EcF50khX0Yt0oQjJBwl/Zvpp6c/zJI89kOOE/pfJJKCQBSqdR0brfnFE5Bcj5qAPW63M7IjdVQnnjckE3Ye9irqTGndDC93SqbbRMeEcs8pCZHimTceTqabdOhkaZ0f2hm9R3EjtevUDMUpBBfZvnd8OoFkylnxQkm06IrsBdogAojjQy1mpH97TvgYsUZeGQx7GXllIPfIeUPtzEibkf5Feu58PI5ArCBgCsHavXs3I0IFChSgl156iZGqP//8k2bNmkXt27cnnw9CjT6qXr06lShRIhcLv99PEyZMYJ/16NGDNm3aRNu2baMRI0aQw+Gg1157jWrWrEktW7akRYsW0aVLl3L7jxVAIzGPeHv5IZmYEakr8gc5REr6xh7wO3LkCNWsWimHSDlzihQXvEKqlHLMED3qPTODTkrUI0RuFZK+ES16d212Hj0qtXVLdSbR+4+lUJqT2FEg6hYWSb36ZayWNA2JAxzPpTmSKDP9Ep34ryCLVoRiqLGHWntqpnTbFM+aqZdm9B7VUu8SR6Pju16tvdj2zXRyKSSy61GmD8baKP9Qdgg1NpUMt1SRU4fk/EiZUf5Far58HI5ALCJgOMFCZGrMmDGUnJzMiJJAsLZs2UKrV6+m0aNHs8iUlKWnp9Orr77KyBXIF/oaNWoUderUiUWs5syZQyNHjmR/x5fwtGnTaPjw4VSsWLFYxNa0OcXqyw/RgpyI1NU8KRApfDlKmfjGnlBjr6CTaN8fO6hRw9AKzeKIcN4P2ezoT7A7a9gICvJC3Tw1BXS5hbuvoZ2ekSimDb8RLYmUIaEekTwlQ/Ho7tOVxTS1lC0K1Scz9ujoz125UR6peQUrt6vJTiBpH8n7oZhR/j00JUPx5qgwN/yC8PHAFPbLRiTMKP8iMVc+BkcgVhEwnGAtXLiQHQd27tyZESIQJkSwli1bxiJSMBCsVq1asUiU2LKyshg5Gzp0KCNNiGiNHTuW2rRpQ4UKFaL58+czgob+BDImtI1VgM2YV7RffhnZ4mO9HFIFIgVFcinDFXrhSC+XSCVTrjRC8DN6/UOE7J9/fYT6e4IhcrH/lJdFmhAFEwy6XCgJE4ohevb1COlr+1q/KEMZN/gZrflTakQS+l//uz80gqHmh941VOsPn+MobdA86bWrUspC0/sEylL8fsxLzyjoXc1+LIVVRdi4z8P27s3XW6ldfRvhIoGaGeEfcvq6qRx7iuehJJ6qNl+9nxvhn94xeXuOQKIhYCjBArFCVGnw4MGUnZ3Ncq4EgrV+/Xpat24dtWvXjvbv3087d+6kLl26UKNGjXIxVSNYYsIW3DbRFkbJn0i9/HKO9QKjUiBSSPqWMkglMALFjvWulolByRE9ptU/JI2jbA5uvMEQEUNx34cbK9dhVCMeSnOFkjmO+4IN0gGQEIiUySmMi8ef/k02fbZNPgnp1c7J1NgkxX+ta6gXLxypjV3uCoj6gBSBfEity5e7PDTxy8B1QY4Tqgogpw4yH2IDuQLpVMPFCP+QkzfkY+XjQfHcqpWx0NRe+rTN9OIrtDfCv1DH5s9xBBIFAcMIlsfjoVdeeYWuvfZa6tu3LyEPa8mSJYxsFS9ePOBYUMi1wr/36tUrD8EaNmwYFS1aVDGCpUawTp48SadOnUqUdTLND9zKy/RYKdNtpUyPJeC/cjf2HFY/pdi9lGLzUordd+XvPrJblWskGunE0Usp9O6WipJd1i75L3Wvd0Lys3k7y9LuMwVDmgp8HnPXAdlnl/5RijYfKxJS33ofgn/wU8mwpu9sqUjnMvIy3LqlLlO3uif1Dhsz7S9k2ulchp0qFMkih4Z999PxwnTwfBpVK55O9UtfopnbK9DBc9IyDMk2H73cYr/pvmZ7LfTSN1U0j1OucBY9fethze1jsWHp0qWpTJkysTg1PieOgOEIGEawDh48SDNnzswzQRwHIk9q69atVLt2bSpXrhwjTpMnT2YkSkyw1HKw5s6dy3KwUlNT6fjx4zRlyhSeg6VxSyDqlFNbL2+elFwXwTf2WLK5M4ns2vUmNc4usJmW355f+jRLUVR03MPJTLhTbOFGmQa2clBHCTFL8RjQXkJEDUeR+APtKTMMuWDICVMzt4dYlG/lTvcVHSwLq9HXpo65i6hlDdXmbsTnWIMPN7rph71Xc/IQndp8QLkskVqZIaP8U7t9Ksag5x0Odms1EmaUf5GYKx+DIxCrCBhGsIIdhKQCcqYQ1ULOFAhVZmYmDRw4kMk3zJ49m1q3bk3NmjWjVatWUfPmzVmeFXKucPuwX79+jJStWbOGhgwZwkgVjhsbN27MnkOu16FDh1gSvNUauds1sbCQSi8/fKH+e0WE8yqZIkUBzpxjPSFP6mqZmGipwqu93C9l+KnjZOUr+/ev9gWsAAAgAElEQVTWt9Fz9wTmF/WdlUmHz8pH2XArENfjpY7VIMkw5kF9+UrLtrtpioQqurCHgK/ccavaPkP+kFBkWq2t8LnPn3OMGglTW8NIzAFlh6DCL9Qp1DMmSBiOUOXMKP+wl0csymKirkqG4/eFg1IDbq7q8UdvW6P80zsub88RSCQETCNYiGiJk9JBqqBvhSgVrEqVKtSnTx86d+4cjR8/nnr37s1uDuJYD5EpHDnCIOvQtGlT9vft27fT4sWL2d9B2qCDValSpURaD02+4OVXq07DKxGpwDwpOd2fPDf2ruRJQfdH5lKnprmY0Ujt5Y7SJ1/9qlxIrl5FK03sFvgFqSalAF+QxA4ZBghU7j7hpeuutVCz6jbVnBw5HJ54P5MO/p33y9NhS6JsT2jRLdTfe7u7/Je/GWuit0+1NdTbXyjt1XLQlPoM1tQKbmu0f7j1irI+x8776OzlwH2B+oq4IXlL5cj9Imm0f6GsH3+GIxDvCJhGsOSAAcFCxAkyDkqGdk6nk2y2wKMMiIwi/woRLTm5h3hfFPH8M7OFo72rx3u/7ztEZcpJE0upG3tCdCpecFF6uWvRDYKfkGVAEWex9ZqRSSgrI2fBwpNG4JXu8tMHP7gJZV4Ea1DmMtlTirLyNnoNRBl6XuKSMHr7iET7WPiC7vBWBl3ODI3Eop7jrH7yCeVm+ocbsLjZeOK8n2qUteQ56s4v6xcJP/kYHAEzEYg4wTLTmXjuG1/E/wbnR2X5CWrnwQYNsBsrV8wV4RQrm6vpI8UDRsFfXuv2eOiD9W72271WE2r7idur1bJ77E71G4hax5dqh1uPKGTw5Y+Hae+l0rT3pHZ/hP5KFEpiR0WxbmYSEK2+qwmtKvVzQ0kLzegbHYKl1T8z28XC+pnpH++bIxAJBDjBigTKV8bArbzcAsVBeVLIj5Ey1LoTtKOESNSBPbuo8c31IzjzyA4lfrm/vMRF60UJylpmoqRQjtp80D4KtsolLDRTIWKhZVylNlBtn7Y2m77drXy0qWWcT55KZYr0sWyx8AXd871MOq6DlIvxVFO5jwX/zFz/RPfPTOx43xwBAQFOsEzYC0hcziVSgrL5FT0pueGgFYV8qFxBzislYpDcGmyJ/vIT/AMZef0L/dpSal+OqFn46VY3Oz5y2omuL26ljjfZCMKbZtn/FmfRloP6jwSl5oNkeyTd6zXcIkU+GEQ5oQxupsXCHsVtzpeX6t8/wAXq/y89IH+pIRb8i7X1O33RT6t2uennQ15KtidR8xpWuq9BZG49mokF75sjECoCnGCFihwKVnuvqphrvbGHLzahrp5Y3Ry5U1otv7zc5RLEteA0pWcKy1+RsxnfZdPiLYEinFibIfc66I5q+smL0pxwNNh/Tmjq8VL9oiZipeLaN8yRf3w0f4ObcNQqWIuaNup5h53KitTvteCqtU0k9ujWg1765aiX3ay79UYrVbgmLyZT12YH5L9pnT8/IvyZGuooV/XlLx6auCovmUWu4OtdklkdTm4cgfyGACdYGlYctfRQqDhYR0ruxh5u5eUWKL4SiRLypIy4Jh+JLy8NsJjWRPCv/YQMRXkJpQlArwq6VVK2YqeHJq+WjmyA6C5+WlqtPVSHF21206zvs0N9PM9zHW6y0yAZ34IbX0zPkSqQSva+pkASffBECqGQtdFm5h799aiXJqzKphMXAo965WoLHjzto+/3eAj/hRo67KMf5RXu8TmPYGknWGq1ONWwNHrv8f44ArGCACdYopXAjT2hrh6LSF3Jk0KtOymDjlEukQoqEWPmApv55WXmvLX2LfjXZ2YmIfoSitUub6XJMlIGrd9IV9SfQrmdrk2MO9qA0OdsAwkW8Pj0mVQqlqZOjGZ+l02fBEXqxHhK3bYMBe/gZ8zco12nZtDfl6STFrWKcaqVS5KS+RD7aKZ/RuAfbh96/Fu500MQTFWyeMgbDBcz/jxHIBiBfEmwcGMPBConInVV/kDqxh4AQ+2yHCJ1tcYeIlLRurGn5+UXj1te8G/Zz26a8lVokZ8ut9jpiRZ5I1haCuzWKW+lt0LUmUJ9ORzFQUG8RlkrEy4FFRhg4BEh1nREeye1qq1+lNnp7Qy6kC4vVVCqcBItGGj8rUSz9ij0yd5Yrvxl/u2L0gW5xT8LWo4OJ3RNpvqVpLWnzPIvVn5e9fj3xgoXrf1N+fKGmjJ+rPjN58ERMBKBhCZYwpFeMJGSu7GHhGehHMxV6YMkwk2+WDI9L79YmrfWuYj9e2peJv1xQn8U670+KVS6SM6lAbHhNt+DKirwDa+z0puP6BfyxBc/CECwdbnVzhTkt4WgeyWH2dB2Tk3lbu4el04ehdx65J0tfz5+CBYKPX8jgbEYJ0QuEcFUMhR57j1DOS9O6Sg2P/0Mqv3cfrTRTXN/UP5FaGbfFKpcUnveoNqY/HOOQDwgkLAE6+QFP+04LP3Nght7uREpUYkYqRt7sbiI+e3lvuBHN83bkK25rAwiUPgCBZkqmJJEHRvZWf09ofTPvePTSS5/Dus9+B4ntauvHh0S741Vuzw06Uv5yEqvZnY6ctZP3/8RvkwDxn3hPieLjqlZl3cyFOshhlICSG1MfG7WHp28JptW7FDOn5reO4WgxK5kvxzx0nMLshTb4LLDqI7SNwnN8k8LtpFoo8e/w//4qO9MebJqFomPBA58DI5AOAgkNMFC4V1EooLlD1CAt2Rh9fyVcIA181k9Lz8z52FW31L+jVniCijYKzV2nQpW+jfTT4ck6g1WutZCsx5LYbX4UOgXxaKlrFwxC83rLy8wKedz53cy6LyGws5Ivvf8e5yuq1SeLqYTI46h2oM32elJhWR3NWFVjPv6Q8mmlGAxa48qrZ2Ao5YjQqQD3P1GTtkuOXvqbgc9IFNQ2yz/Qt0LRj+n179312bTUlG1AvF8XumUTE2qRK7Mj9FY8P44AqEikLAEC1knYgoFUvXxj25CXg/MbiPq1sTBSqrEm+l9+SWCf2qFk+Hj03c76Z2vFKJId1xd769/89C4FYFtb6tipX53OiSv+yth+P/tXQvclNP2Xt/90oWipFyK0AUpSRFCKIl0QSFU7pz46+auSFIiRRSlRJ2IDt1wQqLUCYWohFKSUor67pf/79nMZ75p3tvMOzP7fedZv9/5Hcx+97vWs/a355m1114rr6hccOPRrpzVYJc80PNweXNlsYw3aQZtZz6zchQXjtonuAFrJKiHNaGPczJpR69YrtF/TSuQNVvCR6fv6JAluE1oR8x6FSLvcs7/VTFMD4ilfXZ0j/WYSOxDsvuz7xUKWv1A2jRMkx6tM6TZESRXsfYX59cTAd8SrGC4keTbb1K+OjIKFfzxj7nKeb5NIt0ZyeaXSH2dvjucfflF5dLlyTzDfCJEc77YVKqSy43kwCopMrt/5XwjXPlH4nvTeqlSr2bkOSJWZCZUJ1SNv+GF6GtjIcKCSEuo7PizXK4YZ076rPrtOfVb8PhYrtHf/iwX1DFDc+Rgubl9pnRvZf8HE3LTEMn83w+VyVp6mqjmyihYaySxtC8a3N16Nhr74J8qWSI5md49JXALR86T3AgkBcGyujFkN2FYl6USvPkhQoFonFV9LZQ7yEhPkboH6r/pGW3uuKn0+NxCCb2kgHybsVfnCG7M4YaomYzsmS0//FomC78skT155dLsyDSVLN7q6Oh+ZY97t0gQZbMryH1CQ99o5Zg6qYKE/lABRueNMD8CQ7FSFC2NhUTzBW1XH1QO/3LzX4VGo/EfLh8s/a5EHfGiPEOHZumWN4TjYZ9dHGIxzu/2xQIzzkkEQhFICoLVYeQ+VXXdSJoelipP947NF00slhw2v/xqJ8nTCwsrEpjbHpsmXVvtH44Pdwx17yVZMW0LE63NRps72uYY9fIbcXm2TFlcJOu3Ob9xCH2t8pmsbNrxR7n0nZRvSfAC86CG1S6T8gkYh9xB3IA1E5BD/EAIJ8P/U7hflCd0HIj5oIvslXywwiD4cy99QWPNLAsiWCiMaSVess/KlnCfR2ofir9++VOZoG/qKUena3cDOxIs+AwRiBQB3xMsHA8ismEmSHh/NQa1gCJ1itVzo1/fKAvW1wo77J5LsgRtUCDPLyqSWcvDR1X6X5ApFxsk8Fq9P9afh9vcv95SKv2nGd/6qp6Too7Khs+JrPccbHrm2pyKSt+R2Lh5Z5k8+98iW+UYalVPEZCyaOWxK7LllKPCR9++/7VMbnjR3jGknZt3TnSN9AvayTvcGBuu7EPNqmiZlGWa/O8V+yLFyKl9OBZ8blHRfrdkrw3Ke4xUFz5HBLyKgO8JFhxz8RPmR0e47o5r714QRDS6jDEmjGj18s6QKiqv6MpnzImlndtWicAk3OaOzRsNms1k2s058sIHxZa3DY3mMGuvYxcHtKS59Elz3NNSy+XUo9Nl6XfRNX+204IENcRe+aTIstH0BSemq0iWW+L0C9qt9zqZ56WPiuTlj8OvKRw7zr7DuD6YF+xzgkXoWKf23Tm9QJDPGE5uOCdTLm9tPzcuGr35LBHQCYGkIFho6oukWCNBUUkUl/SCzF9VIk+Y1FuCDU9cma2SvZF7ZiZm0Y9EYhFuc39wdqFlztKoXtnSon6a3PpSvqzd6vyosHHdVBl/rbOjYtxGnPdFifz2Z5kcf3ianH9Cutz97wLTml1Nau+VK9sdLPfOMq/DZOUDJzWsQMrNjhtxHDnn/9wrOOr0C9rK1lh8btUu564Ls+TCk8IfF3rBvmgwc2Lfyh9LZfAM87Ws64+5aDDis0TACoGkIFgAYcjM/W8L4b8bNYi1Ai5Rn5tdLQ/o9K8LMlWvNrMedBiLY5COzazzTeJta7jNffaKYnX8ZibzBv51rf71FcUCnJyK07Uw4JUCdXMxVHCNwOzw7/QjdkmLRnUEifHRyiM9sqXNMdY/Dro+laeS+o0ER6xv3ulPgoV6eB9+UyLfodlzvVQ5p0m65BWWS/+XzUlBuybpcn8XFhq1WqN29qQxV2arCyUUIpBMCCQNwYJTUUUbfeI27igXJLbjGrZRrzFdFwH0f/hN8zwj5NP8trdc7jcophmwbcqNOY5rPsUDl3AEy+roLZgcgUiAUDgVXPHHVX87gurykxdHRpDqVS+Qn/9wpzQI+hGiL6GVoMo8qs0bCSI1iNi4JU4iIG69M9w86GUZqH0X/DluCi5cbX6L04xw62JfrLBzYt/T7xTJf/6uL2ikD27vtvTIKUGsMOW8yYdAUhEsv7i3w2N7pbgsfLmF4Erkl4/LEySfhpPTjkmTh3u48yXvNq5Gm/uTCwoFxQxDpUm9VFWRHMdcAXnr82IZu9AZAcJVf9xGtCNO614Fz2mHYKEvplmR0MB8KFEBQm0lODK+3qTuFupyHV078jpgoe938gVtpXukn9v5MWI29/DLsqV1QzZ7tsL/k/Wl8sDr5tHAd4dUqWhVZTUfPycCfkEgKQkWclGCv4y95swX534nr35Zdz+10V/xkR5ZFY1uUUARV/XRPiZY0DbmwW5ZWkavoGfolzOa+46aV7hfkdEGtVOlZ5uMiluToYCgTtL81cXyxcZStbl/tdk8Lwu/sPFL20pw+++K8c4jZIF5Wx/+u3y6uYbVa2x9HpyY//XmUlWOBLWcUsLw78Xf/lVHLLgPI45UUeahXWN3j4p1IFi9n8uXn3cZ+7xR3TRZuzV8YrZVAWId7LO1QCIc5NQ+FHIO16IKr0cf0D5n2YsMR6guHyMCWiKQNAQLORevLC2Wtz4rEbQ2OSA3RXqdluGo8rMuHsTmV/foFoIozfINpYLK02ccly5dWqbvRxzxhTv3i2JVrRo3DJEYjURsnSV4c8emjc3bSJDQD0IRTnCDbv6qYtX0Gw1nzaq843n09UM9LDuCIp6hBU/tPHfC4WlyUYP1MuKjo+0MtxyD6BWKbYbmnKEFFK7IhwrI1VebS2X9L2WqIbJRiQfLF1sMcPoFHe37Qp8vR6HVx/YJ/t9IkHeG1kihTbqRl4ibb/jcSBJtn9t4hc7n1D7kt42eVygbfq1MaDu3yJA7OpBcxdpfnF9PBJKCYO0tKFf1gJD4HSr4gsFtOi+J083PS7ZB12D7cMwHImkkZzZKlwe77p87NGNpsbzwof0jQnyZ/vv2XMn8m3siX+/bn8vkyINT5YxGaft92aKHIIq4Ggl+saOAZXC1duQ5oV/il6s+kzk/NDUs05CbmaJ+BFgJrr6DOBrlgqHOGeqdoenzq0uLVasoEI5qOSly5WkZ0uNUe2TSSo9wn+uwRlEuA7l7RlKvRqqgtAcEpBP4gACjRIOV6GCflY7RfO7UvqISkYnv7/83oXO9vWjw4bNEwA4CSUGwUKIBpRqMBDWwUAvLK+J08/OKXQE9g+3rOT5PtpsU5ET07p3BVSqZiPF4zq6g0CxuVKLEAyrF45c4vjCCpV+7TOl52j+EBFXY0UsQhWxDBUeNQ7tny/h3C2VBSCI1oodta38j8zc1NqxNZYdgDe+RLS0apEnHx83b4YAgok1SODn+sDQZ2zs2Py7itUYRRTRqE2VVO+26MzPlqgibvcfLPrtr2O1xTu1DT8dlBnXd+nfIlItbxI7Mu2075yMCbiGQFAQLX0KhX5jBAMbyi8YtRwXP43Tzi4UOsZwz2D4US0XRVCNBxGnBoMoEy0706pb2mfJHQbnA94Fjsq2/l8nVE4yPI4d2y1JHrAEBuUJkCBE2NA7OzUqRq07PUEUVn5hXKPMNbqk1rf2nrNleLSoI7+uSJRlpIqgPFo2gpMclMajoH+s1+tHaEpn0fpFs3V2u+ga2PyFdLjs1Qw4N6rWJ3oJ9JuaHrf8FUj3lhlzBZYKfdpap/aHhIfaT/GNtXzQ+deNZJ/Yh+neHRckL1sFywyucw2sI+J5gYZPt8bR5NKN29RSZcZt7NYBivQicbH4BXXbvK1fHXyABukuwfYNnFsjKH4wrnodrdozyFFZV0nFbMLRBsFlrIWB2UNUUmfWv8OsEES30F4T8srtcrnrWfgQtEn/c2TFLJe4j2haNgJyMvzZbHYW6KZGsUbvvN4pII5qJpt+N6v5jC6J3qNaOI9+AIIp4zZmZqvL4yLcr42e36ngs7bOLQyzHObFv0gdFMnOZeZcFRErxY4ZCBJIJAd8TLDiz06h9lW5OhTrYTssRnRaFk80PN/DGvlOkCitCWh6VphL7Y5Xc7AZOwfYhAmF0xIV3hSuQiZwk1KkyExBqEOtgsXoXxgaKmZrNjcruYxZER3yscHzpxhxJTRXpbRJxs5oj8PkBOSmCmmi4+OGWOFmjTt658bcy6TvROMp46tFpqmRHqCAP8/vtZXJsnVTJyUxRdZtQvymcXNoyQ2473zwxO1b2OcEilmOd2IfOEugwYSbwCXxDIQLJhEBSEKybp+SrW1NG4rSCd6IXiN3Nb+qSYpm2JPyXyODOWdreJgy2r/PoPMuE77kDctWXZkDwRYr8KCMxutiAixBokGwm791dxTDnJ/AcanWhZlc0clTtVMNbjyipcP+lfyX2PzKncL8Gu5G894o2GXL92e7d9rK7Rp3qOnVJkUxb4pw8h77Hqk0Okt+RBG8ksbLPKR6xGu/EPkQHsQ7NJPRvNFZ6c14ioBMCSUGwrK7U40jhGYc96BLpRDubH46seoz1frPnG1/M3+/qdzD2NaumyGthju3QhxG358LJcXVTZWjXbKkVEsHCURIaABtJ2+PSZGg366TwaI8IUdsKNw5xfIXr78GC+kz3XJIlB1f7i1Du+LNchs8pVLfgggVHfiBpwUdjZmvW7PgzkrVuZ41GMi8KWqKwpZmYFQjFc3Z65910bqbpLctY2RcJJrF4xql9ZpdR3GiiHgsbOScRiDUCvidYKLLZ5UlzolG3Rqq8/Pd17VgD7sb8djY/O5XMR/fK1rJVULB973z5V3FMIzHLmUHibSjxCMwTrqgojpGuejZ8UjSee/KqbDnxCOtjDhzHPvpWoeGtKrM1gOT7bq3+uXH16YZS+ezHv2qY4Xg3XFPyFz4okhkhOTAdT8qQ69tlCKK34cqThOqAZO/5AytfFohmrdpZo5HMj0sFL1qU33i9f67U+DsfLtw70KA7NPcqdBxKWIBkGUms7IsEk1g849Q+rFHkA4be+D392DR54NJsVauPQgSSDQHfEyw41KoeTqeT0uX/XOzDFutFZGfzs9OAFYnSFzXXrzxFqH1Gjbob10uV8deEbxNjdSMQPnq+b85+N8fWbCmVUfOKZPPOfyJHuK2HI1Xk6pnJxh1lMv2TygnVdtcCjudwTOdURrxVKMizCydorovK/rhVicbfpSann263TrKzRp3aivG4UYqbpUZyVuN0eeDv41OjMXbWxrDu2QJyQILlzEtoT/T5j6UqNxJtho4/nMzKGYIc7ScEkoJgWeXE4EsaX9ZeETtfXrjGPvQN87yISf1y1DGSbhLOPiSOz1peLPhyrHNgqqpab1Z13crnsPnGczPV1f5wgqO5tVvL5IiDUwTHclaCKFGfiXlhL1MgeRwNqM3kjTtyHSeZo0p/h5HmdbAm35CjbggiEnbvLON+cY/0yJY2x1jbaYVD4HM7a9TuXKHjQGKnhGm0jWPO0Vdm22oBhb8N/I2Ek1rVUmTm7ea3imNpX6S4uPmc3+1zEyvORQSMEEgKggXjccyE46ZQueaMTOl9hvPIQSKXlN3Nr/MTeRW3B0P1BbECwdJR7NoXqvvH60oreg9mpqXI3r9vThrZiJtiuDHmhuBGGm6mGUmDWqmGvdpw7Igip82PTHX0ix+tnyZbHJehgC4K6UKMrtOjbheOWt2USH1oVweUWMDNtc/QBikzRc49Pl26t0qvdNnBbC7kyT00u2C//D5UcQdeOI41k1jbZxeHWI3zu32xwo3zEoFgBJKGYMFo5OMsXlsqm3aUSZPDUqV903Q5/CD9IjhWS9Tu5rd4bYk8/Gbhfv3Y8Ev/4R7Zctyhzm1HgvG3W0tV5OvM49Jjklthx759heWqSjoaOR9YJUX27CuXZRvMk59DcX2uT7YcU8edqM2Fj++TQpOb6sALNbvCkfxgvZoelip3XZhlqy6VnRuEoRc4cIyJxPe1v5RJo0NT1bFn/VrO14Fba9Rqnlh//v43JfLJOjTJLpdTjkqXTs3TLW+JQic7azTWusdyfr/bF0vsODcRCCCQVATLL253svnt3Fsucz8vlhWq2XOK4CYcojZOk07fX1Mio8K0kIlFJXAr+5BzNGpuoZSYV1SwdLdbLZLQNxDlJMwENxZn3paripDOWfyD/JhXTyWvhxOz3LLg8SAHuEFoJmho3redu9EpS2BJQOxApPUYq79BrZWnckRAEwRIsDRxhBM14r35oZXIdc8b15Vy+zaimX1oaXLJGPPWR3ax7N02Q1X0dkMuezpPQGaN5LwT0mVI57+O6pZ8ukoeev8Y09cil6j5kdbRNeRgIRfLSN4dUkVVfI+3xHuN0j53EfC7/9xFi7MRgfAIkGB5cGXEe/Mb/26RvLnSOL/Ibn0ou1Cb2ff2FyXyVJRFPAN6PHZFtmsV7XFcada2ZsyV2YJbfZAp89fL9FX1TOGwG3kyK2Nhdw67fnEyLt5r1IluboylfW6gyDmIgL8RIMHyoH/jvblbNVxOTRFBhXO3xMy+4f8pFBxXRitGBUojnTe/CD0v8wX/HyqhvS5fXrBOXvriMNNXObl8gZISExYVyapNpSrfrnHdNJW0HtyTL1K7In0u3ms0Uj0jfY72RYocnyMCyYMACZYHfR3vzf3qCXmy9Xfj4y8UwXxnSHwI1sT3i1RNp2gkO0Pkwa77N3uOZk4Uv0QRTCMZ0ClLOjb7q47Wp//7XO597zjT13mtdEioMfFeo9H4LpJnaV8kqPEZIpBcCJBgedDfTjd3JFPjtl1meoq0OjrNcWTj+UVFqgaVkZg1y/5xR5mgRIETMbPv6y2l0n+acT2n0PfUrJIiyH/6enOpICe+dcN0ubhFuiqE6KaYlcTAe3BjE7WmUGH/gy//lILyHPntz/Ck9dSGafLoZdYtedzU3+25nK5Rt98f6/loX6wR5vxEwPsIkGB50Id2N/cft5epm3/rQhpdo6DkPRdnSW6WPZKBIppXPpu3X7mHAHRP984RlBcICPrjTf+4SFDsMyDdW2XINWdk2HqnlX0oPYGK0eEEROanneVSLVtUM+vLWmdIFZt2RroU7LRjqpqdoo4Pzaqp4/0XnJguN7fPlGrZ9nwTqc6xfs7Kh7F+f6znp32xRpjzEwHvI0CC5UEf2t3cb30pX1UjDydoJox6S3Zlxfelqljr7/v+ibrgaHBQ5yw5t+k/LWT+yC+XvpPyZVeYG3V2i5uGsw8kD/WbUIOr4SFpsntfmcz57B+SlZkucl8X8/Ymdm2NZFzXp/JMq7WjLEaJwW0/NG7uc1amnHRkmhxygLeJVQA7u2s0Eqx1eIb26eAF6kAE9EaABEtv/4TVzs7mjoTnu14xP0r79+25gi93J7L6p1JZt7VMGtRODXsDzypHCtEZRLPMJNQ+o4rl6N13ZqN0qZaTIplp4tgWJ3ZbjX1tebE8t6jIapjh589elxNR4Ve7L0SrnHlfFMvKH0tVtXOQYjQ0RgJ+LMTOGo3Fe+M1J+2LF9J8DxHwLgIkWB70nZ3NfcpHRTL9Y/NkcLcKbQZD2GVMnvxZYJwQj6rhL15v3qIn2L4vN5fKnS8bE0W0mUHbFEhWhkjfszKlmwWBi5XLB80oCFs8FDajgrqZuNm2J/Q9L31UJC+HWQtZ6SJjrspxnJNnBz87a9TOPLqOoX26eoZ6EQF9ECDB0scXtjWxs7nPWFYsL3xgHlEZ2i1L2h73z/GebQUMBqIIaMfHzZsPo/ExGhubSbB9j71VKO997awsQ7sm6XJ/F/vHn9HaHfz8e1+VqET27X+US9PD0uS849Nld165aY0sPN+8fprceE6maqfjprPZakoAACAASURBVKA59tUTjIvE4tLDiMvdT6i3s0bdtDPec9G+eCPO9xEB7yFAguU9n9nqg/b99jK54QXjL1aYPW9gFUHJAjel5/g8RS6M5Izj0uWhbubkJ/jLq8fYPNkVlPdlV9dRvbJVA2UdBBE9RPbsCMgOSI9bgtIRKCFhJq/ckit1DnT3qJAExC0PJmYev/svMajyrcmGAAmWBz1ud/Mb9mahLDa4bXd12wy51qU2McEQzl9dIk/MM+6Ph1IFuMVoJsH2XfNcvmzZ5bzpYOcW6XJHh8REscLZZofo4LkDc1NktkWEz8mSfeiNQlmy1jwC6HYkE/rZXaNObNFpLO3TyRvUhQjoiQAJlp5+sU1AzAaiR91z/y2SOZ9VzsVyUiU8EniMqq1f3CJD+new7v0X/OU1dUmRTFvivLAobuQ9caX7R1+R4BF4BqUlHn+7SApLjCN8GDuxb44cfYg7R4UzlxXLJIuj4hm35bqe7E4CEs1KSfyzfvdf4hGmBsmAAAmWB73sdPPbk1cuq34qlcy0FGl5VJpkuHcCZYje/34oVWUVNvxaJk3qpapbayccbu/FwfbtKywXRLGCy0PYcdmVp2eo0ge6yE+/lQmie//9usTSlnsuqVz6IhobQOpQN8xMFt3jXhX+wHucrtFobEzEs7QvEajznUTAWwiQYHnLX0rbZNvccQPvpY+KZcm6f466UC8KtbGM5KUbc+Twg9yJAkWzRFDkddTcQkFFe7sy7aYcqVfTHd1ROgIlJMzkuT45rifXJ9satetbr4zzu/+84gfq6W0ESLA86D+/b35G9u3cW66q0qNgafUckYGvFoQtpIrcMuSYJVoQfcMNPkQQ7QqOBnFE6JbYuYU58opsFdl0U5J1jbqJYSLn8rv/Eokt3508CJBgedDXft/87Ng3+cMiQQHSgOAO3ClHp6ljQbdLHUS6RFB7CjWo7AoS3B+7IttV/Rd+WaIiaGYyf1AVQU0sN8WOD918X7znon3xRpzvIwLeQ4AEy3s+S7ojwlAXmd2Mu69LlqD5dKIEFwtwaw9HgovWlJgeYwbreOrRaQLd7faHdGJfh5H7BHqFk66nZMit57mfq0YC4sRD+o31u//0Q5wa+REBEiwPetXJ5oeaVG9/XizoJYh+eKhD1aVlhuv1r9yE0cw+VG2/c7pxZffUFJH37nY/aduOfXNWFsu4d+1HrILnjFXdLiTVj3jLOIJ1b5csOScGhNTJGrWDrW5jaJ9uHqE+REA/BEiw9POJpUZ2N3fc4ntkzv5frgdWSRHUo2pc151EakuFHQ4ws89O0vbEfjlydO342oYef4NnmPd+tIIBR4S3X5Ap7Rq7F4GzqiPWumGaDL/M/XIWdteoFSa6fk77dPUM9SIC+iBAgqWPL2xrYndz7zRqnxQYXCCrf3CqvHiDe8nUtpW3MdDMvkf/U6iO3sxkZM9sadnA3aRtK7Xve61Aln1ncA5n9XDI52mpIiA+nVtkhG2o7WS680bskzKTHHs0fp47wLx1kZP3BcbaXaORzK3DM7RPBy9QByKgNwIkWHr7J6x2djZ3O/WP3Cxo6SaMZvbNW1UiY+ZbJG0PrKIaP8dLQGBAZJwIkvLt3C3s2y5Tep0WuTGXPZ0nuH1pJHVrpMrLN7tPtO2sUSd46TaW9unmEepDBPRDgARLP59YamRnc3/2v0Uye4V5/aM7O2bJRc3dO46yVNzmADP7SspEuozZJ/kGqU6XtsyQ2853P2nbSvVzH7VHsA7ISZEujTbL1C8Os5qy4vPX+udKzSqR9QrELUbcZjSSaAmc0bx21qhtADQcSPs0dApVIgKaIUCCpZlD7KhjZ3N/+/MSeWqheaQHrWTQUkY3sbIPuWWj5hVKYQhvOLlBmgzrnp2QBH47Pf8CODc/9A/54pfqtmEHYQRxjERwRNx3Yp5sC1OUFYVYJ1+fI6kxSFez8mEktuj0DO3TyRvUhQjoiQAJlp5+MdXKzua+O69cuj2VZzhPIm/bWUFuxz6QqwWri+WLTWVSI1ekzTHpcmrDxJFFq9uNwTYfdkCBbNljP7H8ghPTZdBFkTeuRpshRLH+E9ST8tJTMqR32wypnhNZZMwNH1rNofPndtaozvpb6eZ3+6zs5+dEwA0EYkawXnnlFdm+fbv0799fUlNT5ffff5cJEybI7t27JSUlRXr16iXNmjXbzwazcWvXrpWpU6dKaWmpVKlSRW666SY55JBD3MDBU3PY3fymf1wsUwwKXd59cZa0P16/40E4wq59ujntva9KZOTcQim3SK464oB82V2UK3/k28nCEtUgG42y3RDU52pQKwYhqxDlvOpDuxjTPrtIcRwRSF4EYkKw1qxZo4hQ1apV5b777lOEavTo0VJWVia9e/eWpUuXyooVK2TIkCFSo0aNCvTLy8sNx2VmZsrw4cOladOm0r59e5k5c6bs2bNHzQ8Cl0ziZHP/8JsSGftOUcWXOW6ndWuVIS3qJy7aY+UrJ/ZZzZWIzzs8vk+KTS46nll/l3y0saZt1ebcmSvVYhRpsq2Ew4Fe96GVubTPCiF+TgSIgOsEq7i4WIYOHSrZ2dmKUIEA5efnyyOPPKLIVePGjQVjHnzwQenevbu0aNGiwgv79u0zHIeI1eTJk+WBBx5Q0atNmzbJs88+K4MHD5aaNe1/WX23rUx+2lkmjeqmSr0a3iRmkWzufxaUS2Z6iustUWLxJxSJfbHQI9I5F6wukdHzjPPfLm28Td78to7t6WfdnisHVYvNUZ5tJRwO9LoPrcylfVYI8XMiQARcJ1gzZsyQjRs3So8ePRQhArEqKipSpGvgwIGKDCFSNWLECOnQoUMlglVQUGA4rnr16jJt2jR56KGHVMQqQMYCc1q5EjWKRr5dKCAaAUE0p0+7zLgXpbTS1epzbu5WCCX+80kfFMnMZZWz8DPTRQZ0ypJtm7+XyZ/bv0WIVjZoaeMl4Rr1krf219Xv/vO2d6i9VxBwlWCBWCGqdOeddypS9fzzz7tKsAKEDQQrlIyZAf7t1jK57aX8sEMOqpoiL9+cG9e6SdEuDr9vfm7bhzpQeYXlgltz8ZRfdpfLx+tK5Offy6TpYWnSvmm6pKSI/G/lZzLk3Ua2VelwYroMjCLJ3faLXBzotg9dVM2VqWifKzByEiLgawRcI1glJSXy8MMPy8EHHyx9+/YV5GG98cYbimxVq1ZNhg0bJoMGDVI5V1YRrHDjQiNYVgRr69at8ssvvyjnvbK6rqzeZnwtvuOxO+TsBjt97ehkNO6b7VVl+up6UlL2z/HaxY1+lbZH/p5wOD744SBZ8F0tW3p0bbJNWh++29ZYDiICOiNw6KGHSt26dXVWkboRAdcQcI1gbdiwQSZOnLifYkhwv/322+WZZ56JOgdrypQpKgcrNzdXtmzZIuPGjbOVg2VVBPKYOqnyXB/3q1m75qWQifjr2RpZsybHaHZ9ewKKkQa0DvgPR4g4SrSS//xfrlTNZg6WFU7x/Jx/g/FEm+8iAt5EwDWCFWo+SiogZwpRLRzpIecKtwr79esny5cvl4ULF8qAAQNURGvevHnSrl07QZTKaBxIFfK52rRpI+eff74g1+vHH39UyfJpacY34vKLyuWi0cb1oKD3EQelypQbSbB0WcJufHm1f3SfaSuayTfkyJEHx/fIMJRgBf59zsq/iFa4vpHRFBlNpD/d8GEi9bd6N+2zQoifEwEiEDOChYhWcFI6jusQccJRIqRz585yxhlnyI4dO2TUqFFy3XXXqRuGRuPwzMqVK2XWrFnqeZA21MGqX7++pRe7j80TFFs0EiQQI5HYK8LN3dxT3/xcJrdPDZ9zF3gyVi1i7KyhcP7bk1cus/9XLO+vKZHCkr+aPV/UPEOOOzQxJNCOHWZjuEajRTCxz/vdf4lFl29PFgRiRrCMAMTtv6ysLElPNy9yaTQORUaRf4WIFo4f7Qhaqzwyx/jafCKjGXb0Dx3j980vWvus/A080YMRvRgTIeHsW/59qTz8ZqEg4grB0sYx5iUne+v2YADPaH2YCL84eSftc4IWxxKB5EQg7gQrUTBP/rBIXlm6f9NbXRseMzpwcsRLZfsf5dJzvPmxcCIr2Yd+Ob//TYkMN/gB4LXoKglWxMtWqwf9TiC1ApvK+BaBpCFY8OC23eXy0boS2fRbmTSplybnNk1PSGPgaFeT3zc/N+xDxBKRrHCSm5kibw/IjdYNET8fat/5j+2T0jLj6V66MSfuJSYiNu7vB93wYbQ6xPJ52hdLdDk3EfAHAklFsPzhMu/26rOLvxtfXr/uKZf7XyuQ77dXZi4ZaSKIXp3VOHF9GIPt+/bnMrnNIl+s39mZ0rONt44K3fCh3fWSiHG0LxGo851EwFsIkGB5y19KW27u9p32zpcl8tHavxLHWzZIk04npSe8r1+w/+zki3Vqni7/l6B8MftIVx7JNRopcno853f/6YEytfA7AiRYHvSw3ze/ZLIPkbZez5jniw3pnCXnnZC4iFskfyLJ5MNI8NH9Gb/7T3f8qZ8/ECDB8qAf/b75JZt9w94slMXfhs8Xy84QmTugirpV6CVJNh96yTd2dPW7/+xgwDFEIFoESLCiRTABz/t980s2+7b+Xi73v14gG3dUzhdLTRG555IsObuJt6JXPMZOwKbg8iv9/jfoMlycjgiERYAEy4MLw++bX7LaN39V5XyxC09KlxpVPBa6+vvvKVl96MHtJKzKfvefX/xEO/RGgARLb/8k5ebn983d7/YxguXBTSVE5WRYo973Ei3QHQESLN09FEY/v29+tM+DizLJvqC5Rr2/RmkBEYg1AiRYsUY4BvNzc48BqHGc0u/+YwQrjospRq9KhjUaI+g4LRGoQIAEy4OLwe+bH+3z4KJkBMv7TguywO9/g75yFo3RFgESLG1dY6yY3zc/N+375ucyWb6hRPKKRJofmSanHZuWcI+7aV/CjTFQwO820j5dVx71IgL6IECCpY8vbGvCzd0aquJSkYffLJBP1pdWGnz4QakyoFOmHH9Y4oiW3/3HI0Lr9an7iGRYo7r7gPp5HwESLA/60O+bnxv2jXu3SOasLA7rXZAsNFBOlLhhX6J0t/tev9tI++yuBI4jAsmLAAmWB33Pzd3caXsLyuWSMebtZ4Z1z5bTE3Rc6Hf/MYLlwU0lROVkWKPe9xIt0B0BEizdPRRGP79vftHah2PBB14vMPVs11My5NbzMhPi/WjtS4jSDl/qdxtpn8MFweFEIAkRIMHyoNO5uZs77fONpTLwVXOCddXpGXLdWSRYsVr+XKOxQjY+8/rdf/FBkW9JdgRIsDy4Avy++blh37mP7jP17LhrcqRJvdSEeN8N+xKiuIOX+t1G2udgMXAoEUhSBEiwPOh4bu7WTnt9RbFM+G9R2IEo1fBw92zrSWI0wu/+A2x+t5H2xeiPg9MSAR8hQILlQWdyc7fntNeWF8tziyqTrEtOzpCbzs2UzHR7c8RilN/9R4IVi1UT3zmTYY3GF1G+LRkRIMHyoNf9vvm5bR9ysvKLRJodkSpVs1MS7nG37Uu4QWEU8LuNtE/HVUediIBeCJBg6eUPW9pwc7cFk7aD/O4/RrC0XXq2FUuGNWobDA4kAhEiQIIVIXCJfMzvmx/tS+Tqcufd9KE7OCZqFr/7L1G48r3JhQAJlgf97ffNj/Z5cFGGqEwfetuHfveft71D7b2CAAmWVzwVpKffNz/a58FFSYLlfacl0R7jK2fRGG0RIMHS1jXGipGAeNBpSfblxTXKNeptBKg9EYgeARKs6DGM+wz88oo75K6+0O/+A1h+t5H2ufonwcmIgC8RIMHyoFu5uXvQaYxgedtpPAL1lf9oDBGIBwIkWPFA2eV3kGC5DGicp/O7/xjBivOCisHrkmGNxgA2TkkEKiFAguXBBeH3zY/2eXBRMsLjfaclWZTVVw6jMVoiQIKlpVvMlSIB8aDTkuzLi2uUa9TbCFB7IhA9AiRY0WMY9xn45RV3yF19od/9xyNCV5dLQiZLhjWaEGD50qRCgATLg+72++ZH+zy4KHlE6H2nJVmU1VcOozFaIkCCpaVbeER48skne9Az9lT2O4FkBMveOtB5VDKsUZ3xp27+QIAEy4N+9PvmR/s8uCgZwfK+0xjB8pUPaUziESDBSrwPHGtAAuIYMq0e8Lv/GMHSarlFpEwyrNGIgOFDRMABAiRYDsDSZajfNz/ap8tKi1wP+jBy7HR40u/+0wFj6uB/BEiwPOhjv29+tM+Di5JHhN53Go8IfeVDGpN4BEiwEu8DxxqQgDiGTKsH/O4/HhFqtdwiUiYZ1mhEwPAhIuAAARIsB2DpMtTvmx/t02WlRa4HfRg5djo86Xf/6YAxdfA/AiRYHvSx3zc/2ufBRckjQu87jUeEvvIhjUk8AiRYifeBYw1IQBxDptUDfvcfjwi1Wm4RKZMMazQiYPgQEXCAAAmWA7B0Ger3zY/26bLSIteDPowcOx2e9Lv/dMCYOvgfARIsD/rY75sf7fPgouQRofedxiNCX/mQxiQeARKsxPvAsQYkII4h0+oBv/uPR4RaLbeIlEmGNRoRMHyICDhAgATLAVi6DPX75kf7dFlpketBH0aOnQ5P+t1/OmBMHfyPAAmWB33s982P9nlwUfKI0PtO4xGhr3xIYxKPAAlW4n3gWAMSEMeQafWA3/3HI0KtlltEyiTDGo0IGD5EBBwgQILlACxdhvp986N9uqy0yPWgDyPHTocn/e4/HTCmDv5HgATLgz72++ZH+zy4KHlE6H2n8YjQVz6kMYlHgAQr8T5wrAEJiGPItHrA7/7jEaFWyy0iZZJhjUYEDB8iAg4QIMFyAJYuQ/2++dE+XVZa5HrQh5Fjp8OTfvefDhhTB/8jQILlQR/7ffOjfR5clDwi9L7TeEToKx/SmMQjQIKVeB841oAExDFkWj3gd//xiFCr5RaRMsmwRiMChg8RAQcIkGA5AEuXoX7f/GifListcj3ow8ix0+FJv/tPB4ypg/8RIMHyoI/9vvnRPg8uSh4Ret9pPCL0lQ9pTOIRIMFKvA8ca0AC4hgyrR7wu/94RKjVcotImWRYoxEBw4eIgAMESLAcgKXLUL9vfrRPl5UWuR70YeTY6fCk3/2nA8bUwf8IkGB50Md+3/xonwcXJY8Ive80HhH6yoc0JvEIuEqw9uzZI5MnT5ZffvlFWXb22WdLhw4dJCUlRTZu3CjPP/+8pKamqs+Ki4ulV69ectJJJ1VC4ffff5cJEybI7t271XMY06xZMzVm7dq1MnXqVCktLZUqVarITTfdJIccckjiUYyzBiQgcQbc5df53X+Ay+820j6X/yg4HRHwIQKuEazy8nJ54oknJC8vT6699lrZsmWLzJkzR/1zkyZN5Pvvv5dJkyZJ586dpaysTP2vcePGUrt27QpYMcfo0aPVZ71795alS5fKihUrZMiQIZKZmSnDhw+Xpk2bSvv27WXmzJkCQnffffdVkDYf+iesSdzcve1pv/uPBMvb6zMZ/Od9D9ECLyDgKsFCdKlt27bSsGFDAVkaOnSoXHjhhdKqVSv59NNPZcGCBfLQQw+pyFQ42bdvnzzyyCOKXIF8Icr14IMPSvfu3VXECtGxBx54QP3zpk2b5Nlnn5XBgwdLzZo1vYC1azr6/Qua9rm2VBI2EX2YMOhdebHf/ecKSJyECFgg4BrBCn4PiNKaNWvk9ddfl+uuu06RJUSzEJGCgGCdd955KhIVLAUFBYqUDRw4UJEmkLQRI0aoY8bq1avLtGnTFEHDMWOAjAXGJpOn/b750T7vr2b60Ns+9Lv/vO0dau8VBFwnWOvWrZMXX3xR2Z+Tk6MiUCBEixcvlg8//FAuuugiWb9+vXzxxRdy2WWXScuWLSuwsiJYiGAhwoX5Qsd6BXA39PT75kf73FgliZ2DPkws/tG+3e/+ixYfPk8E7CDgOsHCS0F+Nm/eLFOmTFFRqnPOOaeSLoFcq1q1aqkcrYAESNOgQYOkRo0aphEsK4K1devWimR7O0BwDBEgAkSACMQWgUMPPVTq1q0b25dwdiKgCQKuEaySkhJ1DHjGGWdU3Ox78skn5cADD1QkauHChXLCCSfIYYcdpojTU089pUhUMMGyysECYUMOVm5urkqiHzduXFLmYGmydqgGESACRIAIEAEiYICAawQLN/9AfnArsF+/frJt2zZ1a7BTp05y+umnK0KVn58vt956q2zfvl1eeOEFOf/88+Wss86SefPmSbt27VSeFXKuqlatquZYvny5ImYDBgxQpArHg23atFHPzZgxQ3788Ud1BJmWlkYHEwEiQASIABEgAkRAGwRcI1iwCFEl3OxDNAty7LHHqiR3ECCQKtS3QpQq8FmfPn1k586dMmrUqIpkeNTQQmQqMAfKOiAqBlm5cqXMmjVL/TPysFAHq379+tqASUWIABEgAkSACBABIgAEXCVYAUhBokCqsrOz90PZ7LPgwRiXlZUl6enpleZAkVHkXyGiZVTuga4lAkSACBABIkAEiEAiEYgJwUqkQXw3ESACRIAIEAEiQAQSjQAJVqI9wPcTASJABIgAESACvkOABEtzly5ZskTmzp2rbl4ecMABKvkf/Rfx77gogB6PEOSs4XO0FQr0e9TctErq4VLE008/LT179lS3TSHvvfee+h+kQYMGcv311+93ZOwVG+Ef5Boed9xx0rVrV6X2okWL5P33368wAcff6EyA27VeEbMeo37oHYp0hDFjxlTkjqK7BGr3oYaf3f6quvsSe8nbb78ty5Ytk+bNmyvbIGZ9YXW3ifoRAR0QIMHSwQsGOmADx6UBVL0H6Zg+fboUFRUpEoX8M/RtRF0ZtCbCxo/CrieffLLnctOwwT/++OPqwsMVV1whLVq0kA0bNsjEiRNV78p69eopMomelldddZXGHjNW7c0331RfYGhcfuWVV6qBuD379ddfq5u08B/k1FNPVX03vSJGPUbRzsoPvUNBsIYNG6Yu2lSrVk39sEH9vkaNGtnqr6q7HwN/e7t27ZKzzz5bjj/++IpSOkZ9Yb30A0B3/KmfvxEgwdLYv6iKjy9l9GZEVAr/jn6PDz/8sCJRaCt0+eWXK+LhZUGV//nz5ysbe/TooQgWCAnIx7333qv++zvvvCOffPKJJ8ty4HYtonO4tIEIVoAkouMBSpLAh14Vox6jWKt+6B2K289oYo+/tdBLO3b6q+ruV9zMnj17tiqxgx9oATGrSYi/TwoRIALWCJBgWWOU8BGIWv35558VEay77rpL1RRDhCBQzgK/qvv27eu5xtc4hnjsscdUVAdHZojmBAjWnj17KgrRBshloFVSwp1iUwFECNA/ExFIkCkchaK4bqCbwY4dO9RMuBWLoxmvkWWjHqOIQPqhd2hw6y/4CREerFXckrbTX9XmMknIMKxBRIkRhcTa3Lt3r4qw4pgee45RX1gSrIS4iy/1IAIkWJo7LdDwevfu3UpTbO7YBHF0MXLkSPWFjPykN954Q/3CRsTHK4VXAxX9Edm55ZZb5NFHH1WNvcMRLHxhB/ei1NxtFeqhUC4idIg6IkqHo5gAwUIEC0eDrVu3Vn06Qb5QVBdk2Sti1GMUHRz80Ds0UNsPxY2RI4dIKsjy1Vdfbau/qs5+xN8fum1g3V144YUqgoVoFtqbnXnmmSRYOjuPunkCARIsD7gJUarCwkJ1bLZmzRr1ZR1aHwy/QvFrFEnSNWvW9IBVIjhiATFEwVnkkuEY7bTTTlOV/xcsWCDBESwvEix8cSFB+txzz1VfWPAfbMKXMyIGwRLorXnppZdKq1atPOG/UCWDe4y2bdu2UgTLqneoVwzGhZMVK1bsd1Rt1F9VZ7sCOtepU0etSQjWKP7WbrvtNpV7Fq4vLCNYOnuVuumEAAmWTt4I0QW3sH744Qfp2LGjyrkK9F9ElAO/prHRIwk8+DOvEKzgX8+hLkBUDjciYX8god+LOVhIYkeEJ1QCkUZ8WaOVFP4dkSy0ferevbuK4HlB4EOjHqNoaeWH3qGrVq1SP25w+QDy7rvvyscff6xylnDD1aq/qs5+DEewsGaxr2CPQUQZ+Z+NGzf25PrUGXvqlhwIkGBp7Gds5G+99ZY6FkRyNML3SPxGBCvQUghX/k866STVm3H9+vXqV2dGRobGVlVWDZs8CGLgKBTHE4jgIFKHHJ5evXrJ4YcfLuPHj5cjjjiiUnNwLxiJHp2BshmBCBaOCAOE6sQTT5Ru3bqpL21E7RA5gJ1ekMARb7geozj29EPvUBD7Dz74QG6++WZ1i/CZZ55RDezRU3Xs2LFh+6siYukVwbpDiQasSfyowd8ZbiJjXzHqC+ulI2yv+IF6+hMBEiyN/YovMPRe/Oyzz5SW+KLGL0pEeAK1a7BBQkBSUCcKJRu8KAGCFcjBwr/j+BANvyH4Uuvfv7/g+r9XBUnRyKXDlxlk9erV8uqrrypfQpDnA4LpJTHqMYq16ofeoTieRy4Zjs0gICEgwfh/M9u94sPQPQY/ZkAmkYJg1hfWK/ZRTyKQSARIsBKJvs13I9qBWz3h+i/6vTcj7Ib9XiZWVm426rtp9ZxOnxv1GPXL+jRbh3b7q+rkr1BdrOwL1xdWZ3uoGxHQAQESLB28QB2IABEgAkSACBABXyFAguUrd9IYIkAEiAARIAJEQAcESLB08AJ1IAJEgAgQASJABHyFAAmWr9xJY4gAESACRIAIEAEdECDB0sEL1IEIEAEiQASIABHwFQIkWL5yJ40hAkSACBABIkAEdECABEsHL1AHIkAEiAARIAJEwFcIkGD5yp00hggQASJABIgAEdABARIsHbxAHYgAESACRIAIEAFfIUCC5St30hgiQASIABEgAkRABwRIsHTwAnUgAkSACBABIkAEfIUACZav3EljiAARIAJEgAgQAR0QIMHSwQvUgQgQASJABIgAEfAVAiRYvnInjSECN/FGBwAACFpJREFURIAIEAEiQAR0QIAESwcvUAciQASIABEgAkTAVwiQYPnKnTSGCBABIkAEiAAR0AEBEiwdvEAdiAARIAJEgAgQAV8hQILlK3fSGCJABIgAESACREAHBEiwdPACdSACRIAIEAEiQAR8hQAJlq/cSWOIwP4IFBYWyvfffy+NGzeWlJQUQkQEiAARIAJxQIAEKw4g8xXeQ2DBggXy9NNPS1FRkVSrVk3uvvtuOfXUU71niIisWbNG/vWvf8msWbPkoIMOqmTDrl27ZPTo0bJ8+XL1388//3y5/fbbJTc3VzZs2CADBw6U0tJSycvLk+zsbCkuLpYZM2ZIzZo1PYkFlSYCRIAIxAsBEqx4Ic33eAaBhQsXyqhRo6Rfv35y+umny/z58+W1116T559/Xho2bOgZOwKK/vDDD3LTTTfJzJkzKxEjkKUrrrhCEaehQ4fKH3/8IQ8++KAcc8wx8sQTT8j69evllltukQEDBkjdunUVuUIE7IQTTpDMzEzP4UCFiQARIALxRIAEK55o813aI1BSUiLdu3eXiy++WPr06aP0LS8vl8svv1yRrf79+wuiPpMmTZLVq1dLs2bN5LbbbpMqVarIsmXL1H9DxOeTTz6RVq1ayWWXXabGgqycc845cu2116r5xo8fL8cee6wibngWRKZJkybqfTjOe+GFF+Snn36Stm3byjXXXCM5OTny73//W/23n3/+WVq3bi09e/aURYsWqYgSSFLwHBj35JNPKtJ01FFHyeLFi/cjWCCSGAMdqlevrt69cuVKueeee9R/27Ztm4pmvf766xWfa+9AKkgEiAAR0AQBEixNHEE19EBg79690qNHDxk+fLi0aNGiQqndu3dLWlqaZGRkqM8PPvhgFeEaM2aMGgPyAyICMtWlSxc54ogj5JlnnlFk69JLL5U6derIhAkT5L777pNTTjlFRY4QEbrzzjvlvffek6+++kpefvllNf7qq6+Wjh07qnGIpF1wwQWKxOF/a9eulfPOO0+RtV9//VWeeuopufnmm2XLli0yd+5cmTZtmiJD0LF+/fqK4CEahaPO0AgW3od3T506tSI3CwRz586dUrt2bUUKQbAw7pBDDhF8lp6eroejqAURIAJEQHMESLA0dxDViy8C+fn50q1bN0UqQvOVoAkiRiAsc+bMUcdkIGRdu3aVESNGqJwl5Dkh+pOamqrIDyJJIGGIWiEP6sgjj5Rbb71VEaD7779f5XWVlZWpCBn+W4cOHeTbb79V0SxEraZMmaKiTyBBeL5BgwbqyA7zgTx16tSpIiqGOaD7AQccoPLH3nrrLUWIvvnmG7njjjvCEiyQNMwXTtatW6eiYsEC4mc0Pr6e4tuIABEgAnojQIKlt3+oXZwRMIpgIbIEUoMoFaJEb7/9topo4b/hqA4EZtOmTepzRLNAsKZPn66iQThWxDhEoBo1aqQiXyBlDz30kCJYgTnatGmjSBQIHJLsAwJShsgYPsPziCpBT0TBQAiDBYSrXr16ipAFdARRwjOhESzoiTGwB/oGJBCpChAsEMVatWqpj3GciaR/ChEgAkSACJgjQILFFUIEghAoKChQkSQkhYOsQECA+vbtK82bN1dHZ8FRKhzz4QgQtwxxTBdMsBAFC0SIwhGswDFkYH7kbLVs2VLuvfdeRYZq1KhR8S78ezDBArGCnjgeRNQrkIAO0jd79uxKOiKnC+NCCdYbb7yhcr0CkS7YihuHOLbE2B07dihihogcomIUIkAEiAARsI8ACZZ9rDgySRAAMUIECMd+uDGHZPBx48apxHQQDeRI3XjjjYpYvfLKK/Lqq6+qaNUHH3xgm2CBHJ122mnquG3JkiXy6KOPqvn37NkjDzzwgEo+xxEkyiRUrVq14ogwEMECKRs2bJisWrVKPYck9yFDhqhoGYhZ7969FakCScQRJY4ZkQyPSBzeB91RegFRsOOPP149u2/fPhk0aJAceOCBas5ADhaeCxyXIrqFyBfmxTgKESACRIAIhEeABIsrgwiEIADyMnHiRBUFgqA0AaJHuFkIWbp0qcqfgiBiBHKEyBOIx7x58+Sll16qOCLETbxAztRdd92lcqhwRIj8KRCcgIC04bYgktExDnlYEBzNITqFiNLgwYPVzUNE1yAoIIobfyBZEJDBkSNHSlZWlopKjR07tmJ+5GKBKCFJHkeTgZuByBFDTlhAFxA4lGxAEn/gaDH4FuH27dvVkSiODfE+ChEgAkSACJBgcQ0QAUcIgMCA3CDvKLQCOiJBOKYL95nVS/AccrBwRIgyD3gHIlDBgmgSiJKdW3sBPRHpChb8d0ScoKOV4H0gi6F6WD3Hz4kAESACRIAEi2uACGiBQODmIYp6orYWhQgQASJABPyHAI8I/edTWqQ5AjiCxDFj06ZNmcekua+oHhEgAkQgUgRIsCJFjs8RASJABIgAESACRMAAARIsLg0iQASIABEgAkSACLiMAAmWy4ByOiJABIgAESACRIAIkGBxDRABIkAEiAARIAJEwGUESLBcBpTTEQEiQASIABEgAkSABItrgAgQASJABIgAESACLiNAguUyoJyOCBABIkAEiAARIAIkWFwDRIAIEAEiQASIABFwGQESLJcB5XREgAgQASJABIgAESDB4hogAkSACBABIkAEiIDLCJBguQwopyMCRIAIEAEiQASIAAkW1wARIAJEgAgQASJABFxGgATLZUA5HREgAkSACBABIkAESLC4BogAESACRIAIEAEi4DICJFguA8rpiAARIAJEgAgQASJAgsU1QASIABEgAkSACBABlxEgwXIZUE5HBIgAESACRIAIEAESLK4BIkAEiAARIAJEgAi4jMD/A6kVZ4UljQZSAAAAAElFTkSuQmCC">
            <a:extLst>
              <a:ext uri="{FF2B5EF4-FFF2-40B4-BE49-F238E27FC236}">
                <a16:creationId xmlns:a16="http://schemas.microsoft.com/office/drawing/2014/main" id="{47B1B365-23CB-D943-926D-3297FC074C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C99303-4E7A-A446-B6EE-68120571E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456" y="776416"/>
            <a:ext cx="5708704" cy="560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37592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5738</TotalTime>
  <Words>261</Words>
  <Application>Microsoft Macintosh PowerPoint</Application>
  <PresentationFormat>Widescreen</PresentationFormat>
  <Paragraphs>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Schoolbook</vt:lpstr>
      <vt:lpstr>Corbel</vt:lpstr>
      <vt:lpstr>Headlines</vt:lpstr>
      <vt:lpstr>Ice, ICE Baby: IT’S TIME FOR FOURPLAY</vt:lpstr>
      <vt:lpstr>Contents</vt:lpstr>
      <vt:lpstr>The history of 4 forwards at 5v5 </vt:lpstr>
      <vt:lpstr>Matt Cane is so smart…</vt:lpstr>
      <vt:lpstr>ICE v2. (ICE ICE baby)  - Much better repeatability  .39 R^2 w/ WAR  .85 R^2 w/ GS  .33 R^2 w/ Carry in %  .32 R^2 w/ Break up%  </vt:lpstr>
      <vt:lpstr>ICE Strong correlation w/ on-ice shot rates</vt:lpstr>
      <vt:lpstr>Predicted Individual Impact (rel XG%)</vt:lpstr>
      <vt:lpstr>Last Year’s Combined ICE Ratings  Predicts CF% as well as last years CF%</vt:lpstr>
      <vt:lpstr>Predicting this year’s results  Predicts this year’s CF% as well as the combining individual CF% of the pairing</vt:lpstr>
      <vt:lpstr>ICE Does a pretty decent job of projecting D-pairing shot effects (but just combine their CF%)</vt:lpstr>
      <vt:lpstr>Utilizing the ICE Ratings, we can reliably identify the positional designations</vt:lpstr>
      <vt:lpstr>Identifying the key traits between the classes</vt:lpstr>
      <vt:lpstr>Initial Classification   - Random Forest Model  - 98% Accuracy Rate  - Maybe too good…      </vt:lpstr>
      <vt:lpstr>Year over year  R^2 of .93 for first pass of forwardness score</vt:lpstr>
      <vt:lpstr>Follow-up classification   - The model has beer goggles now  - 92% Accuracy Rate  - Much more overlap     </vt:lpstr>
      <vt:lpstr>Year over year  R^2 of .71 for first pass of forwardness score</vt:lpstr>
      <vt:lpstr>Breakdown by position  - Wingers almost never qualify  - Dmen have the most fluidity</vt:lpstr>
      <vt:lpstr>2016-2017 examples  - PHI: Bellmare, Giroux, Voracek  - L.A.: Shore, Nolan Kempe  - MTL: Tomas Plekanec</vt:lpstr>
      <vt:lpstr>Forwardness of the D-pairs has a small but statistically significant effect on shot outcomes… </vt:lpstr>
      <vt:lpstr>…mainly driven by increased competency in the Neutral Zone</vt:lpstr>
      <vt:lpstr>On average, between a .5% to 1.5% increase in CF  I wonder what the bottom 3 have in common?</vt:lpstr>
      <vt:lpstr>PowerPoint Presentation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Here's your outline to get started</dc:title>
  <dc:creator>Chris Wa</dc:creator>
  <cp:lastModifiedBy>Chris Wa</cp:lastModifiedBy>
  <cp:revision>35</cp:revision>
  <dcterms:created xsi:type="dcterms:W3CDTF">2018-08-07T12:33:54Z</dcterms:created>
  <dcterms:modified xsi:type="dcterms:W3CDTF">2018-08-11T13:29:05Z</dcterms:modified>
</cp:coreProperties>
</file>