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302" r:id="rId5"/>
    <p:sldId id="303" r:id="rId6"/>
    <p:sldId id="304" r:id="rId7"/>
    <p:sldId id="268" r:id="rId8"/>
    <p:sldId id="266" r:id="rId9"/>
    <p:sldId id="267" r:id="rId10"/>
    <p:sldId id="269" r:id="rId11"/>
    <p:sldId id="293" r:id="rId12"/>
    <p:sldId id="292" r:id="rId13"/>
    <p:sldId id="307" r:id="rId14"/>
    <p:sldId id="287" r:id="rId15"/>
    <p:sldId id="288" r:id="rId16"/>
    <p:sldId id="283" r:id="rId17"/>
    <p:sldId id="305" r:id="rId18"/>
    <p:sldId id="289" r:id="rId19"/>
    <p:sldId id="306" r:id="rId20"/>
    <p:sldId id="270" r:id="rId21"/>
    <p:sldId id="271" r:id="rId22"/>
    <p:sldId id="272" r:id="rId23"/>
    <p:sldId id="257" r:id="rId24"/>
    <p:sldId id="260" r:id="rId25"/>
    <p:sldId id="280" r:id="rId26"/>
    <p:sldId id="258" r:id="rId27"/>
    <p:sldId id="261" r:id="rId28"/>
    <p:sldId id="277" r:id="rId29"/>
    <p:sldId id="259" r:id="rId30"/>
    <p:sldId id="262" r:id="rId31"/>
    <p:sldId id="279" r:id="rId32"/>
    <p:sldId id="308" r:id="rId33"/>
    <p:sldId id="309" r:id="rId34"/>
    <p:sldId id="299" r:id="rId35"/>
    <p:sldId id="298" r:id="rId36"/>
    <p:sldId id="296" r:id="rId37"/>
    <p:sldId id="310" r:id="rId38"/>
    <p:sldId id="31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8125E-DF87-4C11-A1CC-77E508724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8890D-3809-49E2-9EA5-48BC7D47A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C2BC8-D5A2-4E0F-BB38-75C92C6CF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634AC-6B07-4A71-9BD4-65C03266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2D2FD-3E57-43E5-A531-7E2989D52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34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0EEC-2FEC-4852-A3C1-191577D58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C2D8-8563-45A6-ACF2-6F838283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5BAD0-568F-44D2-B84E-BB52C5EDC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28825-BD3D-4FB2-ADCA-10892FE5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DE7F3-F2D2-4661-82F5-70DD5998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3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8642E-6D02-4470-985A-989C026E4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26BA6-2E10-46AA-A623-D1AB44E7F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D9385-A703-448B-B5DE-1B2313F2C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34852-4697-434B-AF9E-572A0DEEF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1E1EF-B24F-4AFF-8A98-FBD374A1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1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116D-DCD1-4DB8-844E-3F830395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011E2-6749-4A70-A82F-12734CEA6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2D856-CF69-40F9-A7E4-19C174376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8A103D-DC1E-449D-9011-64C7BEC69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8EDEF-6995-480E-A8E7-D25B7781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87D76-A0A6-43AE-9037-096EFF72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2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6F859-951F-4BB4-8D2B-3E118D6C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4D8FA-2726-4F96-940D-434CACB24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CC7B6-89B0-4967-AF6E-C65144CB6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C0C6F-2A49-4123-AB15-FA8F37F4B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E1EBC-F97B-4211-9636-282488C87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5B5915-78D9-4C30-BBE9-E882D7C87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8866F4-CECC-451B-88D5-F87E95E1B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D7587-9D2C-40EB-A0FA-C82ABC9AA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74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697D-5A5F-414D-BE4A-8EF44D53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2C6F24-EF86-40FA-8701-A7052222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AF36C-B6C0-4194-A6B0-31D24E8A5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43100-D8D1-4121-A644-A1984BB4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4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0118E4-0F53-40B9-8AE0-D692745D1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25F202-C219-4731-B529-B64982D7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9488-6B29-4E1A-8BC5-9DAD72EE6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9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4454-CAF8-480B-9737-5B72BD7ED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DC916-13AC-4B45-BAE5-0044307B2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CD2A5-D134-44D9-ACBC-B92A73473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F31F3-9C4A-4925-9F45-872270C26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30834-84F7-4576-8D38-8E7DE9AC0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D2E6D-5645-406C-AA82-9E53A554B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2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23A4C-5A9A-4C9C-8A31-3283EC687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A9ABA-CDBB-42EE-96CB-DA0B9DAC1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97C7B-466B-447C-8AB1-F5B045878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591E7-45F9-4EE3-97A5-B6E1338F7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6C255-593C-4533-9CEA-77A2CFBB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E5F5A-7418-4C69-9CA8-6FC3C533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3C2F-A031-4244-87B9-F8BC4399D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4E2B6F-5492-4434-9173-531392ACF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70BB6-6DA6-4D8C-BCC5-52198A18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1C1EC-7629-4433-87D1-B1107EB6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2155-6E15-4503-859E-BC622BD7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02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DD45A9-8402-4C85-A2C7-EDA14A67F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C380EC-12CC-4B64-A108-2F8ABFA73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190C9-5EAD-43A2-AC75-B1A0DFED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65E0F-0845-40EF-B368-0639DC56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096B4-4FF3-4D05-9D77-728EFE4C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26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25DB5-3C5E-4A80-99D3-54C876CF2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A5431-E280-494E-ACD4-EDFED1155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886C7-6729-4EE6-AF18-FC5BDE1176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B86E1-C530-412C-9C31-6F8C0CD70F1D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2AE65-0FFD-4A99-B034-9C51AAC1A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39296-D632-4C6E-9334-A204698C0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AC879-C83A-4BB5-A8F2-536FAF832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89279-E6D5-47A3-84BF-8F49F5294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Determinants of Game-to-Game Performance Variance of Junior Hockey Players Across the CHL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62A2F-6B09-4E0E-A3A9-D6AB53C119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Rodney J. Paul – Syracuse University</a:t>
            </a:r>
          </a:p>
          <a:p>
            <a:r>
              <a:rPr lang="en-US" dirty="0"/>
              <a:t>Nick Riccardi – Syracuse University</a:t>
            </a:r>
          </a:p>
        </p:txBody>
      </p:sp>
    </p:spTree>
    <p:extLst>
      <p:ext uri="{BB962C8B-B14F-4D97-AF65-F5344CB8AC3E}">
        <p14:creationId xmlns:p14="http://schemas.microsoft.com/office/powerpoint/2010/main" val="258940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ABDF-EEDF-46FA-8BB1-465F85C4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DAD20-7D73-4A0B-81DB-F565E8BB0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Second Moment of the Distribution is typically important, but is often ignored in statistical analysis of athletes</a:t>
            </a:r>
          </a:p>
          <a:p>
            <a:pPr lvl="1"/>
            <a:r>
              <a:rPr lang="en-US" dirty="0"/>
              <a:t>Consistency in players may help to yield consistency in teams</a:t>
            </a:r>
          </a:p>
          <a:p>
            <a:pPr lvl="1"/>
            <a:r>
              <a:rPr lang="en-US" dirty="0"/>
              <a:t>Alternatively, streaky players may prove useful/detrimental in certain circumstances</a:t>
            </a:r>
          </a:p>
          <a:p>
            <a:pPr lvl="2"/>
            <a:r>
              <a:rPr lang="en-US" dirty="0"/>
              <a:t>Playoff Runs</a:t>
            </a:r>
          </a:p>
          <a:p>
            <a:pPr lvl="2"/>
            <a:r>
              <a:rPr lang="en-US" dirty="0"/>
              <a:t>Fantasy Sports</a:t>
            </a:r>
          </a:p>
          <a:p>
            <a:endParaRPr lang="en-US" dirty="0"/>
          </a:p>
          <a:p>
            <a:r>
              <a:rPr lang="en-US" dirty="0"/>
              <a:t>We aim to investigate variance of performance stats for hockey players and be able to determine what factors change output in these statistics from game-to-game</a:t>
            </a:r>
          </a:p>
        </p:txBody>
      </p:sp>
    </p:spTree>
    <p:extLst>
      <p:ext uri="{BB962C8B-B14F-4D97-AF65-F5344CB8AC3E}">
        <p14:creationId xmlns:p14="http://schemas.microsoft.com/office/powerpoint/2010/main" val="3488393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BEE6-79D3-4D58-9DF2-2CF29DB7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CHL Hockey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DDFE3-80B0-4B5E-A719-D80238AAF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Canadian Hockey League (CHL) is the top junior circuit with teams in both Canada and the United States</a:t>
            </a:r>
          </a:p>
          <a:p>
            <a:endParaRPr lang="en-US" dirty="0"/>
          </a:p>
          <a:p>
            <a:r>
              <a:rPr lang="en-US" dirty="0"/>
              <a:t>Consists of three leagues – arranged geographically:</a:t>
            </a:r>
          </a:p>
          <a:p>
            <a:pPr lvl="1"/>
            <a:r>
              <a:rPr lang="en-US" dirty="0"/>
              <a:t>Ontario Hockey League (OHL)</a:t>
            </a:r>
          </a:p>
          <a:p>
            <a:pPr lvl="1"/>
            <a:r>
              <a:rPr lang="en-US" dirty="0"/>
              <a:t>Quebec Major Junior Hockey League (QMJHL)</a:t>
            </a:r>
          </a:p>
          <a:p>
            <a:pPr lvl="1"/>
            <a:r>
              <a:rPr lang="en-US" dirty="0"/>
              <a:t>Western Hockey League (WHL)</a:t>
            </a:r>
          </a:p>
          <a:p>
            <a:pPr lvl="1"/>
            <a:endParaRPr lang="en-US" dirty="0"/>
          </a:p>
          <a:p>
            <a:r>
              <a:rPr lang="en-US" dirty="0"/>
              <a:t>Each league competes independently; has a regular season followed by playoffs</a:t>
            </a:r>
          </a:p>
          <a:p>
            <a:pPr lvl="1"/>
            <a:r>
              <a:rPr lang="en-US" dirty="0"/>
              <a:t>Each league champion and the host city play for the Memorial Cup</a:t>
            </a:r>
          </a:p>
        </p:txBody>
      </p:sp>
    </p:spTree>
    <p:extLst>
      <p:ext uri="{BB962C8B-B14F-4D97-AF65-F5344CB8AC3E}">
        <p14:creationId xmlns:p14="http://schemas.microsoft.com/office/powerpoint/2010/main" val="104464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9030-412D-4E8A-B8F0-28DBE818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Premise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6D709-2F8B-4622-836B-F037260E1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Examine Variance of Performance of CHL players throughout season</a:t>
            </a:r>
          </a:p>
          <a:p>
            <a:pPr lvl="1"/>
            <a:r>
              <a:rPr lang="en-US" dirty="0"/>
              <a:t>Across selected statistics gathered on a game-by-game basis</a:t>
            </a:r>
          </a:p>
          <a:p>
            <a:pPr lvl="2"/>
            <a:r>
              <a:rPr lang="en-US" dirty="0"/>
              <a:t>Goals</a:t>
            </a:r>
          </a:p>
          <a:p>
            <a:pPr lvl="2"/>
            <a:r>
              <a:rPr lang="en-US" dirty="0"/>
              <a:t>Assists</a:t>
            </a:r>
          </a:p>
          <a:p>
            <a:pPr lvl="2"/>
            <a:r>
              <a:rPr lang="en-US" dirty="0"/>
              <a:t>Points</a:t>
            </a:r>
          </a:p>
          <a:p>
            <a:pPr lvl="2"/>
            <a:r>
              <a:rPr lang="en-US" dirty="0"/>
              <a:t>Shots on Goal</a:t>
            </a:r>
          </a:p>
          <a:p>
            <a:pPr lvl="2"/>
            <a:r>
              <a:rPr lang="en-US" dirty="0"/>
              <a:t>Penalty Minutes</a:t>
            </a:r>
          </a:p>
          <a:p>
            <a:pPr lvl="2"/>
            <a:endParaRPr lang="en-US" dirty="0"/>
          </a:p>
          <a:p>
            <a:r>
              <a:rPr lang="en-US" dirty="0"/>
              <a:t>Illustrate how similar or different the top scorers in each league are from one another as it relates to consistency</a:t>
            </a:r>
          </a:p>
          <a:p>
            <a:endParaRPr lang="en-US" dirty="0"/>
          </a:p>
          <a:p>
            <a:r>
              <a:rPr lang="en-US" dirty="0"/>
              <a:t>Statistically model game-to-game performance for players based upon a variety of factors</a:t>
            </a:r>
          </a:p>
        </p:txBody>
      </p:sp>
    </p:spTree>
    <p:extLst>
      <p:ext uri="{BB962C8B-B14F-4D97-AF65-F5344CB8AC3E}">
        <p14:creationId xmlns:p14="http://schemas.microsoft.com/office/powerpoint/2010/main" val="2708543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A9384-2638-45C1-B436-7E15E219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35CB9-6631-483E-A0A6-5CB74C785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Visualize variance in player performance for each league</a:t>
            </a:r>
          </a:p>
          <a:p>
            <a:endParaRPr lang="en-US" dirty="0"/>
          </a:p>
          <a:p>
            <a:r>
              <a:rPr lang="en-US" dirty="0"/>
              <a:t>Show some player examples of different levels of variance in play by using some top NHL draft picks in the CHL in 2017-18</a:t>
            </a:r>
          </a:p>
          <a:p>
            <a:endParaRPr lang="en-US" dirty="0"/>
          </a:p>
          <a:p>
            <a:r>
              <a:rPr lang="en-US" dirty="0"/>
              <a:t>Model and show the results of game-to-game performance</a:t>
            </a:r>
          </a:p>
        </p:txBody>
      </p:sp>
    </p:spTree>
    <p:extLst>
      <p:ext uri="{BB962C8B-B14F-4D97-AF65-F5344CB8AC3E}">
        <p14:creationId xmlns:p14="http://schemas.microsoft.com/office/powerpoint/2010/main" val="192263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BEAAB-3C82-4729-9FE3-F34F14CE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Visualization of Player Statistic 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96AE2-3B1C-4354-AED8-53CDD73A5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league – will show variance of:</a:t>
            </a:r>
          </a:p>
          <a:p>
            <a:pPr lvl="1"/>
            <a:r>
              <a:rPr lang="en-US" dirty="0"/>
              <a:t>Goals (vertical)</a:t>
            </a:r>
          </a:p>
          <a:p>
            <a:pPr lvl="1"/>
            <a:r>
              <a:rPr lang="en-US" dirty="0"/>
              <a:t>Assists (horizontal)</a:t>
            </a:r>
          </a:p>
          <a:p>
            <a:pPr lvl="1"/>
            <a:r>
              <a:rPr lang="en-US" dirty="0"/>
              <a:t>Shots on Goal (color)</a:t>
            </a:r>
          </a:p>
          <a:p>
            <a:pPr lvl="1"/>
            <a:r>
              <a:rPr lang="en-US" dirty="0"/>
              <a:t>Overall Goals (size)</a:t>
            </a:r>
          </a:p>
          <a:p>
            <a:pPr lvl="1"/>
            <a:endParaRPr lang="en-US" dirty="0"/>
          </a:p>
          <a:p>
            <a:r>
              <a:rPr lang="en-US" dirty="0"/>
              <a:t>2 slides for each league:</a:t>
            </a:r>
          </a:p>
          <a:p>
            <a:pPr lvl="1"/>
            <a:r>
              <a:rPr lang="en-US" dirty="0"/>
              <a:t>Top 300 scorers</a:t>
            </a:r>
          </a:p>
          <a:p>
            <a:pPr lvl="1"/>
            <a:r>
              <a:rPr lang="en-US" dirty="0"/>
              <a:t>Top Goal Scorers (30+ goals in 2017-18 Season)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F68A33-8079-42B2-AF6F-597BDC7A8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7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DC2BDE-4A49-47CD-9E62-C6C9ECE67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0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DC3C3-67A2-4016-9268-0B4B449D9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6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84C98-F591-4801-96BB-BF79335C2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89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7349E2-772E-4D0A-B6BD-FA433F525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3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4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DB0C0E-5C56-468D-B30E-B13DAB0E9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96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2F94-9D2F-4931-B4E3-DA6A73D9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Player Cards of Select Drafted Players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5B2D6-C20F-4933-9A1D-AEC25AD74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Card of Player Performance/Variance</a:t>
            </a:r>
          </a:p>
          <a:p>
            <a:pPr lvl="1"/>
            <a:r>
              <a:rPr lang="en-US" dirty="0"/>
              <a:t>Waterfall chart of Goal Scoring throughout 2017-18 Season</a:t>
            </a:r>
          </a:p>
          <a:p>
            <a:pPr lvl="1"/>
            <a:r>
              <a:rPr lang="en-US" dirty="0"/>
              <a:t>Goals and Assists Scored by Opponent</a:t>
            </a:r>
          </a:p>
          <a:p>
            <a:pPr lvl="1"/>
            <a:r>
              <a:rPr lang="en-US" dirty="0"/>
              <a:t>Points-per-Game Average by Opponent</a:t>
            </a:r>
          </a:p>
        </p:txBody>
      </p:sp>
    </p:spTree>
    <p:extLst>
      <p:ext uri="{BB962C8B-B14F-4D97-AF65-F5344CB8AC3E}">
        <p14:creationId xmlns:p14="http://schemas.microsoft.com/office/powerpoint/2010/main" val="325257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526CBE-6393-42EC-A2B3-5F29797A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90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3BD4D5-B8E4-4B42-AE30-C4ABF9354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90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A739B-9048-4464-8191-1EEB6B7DE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48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B4A2D1-4049-4C3F-9D85-8A1D292B3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41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7352E-8178-4FB2-835F-3C379A8C9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4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9B2181-7210-495A-AEC6-A4BDCC2B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23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D948-F017-45E8-835B-1406B7D6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OLS Regression Model of Game-to-Game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AB810-C116-405B-BB4C-DAA9F60D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Dependent Variable:  Performance Measure per Game</a:t>
            </a:r>
          </a:p>
          <a:p>
            <a:pPr lvl="1"/>
            <a:r>
              <a:rPr lang="en-US" dirty="0"/>
              <a:t>Points</a:t>
            </a:r>
          </a:p>
          <a:p>
            <a:pPr lvl="1"/>
            <a:r>
              <a:rPr lang="en-US" dirty="0"/>
              <a:t>Goals</a:t>
            </a:r>
          </a:p>
          <a:p>
            <a:pPr lvl="1"/>
            <a:r>
              <a:rPr lang="en-US" dirty="0"/>
              <a:t>Assists</a:t>
            </a:r>
          </a:p>
          <a:p>
            <a:pPr lvl="1"/>
            <a:r>
              <a:rPr lang="en-US" dirty="0"/>
              <a:t>Shots on Goal</a:t>
            </a:r>
          </a:p>
          <a:p>
            <a:pPr lvl="1"/>
            <a:r>
              <a:rPr lang="en-US" dirty="0"/>
              <a:t>Penalty Minutes</a:t>
            </a:r>
          </a:p>
          <a:p>
            <a:pPr lvl="2"/>
            <a:r>
              <a:rPr lang="en-US" dirty="0"/>
              <a:t>All taken from the OHL, WHL, and QMJHL websites</a:t>
            </a:r>
          </a:p>
        </p:txBody>
      </p:sp>
    </p:spTree>
    <p:extLst>
      <p:ext uri="{BB962C8B-B14F-4D97-AF65-F5344CB8AC3E}">
        <p14:creationId xmlns:p14="http://schemas.microsoft.com/office/powerpoint/2010/main" val="2114394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77EE-3F31-416A-930D-A2ADEC21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OLS Regression Model of Game-to-Game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FF02A-92DC-49EC-A194-8BBFF68AD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Independent Variables:</a:t>
            </a:r>
          </a:p>
          <a:p>
            <a:pPr lvl="1"/>
            <a:r>
              <a:rPr lang="en-US" dirty="0"/>
              <a:t>Playerhome – dummy variable – 1 if player is at home</a:t>
            </a:r>
          </a:p>
          <a:p>
            <a:pPr lvl="1"/>
            <a:r>
              <a:rPr lang="en-US" dirty="0"/>
              <a:t>Agedays – age in days of player – (date of game – birthday) and square </a:t>
            </a:r>
          </a:p>
          <a:p>
            <a:pPr lvl="1"/>
            <a:r>
              <a:rPr lang="en-US" dirty="0"/>
              <a:t>Daysbetween – Days Between Games – max of 10 </a:t>
            </a:r>
          </a:p>
          <a:p>
            <a:pPr lvl="1"/>
            <a:r>
              <a:rPr lang="en-US" dirty="0"/>
              <a:t>Travel1 – Distance from city of game to home city</a:t>
            </a:r>
          </a:p>
          <a:p>
            <a:pPr lvl="2"/>
            <a:r>
              <a:rPr lang="en-US" dirty="0"/>
              <a:t>Travel2 – Distance from last game to this game (if within 2 days)</a:t>
            </a:r>
          </a:p>
          <a:p>
            <a:pPr lvl="1"/>
            <a:r>
              <a:rPr lang="en-US" dirty="0"/>
              <a:t>Htinch – height in inches</a:t>
            </a:r>
          </a:p>
          <a:p>
            <a:pPr lvl="1"/>
            <a:r>
              <a:rPr lang="en-US" dirty="0"/>
              <a:t>Weight – weight in pounds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982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C115-88F2-46BE-A5D0-50D7491D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OLS Regression Model of Game-to-Game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BEC8E-3060-4756-88A0-B836C218E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Weather Variables:</a:t>
            </a:r>
          </a:p>
          <a:p>
            <a:pPr lvl="1"/>
            <a:r>
              <a:rPr lang="en-US" dirty="0"/>
              <a:t>Temperature</a:t>
            </a:r>
          </a:p>
          <a:p>
            <a:pPr lvl="1"/>
            <a:r>
              <a:rPr lang="en-US" dirty="0"/>
              <a:t>Humidity</a:t>
            </a:r>
          </a:p>
          <a:p>
            <a:pPr lvl="1"/>
            <a:r>
              <a:rPr lang="en-US" dirty="0"/>
              <a:t>Barometric Pressure</a:t>
            </a:r>
          </a:p>
          <a:p>
            <a:pPr lvl="1"/>
            <a:endParaRPr lang="en-US" dirty="0"/>
          </a:p>
          <a:p>
            <a:r>
              <a:rPr lang="en-US" dirty="0"/>
              <a:t>Dummy Variables:</a:t>
            </a:r>
          </a:p>
          <a:p>
            <a:pPr lvl="1"/>
            <a:r>
              <a:rPr lang="en-US" dirty="0"/>
              <a:t>Position (C is reference category – so D, LW, RW)</a:t>
            </a:r>
          </a:p>
          <a:p>
            <a:pPr lvl="1"/>
            <a:r>
              <a:rPr lang="en-US" dirty="0"/>
              <a:t>Handedness (L is reference category – so R)</a:t>
            </a:r>
          </a:p>
          <a:p>
            <a:pPr lvl="1"/>
            <a:r>
              <a:rPr lang="en-US" dirty="0"/>
              <a:t>Team Dummies</a:t>
            </a:r>
          </a:p>
          <a:p>
            <a:pPr lvl="1"/>
            <a:r>
              <a:rPr lang="en-US" dirty="0"/>
              <a:t>Opponent Dummies</a:t>
            </a:r>
          </a:p>
        </p:txBody>
      </p:sp>
    </p:spTree>
    <p:extLst>
      <p:ext uri="{BB962C8B-B14F-4D97-AF65-F5344CB8AC3E}">
        <p14:creationId xmlns:p14="http://schemas.microsoft.com/office/powerpoint/2010/main" val="1292962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FD1706-88F7-4959-B15B-6AF8B8605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94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44706D-5661-448F-9235-49B35578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12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295039-9C8C-4BAA-8D22-D192F66ED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53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5F44F3-5376-4B6A-96D6-504586E4D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4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D1376D-AAE3-432D-9E63-5610C439B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0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59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AC90F-C5BB-4788-A9E5-04C03E1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44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20AB0-C0A8-4CF5-83E4-73A6A2320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58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FB3802-9B2B-4BA7-9CE9-1FB14F83F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96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D1E306-8F4E-4583-9615-54321D01D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94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6E383-7552-4CD0-8695-ACC1A495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Regression Results Summary:</a:t>
            </a:r>
            <a:br>
              <a:rPr lang="en-US" dirty="0"/>
            </a:br>
            <a:r>
              <a:rPr lang="en-US" dirty="0"/>
              <a:t>Statistically Significant Ind. Variables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EFD485-5A14-4B8A-AF8F-C80FA0435F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204998"/>
              </p:ext>
            </p:extLst>
          </p:nvPr>
        </p:nvGraphicFramePr>
        <p:xfrm>
          <a:off x="838200" y="1792224"/>
          <a:ext cx="10515600" cy="4700653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3091107805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239031811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828112184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982108200"/>
                    </a:ext>
                  </a:extLst>
                </a:gridCol>
              </a:tblGrid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Shots on Goal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Penalty Minutes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67949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0.11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0.13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007313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0.10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0.25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453825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0.08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80258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+,+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+,+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+,+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256558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-,+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+,-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374228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Days Off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+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142857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QMJHL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642234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-,+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962604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07459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582031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795547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19131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825755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Humidity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OHL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664243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954129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Pressure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737118"/>
                  </a:ext>
                </a:extLst>
              </a:tr>
              <a:tr h="2734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WHL 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QMJHL 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214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755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E9C09-F955-42A4-A19C-454652A9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Pooled Regression Results: CHL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7FC76-3173-4F0B-88AF-6414840C5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are results from pooled regression across all 3 leagues:</a:t>
            </a:r>
          </a:p>
        </p:txBody>
      </p:sp>
    </p:spTree>
    <p:extLst>
      <p:ext uri="{BB962C8B-B14F-4D97-AF65-F5344CB8AC3E}">
        <p14:creationId xmlns:p14="http://schemas.microsoft.com/office/powerpoint/2010/main" val="10447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C87407-17D4-448D-BA7F-70EA36E15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14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ECBC55-082A-4C3C-87B3-82B2D8F3E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63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C8363A-29F5-44F2-8B22-185BB0C84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1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6389-D186-4D67-9A71-59683A93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Biggest Takeaways of Regression Model of Game-by-Game Player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0A9B5-2D22-4274-A00C-53877442A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Players are more productive at home, as would be expected, but distance of travel or frequency of road games are not statistically significant</a:t>
            </a:r>
          </a:p>
          <a:p>
            <a:pPr lvl="1"/>
            <a:r>
              <a:rPr lang="en-US" dirty="0"/>
              <a:t>No major impacts overall of how far need to travel or days off (except in individual regression in QMJHL)</a:t>
            </a:r>
          </a:p>
          <a:p>
            <a:pPr lvl="1"/>
            <a:endParaRPr lang="en-US" dirty="0"/>
          </a:p>
          <a:p>
            <a:r>
              <a:rPr lang="en-US" dirty="0"/>
              <a:t>Age, Height, and Weight all play significant roles</a:t>
            </a:r>
          </a:p>
          <a:p>
            <a:endParaRPr lang="en-US" dirty="0"/>
          </a:p>
          <a:p>
            <a:r>
              <a:rPr lang="en-US" dirty="0"/>
              <a:t>Temperature, on a game-by-game basis, is statistically significant for all the dependent variables studied</a:t>
            </a:r>
          </a:p>
          <a:p>
            <a:pPr lvl="1"/>
            <a:r>
              <a:rPr lang="en-US" dirty="0"/>
              <a:t>Could be impacting ice conditions</a:t>
            </a:r>
          </a:p>
          <a:p>
            <a:pPr lvl="1"/>
            <a:r>
              <a:rPr lang="en-US" dirty="0"/>
              <a:t>Could just be impact of higher temperature impacting behavior (i.e. penalty minutes rise with heat)</a:t>
            </a:r>
          </a:p>
        </p:txBody>
      </p:sp>
    </p:spTree>
    <p:extLst>
      <p:ext uri="{BB962C8B-B14F-4D97-AF65-F5344CB8AC3E}">
        <p14:creationId xmlns:p14="http://schemas.microsoft.com/office/powerpoint/2010/main" val="4002979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093F-0F6E-4660-A10F-BE5B7230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 –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B6D3B-471C-4BC8-AB2A-057AEA39D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for differences in game-to-game by player location/league</a:t>
            </a:r>
          </a:p>
          <a:p>
            <a:r>
              <a:rPr lang="en-US" dirty="0"/>
              <a:t>Gather prior years of same data</a:t>
            </a:r>
          </a:p>
          <a:p>
            <a:r>
              <a:rPr lang="en-US" dirty="0"/>
              <a:t>Merge with draft data</a:t>
            </a:r>
          </a:p>
          <a:p>
            <a:endParaRPr lang="en-US" dirty="0"/>
          </a:p>
          <a:p>
            <a:r>
              <a:rPr lang="en-US" dirty="0"/>
              <a:t>Determine if player consistency/consistency has any predictive power for future success</a:t>
            </a:r>
          </a:p>
          <a:p>
            <a:pPr lvl="1"/>
            <a:r>
              <a:rPr lang="en-US" dirty="0"/>
              <a:t>Also, test if streakiness continues over career or dissipates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73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23287</TotalTime>
  <Words>780</Words>
  <Application>Microsoft Office PowerPoint</Application>
  <PresentationFormat>Widescreen</PresentationFormat>
  <Paragraphs>173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Determinants of Game-to-Game Performance Variance of Junior Hockey Players Across the CHL</vt:lpstr>
      <vt:lpstr>Introduction</vt:lpstr>
      <vt:lpstr>CHL Hockey</vt:lpstr>
      <vt:lpstr>Overall Premise</vt:lpstr>
      <vt:lpstr>Presentation Outline</vt:lpstr>
      <vt:lpstr>I. Visualization of Player Statistic Variance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Player Cards of Select Drafted Players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OLS Regression Model of Game-to-Game Performance</vt:lpstr>
      <vt:lpstr>OLS Regression Model of Game-to-Game Performance</vt:lpstr>
      <vt:lpstr>OLS Regression Model of Game-to-Game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League Regression Results Summary: Statistically Significant Ind. Variables</vt:lpstr>
      <vt:lpstr>Pooled Regression Results: CHL</vt:lpstr>
      <vt:lpstr>PowerPoint Presentation</vt:lpstr>
      <vt:lpstr>PowerPoint Presentation</vt:lpstr>
      <vt:lpstr>PowerPoint Presentation</vt:lpstr>
      <vt:lpstr>Biggest Takeaways of Regression Model of Game-by-Game Player Performance</vt:lpstr>
      <vt:lpstr>Going Forward –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Rodney</dc:creator>
  <cp:lastModifiedBy>Rodney</cp:lastModifiedBy>
  <cp:revision>37</cp:revision>
  <dcterms:created xsi:type="dcterms:W3CDTF">2018-07-13T16:29:32Z</dcterms:created>
  <dcterms:modified xsi:type="dcterms:W3CDTF">2018-08-08T12:01:37Z</dcterms:modified>
</cp:coreProperties>
</file>