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24" r:id="rId3"/>
    <p:sldId id="337" r:id="rId4"/>
    <p:sldId id="332" r:id="rId5"/>
    <p:sldId id="325" r:id="rId6"/>
    <p:sldId id="322" r:id="rId7"/>
    <p:sldId id="261" r:id="rId8"/>
    <p:sldId id="281" r:id="rId9"/>
    <p:sldId id="334" r:id="rId10"/>
    <p:sldId id="335" r:id="rId11"/>
    <p:sldId id="315" r:id="rId12"/>
    <p:sldId id="301" r:id="rId13"/>
    <p:sldId id="303" r:id="rId14"/>
    <p:sldId id="305" r:id="rId15"/>
    <p:sldId id="336" r:id="rId16"/>
    <p:sldId id="316" r:id="rId17"/>
    <p:sldId id="283" r:id="rId18"/>
    <p:sldId id="289" r:id="rId19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5AB2"/>
    <a:srgbClr val="F07921"/>
    <a:srgbClr val="FAA15D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73" autoAdjust="0"/>
    <p:restoredTop sz="94861"/>
  </p:normalViewPr>
  <p:slideViewPr>
    <p:cSldViewPr>
      <p:cViewPr varScale="1">
        <p:scale>
          <a:sx n="115" d="100"/>
          <a:sy n="115" d="100"/>
        </p:scale>
        <p:origin x="76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46A0C2B-B26C-274A-9DF2-0D73D0C57957}" type="datetimeFigureOut">
              <a:rPr lang="en-US" smtClean="0"/>
              <a:t>8/8/2018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2F0453D-5051-7C45-8421-186F5DCF0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076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293DE18-2D8B-465D-B8F2-01E0F3FE458A}" type="datetimeFigureOut">
              <a:rPr lang="en-US" smtClean="0"/>
              <a:t>8/8/2018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CE7C9D7-FB16-4A59-B49E-B26C26456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6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2290-6711-474F-8590-23CBF1CCFC4D}" type="datetime1">
              <a:rPr lang="en-US" smtClean="0"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29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1DA6-EFD5-5D4F-9957-3CB76C403884}" type="datetime1">
              <a:rPr lang="en-US" smtClean="0"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7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B2716-8AD6-B648-BB3B-F8D3A0812A9D}" type="datetime1">
              <a:rPr lang="en-US" smtClean="0"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04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9EFD-41C5-4340-A2FB-2573AE4C377D}" type="datetime1">
              <a:rPr lang="en-US" smtClean="0"/>
              <a:t>8/8/2018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9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5C23-FDEA-7942-80EC-393941005E2B}" type="datetime1">
              <a:rPr lang="en-US" smtClean="0"/>
              <a:t>8/8/2018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8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E927-8925-FA40-B8CB-EFE43C7D06BA}" type="datetime1">
              <a:rPr lang="en-US" smtClean="0"/>
              <a:t>8/8/2018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2BE3-1BD9-D140-98DF-703AADE5568A}" type="datetime1">
              <a:rPr lang="en-US" smtClean="0"/>
              <a:t>8/8/2018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76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0B21C-38B5-4449-8D0F-5654CD38878B}" type="datetime1">
              <a:rPr lang="en-US" smtClean="0"/>
              <a:t>8/8/2018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17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995C7-8040-5E4C-B06E-8CD7AE148347}" type="datetime1">
              <a:rPr lang="en-US" smtClean="0"/>
              <a:t>8/8/2018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5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9122-1024-FE4E-8F79-EA3F9253E4B8}" type="datetime1">
              <a:rPr lang="en-US" smtClean="0"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6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759A-D6B0-294E-A1EC-FBE6E93951A9}" type="datetime1">
              <a:rPr lang="en-US" smtClean="0"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1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AF0C6-6EF1-E246-A244-8B353E257A24}" type="datetime1">
              <a:rPr lang="en-US" smtClean="0"/>
              <a:t>8/8/2018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E6270-E2B2-4F8C-9D44-63D56356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9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1671757"/>
            <a:ext cx="5334000" cy="1508105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63500" sx="102000" sy="102000" algn="ctr" rotWithShape="0">
              <a:schemeClr val="bg2">
                <a:lumMod val="10000"/>
                <a:alpha val="40000"/>
              </a:schemeClr>
            </a:outerShdw>
            <a:softEdge rad="63500"/>
          </a:effectLst>
        </p:spPr>
        <p:txBody>
          <a:bodyPr wrap="square" rtlCol="0" anchor="ctr">
            <a:spAutoFit/>
          </a:bodyPr>
          <a:lstStyle/>
          <a:p>
            <a:pPr algn="ctr"/>
            <a:endParaRPr lang="en-US" sz="600" b="1" dirty="0" smtClean="0">
              <a:effectLst>
                <a:glow rad="101600">
                  <a:schemeClr val="bg1">
                    <a:alpha val="7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gnika" pitchFamily="2" charset="0"/>
            </a:endParaRPr>
          </a:p>
          <a:p>
            <a:pPr algn="ctr"/>
            <a:r>
              <a:rPr lang="en-US" sz="3200" b="1" dirty="0" smtClean="0">
                <a:effectLst>
                  <a:glow rad="101600">
                    <a:schemeClr val="bg1">
                      <a:alpha val="7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  <a:t>Identifying </a:t>
            </a:r>
            <a:r>
              <a:rPr lang="en-US" sz="3200" b="1" dirty="0">
                <a:effectLst>
                  <a:glow rad="101600">
                    <a:schemeClr val="bg1">
                      <a:alpha val="7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  <a:t>and Evaluating Successful </a:t>
            </a:r>
            <a:r>
              <a:rPr lang="en-US" sz="3200" b="1" dirty="0" smtClean="0">
                <a:effectLst>
                  <a:glow rad="101600">
                    <a:schemeClr val="bg1">
                      <a:alpha val="7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  <a:t/>
            </a:r>
            <a:br>
              <a:rPr lang="en-US" sz="3200" b="1" dirty="0" smtClean="0">
                <a:effectLst>
                  <a:glow rad="101600">
                    <a:schemeClr val="bg1">
                      <a:alpha val="7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</a:br>
            <a:r>
              <a:rPr lang="en-US" sz="3200" b="1" dirty="0" smtClean="0">
                <a:effectLst>
                  <a:glow rad="101600">
                    <a:schemeClr val="bg1">
                      <a:alpha val="7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  <a:t>Team Compositions in League of Legends</a:t>
            </a:r>
          </a:p>
          <a:p>
            <a:pPr algn="ctr"/>
            <a:r>
              <a:rPr lang="en-US" sz="2000" b="1" u="sng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Signika" pitchFamily="2" charset="0"/>
              </a:rPr>
              <a:t>Ivan Ramler </a:t>
            </a:r>
            <a:r>
              <a:rPr lang="en-US" sz="2000" u="sng" dirty="0" smtClean="0"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Signika" pitchFamily="2" charset="0"/>
              </a:rPr>
              <a:t>and Choong-Soo Lee</a:t>
            </a:r>
            <a:endParaRPr lang="en-US" sz="2000" dirty="0" smtClean="0">
              <a:effectLst>
                <a:glow rad="101600">
                  <a:schemeClr val="bg1">
                    <a:alpha val="75000"/>
                  </a:schemeClr>
                </a:glow>
              </a:effectLst>
              <a:latin typeface="Signika" pitchFamily="2" charset="0"/>
            </a:endParaRPr>
          </a:p>
        </p:txBody>
      </p:sp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257551"/>
            <a:ext cx="1828800" cy="6531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95800" y="455295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ignika" pitchFamily="2" charset="0"/>
              </a:rPr>
              <a:t>August 11, 2018</a:t>
            </a:r>
          </a:p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ignika" pitchFamily="2" charset="0"/>
              </a:rPr>
              <a:t>2018 RIT Sports Analytics Conference</a:t>
            </a:r>
          </a:p>
        </p:txBody>
      </p:sp>
      <p:pic>
        <p:nvPicPr>
          <p:cNvPr id="7" name="Picture 2" descr="Image result for super smash bros espor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3562350"/>
            <a:ext cx="2032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235" y="321618"/>
            <a:ext cx="3082970" cy="1233188"/>
          </a:xfrm>
          <a:prstGeom prst="rect">
            <a:avLst/>
          </a:prstGeom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277" y="563505"/>
            <a:ext cx="2681736" cy="749413"/>
          </a:xfrm>
          <a:prstGeom prst="rect">
            <a:avLst/>
          </a:prstGeom>
        </p:spPr>
      </p:pic>
      <p:pic>
        <p:nvPicPr>
          <p:cNvPr id="10" name="Picture 2" descr="Image result for starcraft ii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486150"/>
            <a:ext cx="2019300" cy="116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fortnite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756855"/>
            <a:ext cx="1386336" cy="38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6031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50718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Presentation</a:t>
            </a:r>
            <a:r>
              <a:rPr lang="en-US" sz="2400" b="1" dirty="0" smtClean="0">
                <a:solidFill>
                  <a:srgbClr val="F07921"/>
                </a:solidFill>
                <a:latin typeface="Signika" pitchFamily="2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Outline</a:t>
            </a:r>
            <a:endParaRPr lang="en-US" sz="2400" b="1" dirty="0" smtClean="0">
              <a:solidFill>
                <a:srgbClr val="F07921"/>
              </a:solidFill>
              <a:latin typeface="Signika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8" y="1352550"/>
            <a:ext cx="560777" cy="5672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4296" y="14515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Signika" pitchFamily="2" charset="0"/>
              </a:rPr>
              <a:t>1</a:t>
            </a:r>
            <a:endParaRPr lang="en-US" b="1">
              <a:latin typeface="Signika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9426" y="1352550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A5AB2"/>
                </a:solidFill>
                <a:latin typeface="Signika" pitchFamily="2" charset="0"/>
              </a:rPr>
              <a:t>Introduction</a:t>
            </a:r>
          </a:p>
          <a:p>
            <a:r>
              <a:rPr lang="en-US" sz="1600" dirty="0" smtClean="0">
                <a:solidFill>
                  <a:srgbClr val="0A5AB2"/>
                </a:solidFill>
                <a:latin typeface="Signika" pitchFamily="2" charset="0"/>
              </a:rPr>
              <a:t>Brief background on eSports and League of Legends</a:t>
            </a:r>
            <a:endParaRPr lang="en-US" sz="1600" b="1" dirty="0">
              <a:solidFill>
                <a:srgbClr val="0A5AB2"/>
              </a:solidFill>
              <a:latin typeface="Signika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2190750"/>
            <a:ext cx="560777" cy="5672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7369" y="22897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A5AB2"/>
                </a:solidFill>
                <a:latin typeface="Signika" pitchFamily="2" charset="0"/>
              </a:rPr>
              <a:t>2</a:t>
            </a:r>
            <a:endParaRPr lang="en-US" b="1" dirty="0">
              <a:solidFill>
                <a:srgbClr val="0A5AB2"/>
              </a:solidFill>
              <a:latin typeface="Signika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2499" y="2190750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Methodology</a:t>
            </a:r>
          </a:p>
          <a:p>
            <a:r>
              <a:rPr lang="en-US" sz="1600" smtClean="0">
                <a:latin typeface="Signika" pitchFamily="2" charset="0"/>
              </a:rPr>
              <a:t>Data Collection</a:t>
            </a:r>
            <a:endParaRPr lang="en-US" sz="1600" dirty="0">
              <a:latin typeface="Signika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2995585"/>
            <a:ext cx="560777" cy="5672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7369" y="309454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Signika" pitchFamily="2" charset="0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499" y="2995585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Data Analysis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Meta Roles, Team Compositions, and Win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R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ates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35" y="3794657"/>
            <a:ext cx="560777" cy="5672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1223" y="389362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Signika" pitchFamily="2" charset="0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353" y="3794657"/>
            <a:ext cx="787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Future Work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973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550718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Electronic Sports (eSports)</a:t>
            </a:r>
            <a:endParaRPr lang="en-US" sz="2400" b="1" dirty="0" smtClean="0">
              <a:solidFill>
                <a:srgbClr val="F07921"/>
              </a:solidFill>
              <a:latin typeface="Signik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white">
                    <a:lumMod val="65000"/>
                  </a:prstClr>
                </a:solidFill>
              </a:rPr>
              <a:t>St. Lawrence University</a:t>
            </a:r>
            <a:endParaRPr lang="en-US" sz="10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799" y="937500"/>
            <a:ext cx="85274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Signika" pitchFamily="2" charset="0"/>
              </a:rPr>
              <a:t>T</a:t>
            </a:r>
            <a:r>
              <a:rPr lang="en-US" sz="2400" b="1" dirty="0" smtClean="0">
                <a:solidFill>
                  <a:prstClr val="black"/>
                </a:solidFill>
                <a:latin typeface="Signika" pitchFamily="2" charset="0"/>
              </a:rPr>
              <a:t>aken from Ray Stefani’s article in </a:t>
            </a:r>
            <a:r>
              <a:rPr lang="en-US" sz="2400" b="1" i="1" dirty="0" smtClean="0">
                <a:solidFill>
                  <a:prstClr val="black"/>
                </a:solidFill>
                <a:latin typeface="Signika" pitchFamily="2" charset="0"/>
              </a:rPr>
              <a:t>Significance</a:t>
            </a:r>
            <a:r>
              <a:rPr lang="en-US" sz="2400" b="1" dirty="0" smtClean="0">
                <a:solidFill>
                  <a:prstClr val="black"/>
                </a:solidFill>
                <a:latin typeface="Signika" pitchFamily="2" charset="0"/>
              </a:rPr>
              <a:t>, March 2017 </a:t>
            </a:r>
            <a:r>
              <a:rPr lang="en-US" sz="2400" dirty="0" smtClean="0">
                <a:solidFill>
                  <a:prstClr val="black"/>
                </a:solidFill>
                <a:latin typeface="Signika" pitchFamily="2" charset="0"/>
              </a:rPr>
              <a:t>(emphasis mine)</a:t>
            </a:r>
          </a:p>
          <a:p>
            <a:endParaRPr lang="en-US" sz="2400" b="1" dirty="0" smtClean="0">
              <a:solidFill>
                <a:prstClr val="black"/>
              </a:solidFill>
              <a:latin typeface="Signik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Signika" pitchFamily="2" charset="0"/>
              </a:rPr>
              <a:t> Physical  Sport:</a:t>
            </a:r>
            <a:r>
              <a:rPr lang="en-US" sz="2400" dirty="0">
                <a:solidFill>
                  <a:prstClr val="black"/>
                </a:solidFill>
                <a:latin typeface="Signika" pitchFamily="2" charset="0"/>
              </a:rPr>
              <a:t> A </a:t>
            </a:r>
            <a:r>
              <a:rPr lang="en-US" sz="2400" b="1" dirty="0">
                <a:solidFill>
                  <a:srgbClr val="0A5AB2"/>
                </a:solidFill>
                <a:latin typeface="Signika" pitchFamily="2" charset="0"/>
              </a:rPr>
              <a:t>physical</a:t>
            </a:r>
            <a:r>
              <a:rPr lang="en-US" sz="2400" dirty="0">
                <a:solidFill>
                  <a:srgbClr val="0A5AB2"/>
                </a:solidFill>
                <a:latin typeface="Signika" pitchFamily="2" charset="0"/>
              </a:rPr>
              <a:t> </a:t>
            </a:r>
            <a:r>
              <a:rPr lang="en-US" sz="2400" b="1" dirty="0">
                <a:solidFill>
                  <a:srgbClr val="0A5AB2"/>
                </a:solidFill>
                <a:latin typeface="Signika" pitchFamily="2" charset="0"/>
              </a:rPr>
              <a:t>sport</a:t>
            </a:r>
            <a:r>
              <a:rPr lang="en-US" sz="2400" dirty="0">
                <a:solidFill>
                  <a:srgbClr val="0A5AB2"/>
                </a:solidFill>
                <a:latin typeface="Signika" pitchFamily="2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Signika" pitchFamily="2" charset="0"/>
              </a:rPr>
              <a:t>is a competition with a set of rules for determining the winner, requiring physical prowess and skill to move the </a:t>
            </a:r>
            <a:r>
              <a:rPr lang="en-US" sz="2400" b="1" dirty="0">
                <a:solidFill>
                  <a:srgbClr val="0A5AB2"/>
                </a:solidFill>
                <a:latin typeface="Signika" pitchFamily="2" charset="0"/>
              </a:rPr>
              <a:t>physical</a:t>
            </a:r>
            <a:r>
              <a:rPr lang="en-US" sz="2400" dirty="0">
                <a:solidFill>
                  <a:srgbClr val="0A5AB2"/>
                </a:solidFill>
                <a:latin typeface="Signika" pitchFamily="2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Signika" pitchFamily="2" charset="0"/>
              </a:rPr>
              <a:t>competitor and/or a </a:t>
            </a:r>
            <a:r>
              <a:rPr lang="en-US" sz="2400" b="1" dirty="0">
                <a:solidFill>
                  <a:srgbClr val="0A5AB2"/>
                </a:solidFill>
                <a:latin typeface="Signika" pitchFamily="2" charset="0"/>
              </a:rPr>
              <a:t>physical</a:t>
            </a:r>
            <a:r>
              <a:rPr lang="en-US" sz="2400" dirty="0">
                <a:solidFill>
                  <a:srgbClr val="0A5AB2"/>
                </a:solidFill>
                <a:latin typeface="Signika" pitchFamily="2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Signika" pitchFamily="2" charset="0"/>
              </a:rPr>
              <a:t>object as required by the rules.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937558"/>
            <a:ext cx="85274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Signika" pitchFamily="2" charset="0"/>
              </a:rPr>
              <a:t>T</a:t>
            </a:r>
            <a:r>
              <a:rPr lang="en-US" sz="2400" b="1" dirty="0" smtClean="0">
                <a:solidFill>
                  <a:prstClr val="black"/>
                </a:solidFill>
                <a:latin typeface="Signika" pitchFamily="2" charset="0"/>
              </a:rPr>
              <a:t>aken from Ray Stefani’s article in </a:t>
            </a:r>
            <a:r>
              <a:rPr lang="en-US" sz="2400" b="1" i="1" dirty="0" smtClean="0">
                <a:solidFill>
                  <a:prstClr val="black"/>
                </a:solidFill>
                <a:latin typeface="Signika" pitchFamily="2" charset="0"/>
              </a:rPr>
              <a:t>Significance</a:t>
            </a:r>
            <a:r>
              <a:rPr lang="en-US" sz="2400" b="1" dirty="0" smtClean="0">
                <a:solidFill>
                  <a:prstClr val="black"/>
                </a:solidFill>
                <a:latin typeface="Signika" pitchFamily="2" charset="0"/>
              </a:rPr>
              <a:t>, March 2017 </a:t>
            </a:r>
            <a:r>
              <a:rPr lang="en-US" sz="2400" dirty="0" smtClean="0">
                <a:solidFill>
                  <a:prstClr val="black"/>
                </a:solidFill>
                <a:latin typeface="Signika" pitchFamily="2" charset="0"/>
              </a:rPr>
              <a:t>(emphasis mine)</a:t>
            </a:r>
          </a:p>
          <a:p>
            <a:endParaRPr lang="en-US" sz="2400" b="1" dirty="0" smtClean="0">
              <a:solidFill>
                <a:prstClr val="black"/>
              </a:solidFill>
              <a:latin typeface="Signik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prstClr val="black"/>
                </a:solidFill>
                <a:latin typeface="Signika" pitchFamily="2" charset="0"/>
              </a:rPr>
              <a:t>electronic </a:t>
            </a:r>
            <a:r>
              <a:rPr lang="en-US" sz="2400" b="1" dirty="0">
                <a:solidFill>
                  <a:prstClr val="black"/>
                </a:solidFill>
                <a:latin typeface="Signika" pitchFamily="2" charset="0"/>
              </a:rPr>
              <a:t>Sport:</a:t>
            </a:r>
            <a:r>
              <a:rPr lang="en-US" sz="2400" dirty="0">
                <a:solidFill>
                  <a:prstClr val="black"/>
                </a:solidFill>
                <a:latin typeface="Signika" pitchFamily="2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Signika" pitchFamily="2" charset="0"/>
              </a:rPr>
              <a:t>An </a:t>
            </a:r>
            <a:r>
              <a:rPr lang="en-US" sz="2400" b="1" dirty="0" smtClean="0">
                <a:solidFill>
                  <a:srgbClr val="0A5AB2"/>
                </a:solidFill>
                <a:latin typeface="Signika" pitchFamily="2" charset="0"/>
              </a:rPr>
              <a:t>   e-sport</a:t>
            </a:r>
            <a:r>
              <a:rPr lang="en-US" sz="2400" dirty="0" smtClean="0">
                <a:solidFill>
                  <a:srgbClr val="0A5AB2"/>
                </a:solidFill>
                <a:latin typeface="Signika" pitchFamily="2" charset="0"/>
              </a:rPr>
              <a:t>    </a:t>
            </a:r>
            <a:r>
              <a:rPr lang="en-US" sz="2400" dirty="0" smtClean="0">
                <a:solidFill>
                  <a:prstClr val="black"/>
                </a:solidFill>
                <a:latin typeface="Signika" pitchFamily="2" charset="0"/>
              </a:rPr>
              <a:t>is </a:t>
            </a:r>
            <a:r>
              <a:rPr lang="en-US" sz="2400" dirty="0">
                <a:solidFill>
                  <a:prstClr val="black"/>
                </a:solidFill>
                <a:latin typeface="Signika" pitchFamily="2" charset="0"/>
              </a:rPr>
              <a:t>a competition with a set of rules for determining the winner, requiring physical prowess and skill to move the </a:t>
            </a:r>
            <a:r>
              <a:rPr lang="en-US" sz="2400" b="1" dirty="0" smtClean="0">
                <a:solidFill>
                  <a:srgbClr val="0A5AB2"/>
                </a:solidFill>
                <a:latin typeface="Signika" pitchFamily="2" charset="0"/>
              </a:rPr>
              <a:t> virtual</a:t>
            </a:r>
            <a:r>
              <a:rPr lang="en-US" sz="2400" dirty="0" smtClean="0">
                <a:solidFill>
                  <a:srgbClr val="0A5AB2"/>
                </a:solidFill>
                <a:latin typeface="Signika" pitchFamily="2" charset="0"/>
              </a:rPr>
              <a:t>  </a:t>
            </a:r>
            <a:r>
              <a:rPr lang="en-US" sz="2400" dirty="0" smtClean="0">
                <a:solidFill>
                  <a:prstClr val="black"/>
                </a:solidFill>
                <a:latin typeface="Signika" pitchFamily="2" charset="0"/>
              </a:rPr>
              <a:t>competitor </a:t>
            </a:r>
            <a:r>
              <a:rPr lang="en-US" sz="2400" dirty="0">
                <a:solidFill>
                  <a:prstClr val="black"/>
                </a:solidFill>
                <a:latin typeface="Signika" pitchFamily="2" charset="0"/>
              </a:rPr>
              <a:t>and/or a </a:t>
            </a:r>
            <a:r>
              <a:rPr lang="en-US" sz="2400" dirty="0" smtClean="0">
                <a:solidFill>
                  <a:prstClr val="black"/>
                </a:solidFill>
                <a:latin typeface="Signika" pitchFamily="2" charset="0"/>
              </a:rPr>
              <a:t>     </a:t>
            </a:r>
            <a:r>
              <a:rPr lang="en-US" sz="2400" b="1" dirty="0" smtClean="0">
                <a:solidFill>
                  <a:srgbClr val="0A5AB2"/>
                </a:solidFill>
                <a:latin typeface="Signika" pitchFamily="2" charset="0"/>
              </a:rPr>
              <a:t>  </a:t>
            </a:r>
            <a:r>
              <a:rPr lang="en-US" sz="2400" b="1" dirty="0">
                <a:solidFill>
                  <a:srgbClr val="0A5AB2"/>
                </a:solidFill>
                <a:latin typeface="Signika" pitchFamily="2" charset="0"/>
              </a:rPr>
              <a:t>virtual</a:t>
            </a:r>
            <a:r>
              <a:rPr lang="en-US" sz="2400" dirty="0" smtClean="0">
                <a:solidFill>
                  <a:srgbClr val="0A5AB2"/>
                </a:solidFill>
                <a:latin typeface="Signika" pitchFamily="2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Signika" pitchFamily="2" charset="0"/>
              </a:rPr>
              <a:t>  object </a:t>
            </a:r>
            <a:r>
              <a:rPr lang="en-US" sz="2400" dirty="0">
                <a:solidFill>
                  <a:prstClr val="black"/>
                </a:solidFill>
                <a:latin typeface="Signika" pitchFamily="2" charset="0"/>
              </a:rPr>
              <a:t>as required by the rules.</a:t>
            </a:r>
          </a:p>
        </p:txBody>
      </p:sp>
    </p:spTree>
    <p:extLst>
      <p:ext uri="{BB962C8B-B14F-4D97-AF65-F5344CB8AC3E}">
        <p14:creationId xmlns:p14="http://schemas.microsoft.com/office/powerpoint/2010/main" val="819869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550718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Signika" pitchFamily="2" charset="0"/>
              </a:rPr>
              <a:t>Why analyze eSports data?</a:t>
            </a: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482" y="1098411"/>
            <a:ext cx="85586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sz="2400" b="1" dirty="0" smtClean="0">
                <a:latin typeface="Signika" pitchFamily="2" charset="0"/>
              </a:rPr>
              <a:t>Lots of data with multiple levels of competition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400" dirty="0" smtClean="0">
                <a:latin typeface="Signika" pitchFamily="2" charset="0"/>
              </a:rPr>
              <a:t>Many studies use 100,000+ participants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400" dirty="0" smtClean="0">
                <a:latin typeface="Signika" pitchFamily="2" charset="0"/>
              </a:rPr>
              <a:t>Highly Competitive to Casual matches often available</a:t>
            </a:r>
          </a:p>
          <a:p>
            <a:pPr lvl="1" algn="just"/>
            <a:endParaRPr lang="en-US" sz="1200" dirty="0" smtClean="0">
              <a:latin typeface="Signika" pitchFamily="2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400" b="1" dirty="0" smtClean="0">
                <a:latin typeface="Signika" pitchFamily="2" charset="0"/>
              </a:rPr>
              <a:t>Shared goal with many sports analytics studies</a:t>
            </a:r>
            <a:r>
              <a:rPr lang="en-US" sz="2400" dirty="0" smtClean="0">
                <a:latin typeface="Signika" pitchFamily="2" charset="0"/>
              </a:rPr>
              <a:t>: Describe </a:t>
            </a:r>
            <a:r>
              <a:rPr lang="en-US" sz="2400" dirty="0" smtClean="0">
                <a:latin typeface="Signika" pitchFamily="2" charset="0"/>
                <a:sym typeface="Symbol" panose="05050102010706020507" pitchFamily="18" charset="2"/>
              </a:rPr>
              <a:t> Predict  Prescribe</a:t>
            </a:r>
            <a:endParaRPr lang="en-US" sz="2400" dirty="0" smtClean="0">
              <a:latin typeface="Signika" pitchFamily="2" charset="0"/>
            </a:endParaRPr>
          </a:p>
          <a:p>
            <a:pPr marL="742950" lvl="1" indent="-285750" algn="just">
              <a:buFont typeface="Arial" charset="0"/>
              <a:buChar char="•"/>
            </a:pPr>
            <a:r>
              <a:rPr lang="en-US" sz="2400" dirty="0" smtClean="0">
                <a:latin typeface="Signika" pitchFamily="2" charset="0"/>
              </a:rPr>
              <a:t>Potential for results to be </a:t>
            </a:r>
            <a:r>
              <a:rPr lang="en-US" sz="2400" dirty="0">
                <a:latin typeface="Signika" pitchFamily="2" charset="0"/>
              </a:rPr>
              <a:t>applied to </a:t>
            </a:r>
            <a:r>
              <a:rPr lang="en-US" sz="2400" dirty="0" smtClean="0">
                <a:latin typeface="Signika" pitchFamily="2" charset="0"/>
              </a:rPr>
              <a:t>“everyday folk”</a:t>
            </a:r>
          </a:p>
          <a:p>
            <a:pPr lvl="1" algn="just"/>
            <a:endParaRPr lang="en-US" sz="1200" dirty="0" smtClean="0">
              <a:latin typeface="Signika" pitchFamily="2" charset="0"/>
              <a:sym typeface="Wingdings" panose="05000000000000000000" pitchFamily="2" charset="2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400" b="1" dirty="0" smtClean="0">
                <a:latin typeface="Signika" pitchFamily="2" charset="0"/>
              </a:rPr>
              <a:t>Constantly evolving game/rules keeps things moving fast	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400" dirty="0" smtClean="0">
                <a:latin typeface="Signika" pitchFamily="2" charset="0"/>
              </a:rPr>
              <a:t>Major rule changes can happen between competitive seasons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400" dirty="0" smtClean="0">
                <a:latin typeface="Signika" pitchFamily="2" charset="0"/>
              </a:rPr>
              <a:t>“Balance patches” (aka tweaks) added on a regular basis (mid-season too)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674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550718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Background on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League of Legends (</a:t>
            </a:r>
            <a:r>
              <a:rPr lang="en-US" sz="2400" b="1" dirty="0" err="1" smtClean="0">
                <a:solidFill>
                  <a:srgbClr val="0070C0"/>
                </a:solidFill>
                <a:latin typeface="Signika" pitchFamily="2" charset="0"/>
              </a:rPr>
              <a:t>LoL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)</a:t>
            </a:r>
            <a:r>
              <a:rPr lang="en-US" sz="2400" b="1" dirty="0" smtClean="0">
                <a:solidFill>
                  <a:srgbClr val="F07921"/>
                </a:solidFill>
                <a:latin typeface="Signika" pitchFamily="2" charset="0"/>
              </a:rPr>
              <a:t>	</a:t>
            </a: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1" y="1200150"/>
            <a:ext cx="503612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Signika" pitchFamily="2" charset="0"/>
              </a:rPr>
              <a:t>Multiplayer Online Battle Arena (MOBA)</a:t>
            </a:r>
          </a:p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latin typeface="Signika" pitchFamily="2" charset="0"/>
              </a:rPr>
              <a:t>Released in October 2009 by </a:t>
            </a:r>
            <a:r>
              <a:rPr lang="en-US" sz="2000" dirty="0" err="1" smtClean="0">
                <a:latin typeface="Signika" pitchFamily="2" charset="0"/>
              </a:rPr>
              <a:t>RiotGames</a:t>
            </a:r>
            <a:endParaRPr lang="en-US" sz="2000" dirty="0" smtClean="0">
              <a:latin typeface="Signika" pitchFamily="2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latin typeface="Signika" pitchFamily="2" charset="0"/>
              </a:rPr>
              <a:t>Players pick a champion and typically form teams of five</a:t>
            </a:r>
          </a:p>
          <a:p>
            <a:pPr marL="742950" lvl="1" indent="-285750" algn="just">
              <a:buFont typeface="Arial"/>
              <a:buChar char="•"/>
            </a:pPr>
            <a:r>
              <a:rPr lang="en-US" sz="2000" dirty="0" smtClean="0">
                <a:latin typeface="Signika" pitchFamily="2" charset="0"/>
              </a:rPr>
              <a:t>Basic goal is to destroy opposing team’s base</a:t>
            </a:r>
          </a:p>
          <a:p>
            <a:pPr marL="742950" lvl="1" indent="-285750" algn="just">
              <a:buFont typeface="Arial"/>
              <a:buChar char="•"/>
            </a:pPr>
            <a:r>
              <a:rPr lang="en-US" sz="2000" dirty="0" smtClean="0">
                <a:latin typeface="Signika" pitchFamily="2" charset="0"/>
              </a:rPr>
              <a:t>Fight through three lanes plus a “jungle”</a:t>
            </a:r>
          </a:p>
          <a:p>
            <a:pPr marL="285750" indent="-285750" algn="just">
              <a:buFont typeface="Arial"/>
              <a:buChar char="•"/>
            </a:pPr>
            <a:r>
              <a:rPr lang="en-US" sz="2000" dirty="0" smtClean="0">
                <a:latin typeface="Signika" pitchFamily="2" charset="0"/>
              </a:rPr>
              <a:t>Still one of the most popular </a:t>
            </a:r>
            <a:r>
              <a:rPr lang="en-US" sz="2000" dirty="0" err="1" smtClean="0">
                <a:latin typeface="Signika" pitchFamily="2" charset="0"/>
              </a:rPr>
              <a:t>eSport</a:t>
            </a:r>
            <a:r>
              <a:rPr lang="en-US" sz="2000" dirty="0" smtClean="0">
                <a:latin typeface="Signika" pitchFamily="2" charset="0"/>
              </a:rPr>
              <a:t> games</a:t>
            </a:r>
          </a:p>
          <a:p>
            <a:pPr algn="just"/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  <a:p>
            <a:pPr algn="just"/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5</a:t>
            </a:fld>
            <a:endParaRPr lang="en-US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52550"/>
            <a:ext cx="3571875" cy="223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7476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36195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Meta Composition in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League of Legends (</a:t>
            </a:r>
            <a:r>
              <a:rPr lang="en-US" sz="2400" b="1" dirty="0" err="1" smtClean="0">
                <a:solidFill>
                  <a:srgbClr val="0070C0"/>
                </a:solidFill>
                <a:latin typeface="Signika" pitchFamily="2" charset="0"/>
              </a:rPr>
              <a:t>LoL</a:t>
            </a:r>
            <a:r>
              <a:rPr lang="en-US" sz="2400" b="1" dirty="0">
                <a:solidFill>
                  <a:srgbClr val="0070C0"/>
                </a:solidFill>
                <a:latin typeface="Signika" pitchFamily="2" charset="0"/>
              </a:rPr>
              <a:t>)</a:t>
            </a:r>
            <a:r>
              <a:rPr lang="en-US" sz="2400" b="1" dirty="0" smtClean="0">
                <a:solidFill>
                  <a:srgbClr val="F07921"/>
                </a:solidFill>
                <a:latin typeface="Signika" pitchFamily="2" charset="0"/>
              </a:rPr>
              <a:t>	</a:t>
            </a: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2153781"/>
            <a:ext cx="403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Signika" pitchFamily="2" charset="0"/>
              </a:rPr>
              <a:t>Community defined roles (meta roles)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400" dirty="0" smtClean="0">
                <a:latin typeface="Signika" pitchFamily="2" charset="0"/>
              </a:rPr>
              <a:t>Meta composition (TJMAS)</a:t>
            </a:r>
          </a:p>
          <a:p>
            <a:pPr algn="just"/>
            <a:endParaRPr lang="en-US" sz="2400" dirty="0">
              <a:latin typeface="Signika" pitchFamily="2" charset="0"/>
            </a:endParaRPr>
          </a:p>
          <a:p>
            <a:pPr algn="just"/>
            <a:r>
              <a:rPr lang="en-US" sz="2400" b="1" dirty="0" smtClean="0">
                <a:latin typeface="Signika" pitchFamily="2" charset="0"/>
              </a:rPr>
              <a:t>Similar idea as the “standard” positions   (C, PF, SF, SG, PG) in Basketball</a:t>
            </a:r>
            <a:endParaRPr lang="en-US" sz="2400" b="1" dirty="0">
              <a:latin typeface="Signika" pitchFamily="2" charset="0"/>
            </a:endParaRPr>
          </a:p>
          <a:p>
            <a:pPr marL="285750" indent="-285750" algn="just">
              <a:buFont typeface="Arial"/>
              <a:buChar char="•"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6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182242"/>
            <a:ext cx="2286000" cy="12858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703974"/>
            <a:ext cx="2286000" cy="12858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09434"/>
            <a:ext cx="2286000" cy="12858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167956"/>
            <a:ext cx="2286000" cy="12858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536" y="752475"/>
            <a:ext cx="2286000" cy="1285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71800" y="55381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154441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0" y="154441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7400" y="447675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3200" y="447675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4526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50718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Project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Goals</a:t>
            </a:r>
            <a:endParaRPr lang="en-US" sz="2400" b="1" dirty="0" smtClean="0">
              <a:solidFill>
                <a:srgbClr val="F07921"/>
              </a:solidFill>
              <a:latin typeface="Signik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9600" y="1771650"/>
            <a:ext cx="388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n-US" sz="2400" dirty="0" smtClean="0">
                <a:latin typeface="Signika" pitchFamily="2" charset="0"/>
              </a:rPr>
              <a:t>Is the meta composition dominant?</a:t>
            </a:r>
          </a:p>
          <a:p>
            <a:pPr marL="228600" indent="-228600" algn="just">
              <a:buFont typeface="+mj-lt"/>
              <a:buAutoNum type="arabicPeriod"/>
            </a:pPr>
            <a:endParaRPr lang="en-US" sz="2400" dirty="0">
              <a:latin typeface="Signika" pitchFamily="2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US" sz="2400" dirty="0" smtClean="0">
                <a:latin typeface="Signika" pitchFamily="2" charset="0"/>
              </a:rPr>
              <a:t>Are there any non-meta compositions that are more successful than the meta composition?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90600" y="1283494"/>
            <a:ext cx="3027912" cy="457200"/>
          </a:xfrm>
          <a:prstGeom prst="roundRect">
            <a:avLst>
              <a:gd name="adj" fmla="val 8334"/>
            </a:avLst>
          </a:prstGeom>
          <a:solidFill>
            <a:schemeClr val="tx1">
              <a:lumMod val="75000"/>
              <a:lumOff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Signika" pitchFamily="2" charset="0"/>
              </a:rPr>
              <a:t>Research Questions</a:t>
            </a:r>
            <a:endParaRPr lang="en-US" sz="2800" b="1" dirty="0">
              <a:solidFill>
                <a:schemeClr val="bg1"/>
              </a:solidFill>
              <a:latin typeface="Signika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7</a:t>
            </a:fld>
            <a:endParaRPr lang="en-US" dirty="0"/>
          </a:p>
        </p:txBody>
      </p:sp>
      <p:pic>
        <p:nvPicPr>
          <p:cNvPr id="1026" name="Picture 2" descr="https://encrypted-tbn0.gstatic.com/images?q=tbn:ANd9GcSTe_BmF4wbFJGFGu1wx0nG-JAJwHIvNXHbzCeiGJueU79ii8M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9075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362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50718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Presentation</a:t>
            </a:r>
            <a:r>
              <a:rPr lang="en-US" sz="2400" b="1" dirty="0" smtClean="0">
                <a:solidFill>
                  <a:srgbClr val="F07921"/>
                </a:solidFill>
                <a:latin typeface="Signika" pitchFamily="2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Outline</a:t>
            </a:r>
            <a:endParaRPr lang="en-US" sz="2400" b="1" dirty="0" smtClean="0">
              <a:solidFill>
                <a:srgbClr val="F07921"/>
              </a:solidFill>
              <a:latin typeface="Signika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8" y="1352550"/>
            <a:ext cx="560777" cy="5672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4296" y="14515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Signika" pitchFamily="2" charset="0"/>
              </a:rPr>
              <a:t>1</a:t>
            </a:r>
            <a:endParaRPr lang="en-US" b="1">
              <a:latin typeface="Signika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9426" y="1352550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Introduction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Background on League of Legends and Project Goals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2190750"/>
            <a:ext cx="560777" cy="5672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7369" y="22897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A5AB2"/>
                </a:solidFill>
                <a:latin typeface="Signika" pitchFamily="2" charset="0"/>
              </a:rPr>
              <a:t>2</a:t>
            </a:r>
            <a:endParaRPr lang="en-US" b="1" dirty="0">
              <a:solidFill>
                <a:srgbClr val="0A5AB2"/>
              </a:solidFill>
              <a:latin typeface="Signika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2499" y="2190750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A5AB2"/>
                </a:solidFill>
                <a:latin typeface="Signika" pitchFamily="2" charset="0"/>
              </a:rPr>
              <a:t>Methodology</a:t>
            </a:r>
          </a:p>
          <a:p>
            <a:r>
              <a:rPr lang="en-US" sz="1600" dirty="0" smtClean="0">
                <a:solidFill>
                  <a:srgbClr val="0A5AB2"/>
                </a:solidFill>
                <a:latin typeface="Signika" pitchFamily="2" charset="0"/>
              </a:rPr>
              <a:t>Data Collection</a:t>
            </a:r>
            <a:endParaRPr lang="en-US" sz="1600" dirty="0">
              <a:solidFill>
                <a:srgbClr val="0A5AB2"/>
              </a:solidFill>
              <a:latin typeface="Signika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2995585"/>
            <a:ext cx="560777" cy="5672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7369" y="309454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Signika" pitchFamily="2" charset="0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499" y="2995585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Data Analysis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Meta Roles, Team Compositions, and Win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R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ates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35" y="3794657"/>
            <a:ext cx="560777" cy="5672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1223" y="389362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Signika" pitchFamily="2" charset="0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353" y="3794657"/>
            <a:ext cx="787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Future Work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46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50718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Data Collection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Signik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7481" y="1771650"/>
            <a:ext cx="397971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b="1" dirty="0" err="1" smtClean="0">
                <a:latin typeface="Signika" pitchFamily="2" charset="0"/>
              </a:rPr>
              <a:t>RiotGames</a:t>
            </a:r>
            <a:r>
              <a:rPr lang="en-US" sz="2200" b="1" dirty="0" smtClean="0">
                <a:latin typeface="Signika" pitchFamily="2" charset="0"/>
              </a:rPr>
              <a:t> </a:t>
            </a:r>
            <a:r>
              <a:rPr lang="en-US" sz="2200" b="1" dirty="0">
                <a:latin typeface="Signika" pitchFamily="2" charset="0"/>
              </a:rPr>
              <a:t>API </a:t>
            </a:r>
            <a:r>
              <a:rPr lang="en-US" sz="2200" dirty="0">
                <a:latin typeface="Signika" pitchFamily="2" charset="0"/>
              </a:rPr>
              <a:t>(Application Programming Interface</a:t>
            </a:r>
            <a:r>
              <a:rPr lang="en-US" sz="2200" dirty="0" smtClean="0">
                <a:latin typeface="Signika" pitchFamily="2" charset="0"/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Signika" pitchFamily="2" charset="0"/>
              </a:rPr>
              <a:t>2015 Season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Signika" pitchFamily="2" charset="0"/>
              </a:rPr>
              <a:t>Over </a:t>
            </a:r>
            <a:r>
              <a:rPr lang="en-US" sz="2200" b="1" dirty="0" smtClean="0">
                <a:latin typeface="Signika" pitchFamily="2" charset="0"/>
              </a:rPr>
              <a:t>10 million matches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Signika" pitchFamily="2" charset="0"/>
              </a:rPr>
              <a:t>Over </a:t>
            </a:r>
            <a:r>
              <a:rPr lang="en-US" sz="2200" b="1" dirty="0" smtClean="0">
                <a:latin typeface="Signika" pitchFamily="2" charset="0"/>
              </a:rPr>
              <a:t>100 million participants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72340" y="1276350"/>
            <a:ext cx="3886200" cy="381000"/>
          </a:xfrm>
          <a:prstGeom prst="roundRect">
            <a:avLst>
              <a:gd name="adj" fmla="val 8334"/>
            </a:avLst>
          </a:prstGeom>
          <a:solidFill>
            <a:schemeClr val="tx1">
              <a:lumMod val="75000"/>
              <a:lumOff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Signika" pitchFamily="2" charset="0"/>
              </a:rPr>
              <a:t>Data Set</a:t>
            </a:r>
            <a:endParaRPr lang="en-US" sz="2800" b="1" dirty="0">
              <a:solidFill>
                <a:schemeClr val="bg1"/>
              </a:solidFill>
              <a:latin typeface="Signika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61214" y="1771650"/>
            <a:ext cx="39797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b="1" dirty="0">
                <a:latin typeface="Signika" pitchFamily="2" charset="0"/>
              </a:rPr>
              <a:t>Ranked (Team, Solo </a:t>
            </a:r>
            <a:r>
              <a:rPr lang="en-US" sz="2200" b="1" dirty="0" smtClean="0">
                <a:latin typeface="Signika" pitchFamily="2" charset="0"/>
              </a:rPr>
              <a:t>queue)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Signika" pitchFamily="2" charset="0"/>
              </a:rPr>
              <a:t>Most </a:t>
            </a:r>
            <a:r>
              <a:rPr lang="en-US" sz="2200" dirty="0">
                <a:latin typeface="Signika" pitchFamily="2" charset="0"/>
              </a:rPr>
              <a:t>competitive </a:t>
            </a:r>
            <a:r>
              <a:rPr lang="en-US" sz="2200" dirty="0" smtClean="0">
                <a:latin typeface="Signika" pitchFamily="2" charset="0"/>
              </a:rPr>
              <a:t>mode</a:t>
            </a:r>
            <a:endParaRPr lang="en-US" sz="2200" dirty="0">
              <a:latin typeface="Signika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b="1" dirty="0">
                <a:latin typeface="Signika" pitchFamily="2" charset="0"/>
              </a:rPr>
              <a:t>Unranked </a:t>
            </a:r>
            <a:r>
              <a:rPr lang="en-US" sz="2200" b="1" dirty="0" err="1">
                <a:latin typeface="Signika" pitchFamily="2" charset="0"/>
              </a:rPr>
              <a:t>PvP</a:t>
            </a:r>
            <a:r>
              <a:rPr lang="en-US" sz="2200" b="1" dirty="0">
                <a:latin typeface="Signika" pitchFamily="2" charset="0"/>
              </a:rPr>
              <a:t> (Draft, Blind)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Signika" pitchFamily="2" charset="0"/>
              </a:rPr>
              <a:t>More </a:t>
            </a:r>
            <a:r>
              <a:rPr lang="en-US" sz="2200" dirty="0" smtClean="0">
                <a:latin typeface="Signika" pitchFamily="2" charset="0"/>
              </a:rPr>
              <a:t>casual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Signika" pitchFamily="2" charset="0"/>
            </a:endParaRPr>
          </a:p>
          <a:p>
            <a:pPr algn="just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Signika" pitchFamily="2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946073" y="1276350"/>
            <a:ext cx="3886200" cy="381000"/>
          </a:xfrm>
          <a:prstGeom prst="roundRect">
            <a:avLst>
              <a:gd name="adj" fmla="val 8334"/>
            </a:avLst>
          </a:prstGeom>
          <a:solidFill>
            <a:schemeClr val="tx1">
              <a:lumMod val="75000"/>
              <a:lumOff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Signika" pitchFamily="2" charset="0"/>
              </a:rPr>
              <a:t>Queue Types</a:t>
            </a:r>
            <a:endParaRPr lang="en-US" sz="2800" b="1" dirty="0">
              <a:solidFill>
                <a:schemeClr val="bg1"/>
              </a:solidFill>
              <a:latin typeface="Signika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393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50718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Data Collection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Signik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7481" y="1771650"/>
            <a:ext cx="39797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Signika" pitchFamily="2" charset="0"/>
              </a:rPr>
              <a:t>Participant’s “Meta Role”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ignika" pitchFamily="2" charset="0"/>
              </a:rPr>
              <a:t>5 levels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Signika" pitchFamily="2" charset="0"/>
              </a:rPr>
              <a:t>T</a:t>
            </a:r>
            <a:r>
              <a:rPr lang="en-US" sz="2000" dirty="0">
                <a:latin typeface="Signika" pitchFamily="2" charset="0"/>
              </a:rPr>
              <a:t>op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Signika" pitchFamily="2" charset="0"/>
              </a:rPr>
              <a:t>J</a:t>
            </a:r>
            <a:r>
              <a:rPr lang="en-US" sz="2000" dirty="0">
                <a:latin typeface="Signika" pitchFamily="2" charset="0"/>
              </a:rPr>
              <a:t>ungle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Signika" pitchFamily="2" charset="0"/>
              </a:rPr>
              <a:t>M</a:t>
            </a:r>
            <a:r>
              <a:rPr lang="en-US" sz="2000" dirty="0">
                <a:latin typeface="Signika" pitchFamily="2" charset="0"/>
              </a:rPr>
              <a:t>iddle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Signika" pitchFamily="2" charset="0"/>
              </a:rPr>
              <a:t>A</a:t>
            </a:r>
            <a:r>
              <a:rPr lang="en-US" sz="2000" dirty="0">
                <a:latin typeface="Signika" pitchFamily="2" charset="0"/>
              </a:rPr>
              <a:t>DC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Signika" pitchFamily="2" charset="0"/>
              </a:rPr>
              <a:t>S</a:t>
            </a:r>
            <a:r>
              <a:rPr lang="en-US" sz="2000" dirty="0">
                <a:latin typeface="Signika" pitchFamily="2" charset="0"/>
              </a:rPr>
              <a:t>upport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72340" y="1276350"/>
            <a:ext cx="3886200" cy="381000"/>
          </a:xfrm>
          <a:prstGeom prst="roundRect">
            <a:avLst>
              <a:gd name="adj" fmla="val 8334"/>
            </a:avLst>
          </a:prstGeom>
          <a:solidFill>
            <a:schemeClr val="tx1">
              <a:lumMod val="75000"/>
              <a:lumOff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Signika" pitchFamily="2" charset="0"/>
              </a:rPr>
              <a:t>Response Variable</a:t>
            </a:r>
            <a:endParaRPr lang="en-US" sz="2800" b="1" dirty="0">
              <a:solidFill>
                <a:schemeClr val="bg1"/>
              </a:solidFill>
              <a:latin typeface="Signika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61214" y="1771650"/>
            <a:ext cx="39797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Signika" pitchFamily="2" charset="0"/>
              </a:rPr>
              <a:t>API only provided end-game information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Signika" pitchFamily="2" charset="0"/>
              </a:rPr>
              <a:t>We used only “build related” information</a:t>
            </a:r>
            <a:endParaRPr lang="en-US" sz="2000" dirty="0">
              <a:latin typeface="Signika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Signika" pitchFamily="2" charset="0"/>
              </a:rPr>
              <a:t>Player “spells”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ignika" pitchFamily="2" charset="0"/>
              </a:rPr>
              <a:t>Static throughout match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Signika" pitchFamily="2" charset="0"/>
              </a:rPr>
              <a:t>Items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ignika" pitchFamily="2" charset="0"/>
              </a:rPr>
              <a:t>Note: These can change during the match (typically upgraded throughout)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ignika" pitchFamily="2" charset="0"/>
              </a:rPr>
              <a:t>Focus on attributes (Physical damage, Magic damage, Defense, etc.)</a:t>
            </a:r>
          </a:p>
          <a:p>
            <a:pPr algn="just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Signika" pitchFamily="2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946073" y="1276350"/>
            <a:ext cx="3886200" cy="381000"/>
          </a:xfrm>
          <a:prstGeom prst="roundRect">
            <a:avLst>
              <a:gd name="adj" fmla="val 8334"/>
            </a:avLst>
          </a:prstGeom>
          <a:solidFill>
            <a:schemeClr val="tx1">
              <a:lumMod val="75000"/>
              <a:lumOff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Signika" pitchFamily="2" charset="0"/>
              </a:rPr>
              <a:t>31 Explanatory Variables</a:t>
            </a:r>
            <a:endParaRPr lang="en-US" sz="2800" b="1" dirty="0">
              <a:solidFill>
                <a:schemeClr val="bg1"/>
              </a:solidFill>
              <a:latin typeface="Signika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67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50718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Presentation</a:t>
            </a:r>
            <a:r>
              <a:rPr lang="en-US" sz="2400" b="1" dirty="0" smtClean="0">
                <a:solidFill>
                  <a:srgbClr val="F07921"/>
                </a:solidFill>
                <a:latin typeface="Signika" pitchFamily="2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Outline</a:t>
            </a:r>
            <a:endParaRPr lang="en-US" sz="2400" b="1" dirty="0" smtClean="0">
              <a:solidFill>
                <a:srgbClr val="F07921"/>
              </a:solidFill>
              <a:latin typeface="Signika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8" y="1352550"/>
            <a:ext cx="560777" cy="5672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4296" y="14515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Signika" pitchFamily="2" charset="0"/>
              </a:rPr>
              <a:t>1</a:t>
            </a:r>
            <a:endParaRPr lang="en-US" b="1">
              <a:latin typeface="Signika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9426" y="1352550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Introduction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Background on League of Legends and Project Goals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2190750"/>
            <a:ext cx="560777" cy="5672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7369" y="22897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Signika" pitchFamily="2" charset="0"/>
              </a:rPr>
              <a:t>2</a:t>
            </a:r>
            <a:endParaRPr lang="en-US" b="1" dirty="0">
              <a:latin typeface="Signika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2499" y="2190750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Methodology</a:t>
            </a:r>
          </a:p>
          <a:p>
            <a:r>
              <a:rPr lang="en-US" sz="1600" dirty="0" smtClean="0">
                <a:latin typeface="Signika" pitchFamily="2" charset="0"/>
              </a:rPr>
              <a:t>Data Collection</a:t>
            </a:r>
            <a:endParaRPr lang="en-US" sz="1600" dirty="0">
              <a:latin typeface="Signika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2995585"/>
            <a:ext cx="560777" cy="5672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7369" y="309454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A5AB2"/>
                </a:solidFill>
                <a:latin typeface="Signika" pitchFamily="2" charset="0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499" y="2995585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A5AB2"/>
                </a:solidFill>
                <a:latin typeface="Signika" pitchFamily="2" charset="0"/>
              </a:rPr>
              <a:t>Data Analysis</a:t>
            </a:r>
          </a:p>
          <a:p>
            <a:r>
              <a:rPr lang="en-US" sz="1600" dirty="0" smtClean="0">
                <a:solidFill>
                  <a:srgbClr val="0A5AB2"/>
                </a:solidFill>
                <a:latin typeface="Signika" pitchFamily="2" charset="0"/>
              </a:rPr>
              <a:t>Meta Roles, Team Compositions, and Win </a:t>
            </a:r>
            <a:r>
              <a:rPr lang="en-US" sz="1600" dirty="0">
                <a:solidFill>
                  <a:srgbClr val="0A5AB2"/>
                </a:solidFill>
                <a:latin typeface="Signika" pitchFamily="2" charset="0"/>
              </a:rPr>
              <a:t>R</a:t>
            </a:r>
            <a:r>
              <a:rPr lang="en-US" sz="1600" dirty="0" smtClean="0">
                <a:solidFill>
                  <a:srgbClr val="0A5AB2"/>
                </a:solidFill>
                <a:latin typeface="Signika" pitchFamily="2" charset="0"/>
              </a:rPr>
              <a:t>ates</a:t>
            </a:r>
            <a:endParaRPr lang="en-US" sz="1600" b="1" dirty="0">
              <a:solidFill>
                <a:srgbClr val="0A5AB2"/>
              </a:solidFill>
              <a:latin typeface="Signika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35" y="3794657"/>
            <a:ext cx="560777" cy="5672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1223" y="389362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Signika" pitchFamily="2" charset="0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353" y="3794657"/>
            <a:ext cx="787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Future Work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363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550718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Classifying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Participant Roles</a:t>
            </a:r>
            <a:endParaRPr lang="en-US" sz="2400" b="1" dirty="0">
              <a:solidFill>
                <a:srgbClr val="F07921"/>
              </a:solidFill>
              <a:latin typeface="Signik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2770" y="1047750"/>
            <a:ext cx="846038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Signika" pitchFamily="2" charset="0"/>
              </a:rPr>
              <a:t>Train and Tune </a:t>
            </a:r>
            <a:r>
              <a:rPr lang="en-US" sz="2000" b="1" dirty="0" smtClean="0">
                <a:latin typeface="Signika" pitchFamily="2" charset="0"/>
              </a:rPr>
              <a:t>Support Vector Machine (SVM) </a:t>
            </a:r>
            <a:r>
              <a:rPr lang="en-US" sz="2000" b="1" dirty="0">
                <a:latin typeface="Signika" pitchFamily="2" charset="0"/>
              </a:rPr>
              <a:t>from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000" dirty="0" smtClean="0">
                <a:latin typeface="Signika" pitchFamily="2" charset="0"/>
              </a:rPr>
              <a:t>20,000 </a:t>
            </a:r>
            <a:r>
              <a:rPr lang="en-US" sz="2000" dirty="0">
                <a:latin typeface="Signika" pitchFamily="2" charset="0"/>
              </a:rPr>
              <a:t>randomly selected teams (100,000 participants</a:t>
            </a:r>
            <a:r>
              <a:rPr lang="en-US" sz="2000" dirty="0" smtClean="0">
                <a:latin typeface="Signika" pitchFamily="2" charset="0"/>
              </a:rPr>
              <a:t>) from Ranked Team queue type in which the team followed </a:t>
            </a:r>
            <a:r>
              <a:rPr lang="en-US" sz="2000" dirty="0">
                <a:latin typeface="Signika" pitchFamily="2" charset="0"/>
              </a:rPr>
              <a:t>the </a:t>
            </a:r>
            <a:r>
              <a:rPr lang="en-US" sz="2000" dirty="0" smtClean="0">
                <a:latin typeface="Signika" pitchFamily="2" charset="0"/>
              </a:rPr>
              <a:t>meta composition (TJMAS) </a:t>
            </a:r>
            <a:r>
              <a:rPr lang="en-US" sz="2000" dirty="0">
                <a:latin typeface="Signika" pitchFamily="2" charset="0"/>
              </a:rPr>
              <a:t>based on </a:t>
            </a:r>
            <a:r>
              <a:rPr lang="en-US" sz="2000" dirty="0" err="1">
                <a:latin typeface="Signika" pitchFamily="2" charset="0"/>
              </a:rPr>
              <a:t>ChampionGG</a:t>
            </a:r>
            <a:r>
              <a:rPr lang="en-US" sz="2000" dirty="0">
                <a:latin typeface="Signika" pitchFamily="2" charset="0"/>
              </a:rPr>
              <a:t> primary role </a:t>
            </a:r>
            <a:r>
              <a:rPr lang="en-US" sz="2000" dirty="0" smtClean="0">
                <a:latin typeface="Signika" pitchFamily="2" charset="0"/>
              </a:rPr>
              <a:t>designations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000" dirty="0" err="1" smtClean="0">
                <a:latin typeface="Signika" pitchFamily="2" charset="0"/>
              </a:rPr>
              <a:t>ChampionGG</a:t>
            </a:r>
            <a:r>
              <a:rPr lang="en-US" sz="2000" dirty="0">
                <a:latin typeface="Signika" pitchFamily="2" charset="0"/>
              </a:rPr>
              <a:t> </a:t>
            </a:r>
            <a:r>
              <a:rPr lang="en-US" sz="2000" dirty="0" smtClean="0">
                <a:latin typeface="Signika" pitchFamily="2" charset="0"/>
              </a:rPr>
              <a:t>– One of several popular fan sites that provides information about standard ways to play most champions</a:t>
            </a:r>
          </a:p>
          <a:p>
            <a:pPr algn="just"/>
            <a:endParaRPr lang="en-US" sz="1200" b="1" dirty="0" smtClean="0">
              <a:latin typeface="Signika" pitchFamily="2" charset="0"/>
            </a:endParaRPr>
          </a:p>
          <a:p>
            <a:pPr algn="just"/>
            <a:r>
              <a:rPr lang="en-US" sz="2000" b="1" dirty="0" smtClean="0">
                <a:latin typeface="Signika" pitchFamily="2" charset="0"/>
              </a:rPr>
              <a:t>Why these participants?</a:t>
            </a:r>
            <a:endParaRPr lang="en-US" sz="2000" b="1" dirty="0">
              <a:latin typeface="Signika" pitchFamily="2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000" dirty="0" smtClean="0">
                <a:latin typeface="Signika" pitchFamily="2" charset="0"/>
              </a:rPr>
              <a:t>Ideally need a </a:t>
            </a:r>
            <a:r>
              <a:rPr lang="en-US" sz="2000" dirty="0">
                <a:latin typeface="Signika" pitchFamily="2" charset="0"/>
              </a:rPr>
              <a:t>ground </a:t>
            </a:r>
            <a:r>
              <a:rPr lang="en-US" sz="2000" dirty="0" smtClean="0">
                <a:latin typeface="Signika" pitchFamily="2" charset="0"/>
              </a:rPr>
              <a:t>truth about team roles </a:t>
            </a:r>
            <a:r>
              <a:rPr lang="en-US" sz="2000" dirty="0">
                <a:latin typeface="Signika" pitchFamily="2" charset="0"/>
              </a:rPr>
              <a:t>to make </a:t>
            </a:r>
            <a:r>
              <a:rPr lang="en-US" sz="2000" dirty="0" smtClean="0">
                <a:latin typeface="Signika" pitchFamily="2" charset="0"/>
              </a:rPr>
              <a:t>comparisons</a:t>
            </a:r>
            <a:endParaRPr lang="en-US" sz="2000" dirty="0">
              <a:latin typeface="Signika" pitchFamily="2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000" dirty="0">
                <a:latin typeface="Signika" pitchFamily="2" charset="0"/>
              </a:rPr>
              <a:t>No “truth” </a:t>
            </a:r>
            <a:r>
              <a:rPr lang="en-US" sz="2000" dirty="0" smtClean="0">
                <a:latin typeface="Signika" pitchFamily="2" charset="0"/>
              </a:rPr>
              <a:t>can be readily observed, </a:t>
            </a:r>
            <a:r>
              <a:rPr lang="en-US" sz="2000" dirty="0">
                <a:latin typeface="Signika" pitchFamily="2" charset="0"/>
              </a:rPr>
              <a:t>but Ranked Teams seeming to follow </a:t>
            </a:r>
            <a:r>
              <a:rPr lang="en-US" sz="2000" dirty="0" err="1">
                <a:latin typeface="Signika" pitchFamily="2" charset="0"/>
              </a:rPr>
              <a:t>ChampionGG</a:t>
            </a:r>
            <a:r>
              <a:rPr lang="en-US" sz="2000" dirty="0">
                <a:latin typeface="Signika" pitchFamily="2" charset="0"/>
              </a:rPr>
              <a:t> designations should get us close to the </a:t>
            </a:r>
            <a:r>
              <a:rPr lang="en-US" sz="2000" dirty="0" smtClean="0">
                <a:latin typeface="Signika" pitchFamily="2" charset="0"/>
              </a:rPr>
              <a:t>truth</a:t>
            </a:r>
          </a:p>
          <a:p>
            <a:pPr algn="just"/>
            <a:endParaRPr lang="en-US" sz="1200" dirty="0" smtClean="0">
              <a:latin typeface="Signika" pitchFamily="2" charset="0"/>
            </a:endParaRPr>
          </a:p>
          <a:p>
            <a:r>
              <a:rPr lang="en-US" sz="2000" b="1" dirty="0">
                <a:latin typeface="Signika" pitchFamily="2" charset="0"/>
              </a:rPr>
              <a:t>Classification Results on Training Data</a:t>
            </a:r>
            <a:endParaRPr lang="en-US" sz="2000" dirty="0">
              <a:latin typeface="Signika" pitchFamily="2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latin typeface="Signika" pitchFamily="2" charset="0"/>
              </a:rPr>
              <a:t>96.6% of the predicted roles matched the </a:t>
            </a:r>
            <a:r>
              <a:rPr lang="en-US" sz="2000" dirty="0" err="1">
                <a:latin typeface="Signika" pitchFamily="2" charset="0"/>
              </a:rPr>
              <a:t>ChampionGG</a:t>
            </a:r>
            <a:r>
              <a:rPr lang="en-US" sz="2000" dirty="0">
                <a:latin typeface="Signika" pitchFamily="2" charset="0"/>
              </a:rPr>
              <a:t> primary role.</a:t>
            </a:r>
          </a:p>
          <a:p>
            <a:pPr marL="285750" indent="-285750" algn="just">
              <a:buFont typeface="Arial" charset="0"/>
              <a:buChar char="•"/>
            </a:pPr>
            <a:endParaRPr lang="en-US" sz="2000" dirty="0">
              <a:latin typeface="Signika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791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799" y="550718"/>
            <a:ext cx="8534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Signika" pitchFamily="2" charset="0"/>
              </a:rPr>
              <a:t>Results: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 Meta Compositions</a:t>
            </a: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04291"/>
              </p:ext>
            </p:extLst>
          </p:nvPr>
        </p:nvGraphicFramePr>
        <p:xfrm>
          <a:off x="2057400" y="1191618"/>
          <a:ext cx="4987637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47801"/>
                <a:gridCol w="2286000"/>
                <a:gridCol w="12538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Queue Type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Prevalence Rate (%)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Win %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Normal Blind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Normal Draft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63.2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Ranked Solo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Ranked Team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72.8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04799" y="3638550"/>
            <a:ext cx="8527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gnika" pitchFamily="2" charset="0"/>
              </a:rPr>
              <a:t>More meta compositions in ranked (competitive) than unranked (casual).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ignika" pitchFamily="2" charset="0"/>
              </a:rPr>
              <a:t>Meta compositions win rate is about 50%.</a:t>
            </a:r>
            <a:endParaRPr lang="en-US" sz="2400" dirty="0">
              <a:latin typeface="Signik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175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799" y="550718"/>
            <a:ext cx="852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Results: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Winning Non-meta Compositions</a:t>
            </a:r>
            <a:endParaRPr lang="en-US" sz="2400" b="1" dirty="0">
              <a:solidFill>
                <a:srgbClr val="F07921"/>
              </a:solidFill>
              <a:latin typeface="Signik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3200" y="1123950"/>
            <a:ext cx="6102927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>
                <a:latin typeface="Signika" pitchFamily="2" charset="0"/>
              </a:rPr>
              <a:t>8 </a:t>
            </a:r>
            <a:r>
              <a:rPr lang="en-US" sz="2200" b="1" dirty="0">
                <a:latin typeface="Signika" pitchFamily="2" charset="0"/>
              </a:rPr>
              <a:t>unique compositions were identified as more effective than the meta in at least one queue </a:t>
            </a:r>
            <a:r>
              <a:rPr lang="en-US" sz="2200" b="1" dirty="0" smtClean="0">
                <a:latin typeface="Signika" pitchFamily="2" charset="0"/>
              </a:rPr>
              <a:t>mode.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Signika" pitchFamily="2" charset="0"/>
              </a:rPr>
              <a:t>Adjusted for Multiple Comparisons (5% level)</a:t>
            </a:r>
          </a:p>
          <a:p>
            <a:pPr algn="just"/>
            <a:endParaRPr lang="en-US" sz="1200" dirty="0">
              <a:latin typeface="Signika" pitchFamily="2" charset="0"/>
            </a:endParaRPr>
          </a:p>
          <a:p>
            <a:pPr algn="just"/>
            <a:r>
              <a:rPr lang="en-US" sz="2200" b="1" dirty="0">
                <a:latin typeface="Signika" pitchFamily="2" charset="0"/>
              </a:rPr>
              <a:t>Most Popular: 2 Mid, No Top (JMMAS)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200" dirty="0">
                <a:latin typeface="Signika" pitchFamily="2" charset="0"/>
              </a:rPr>
              <a:t>At least 8% appearance across all queues, slightly above 51% win rate vs </a:t>
            </a:r>
            <a:r>
              <a:rPr lang="en-US" sz="2200" dirty="0" smtClean="0">
                <a:latin typeface="Signika" pitchFamily="2" charset="0"/>
              </a:rPr>
              <a:t>meta compositions </a:t>
            </a:r>
            <a:r>
              <a:rPr lang="en-US" sz="2200" dirty="0">
                <a:latin typeface="Signika" pitchFamily="2" charset="0"/>
              </a:rPr>
              <a:t>in ranked play</a:t>
            </a:r>
          </a:p>
          <a:p>
            <a:pPr algn="just"/>
            <a:endParaRPr lang="en-US" sz="1200" dirty="0" smtClean="0">
              <a:latin typeface="Signika" pitchFamily="2" charset="0"/>
            </a:endParaRPr>
          </a:p>
          <a:p>
            <a:pPr algn="just"/>
            <a:r>
              <a:rPr lang="en-US" sz="2200" b="1" dirty="0" smtClean="0">
                <a:latin typeface="Signika" pitchFamily="2" charset="0"/>
              </a:rPr>
              <a:t>Rare </a:t>
            </a:r>
            <a:r>
              <a:rPr lang="en-US" sz="2200" b="1" dirty="0">
                <a:latin typeface="Signika" pitchFamily="2" charset="0"/>
              </a:rPr>
              <a:t>but effective in Ranked Team play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200" dirty="0">
                <a:latin typeface="Signika" pitchFamily="2" charset="0"/>
              </a:rPr>
              <a:t>TTMAS (0.2% appearance, </a:t>
            </a:r>
            <a:r>
              <a:rPr lang="en-US" sz="2200" dirty="0" smtClean="0">
                <a:latin typeface="Signika" pitchFamily="2" charset="0"/>
              </a:rPr>
              <a:t>56% </a:t>
            </a:r>
            <a:r>
              <a:rPr lang="en-US" sz="2200" dirty="0">
                <a:latin typeface="Signika" pitchFamily="2" charset="0"/>
              </a:rPr>
              <a:t>vs </a:t>
            </a:r>
            <a:r>
              <a:rPr lang="en-US" sz="2200" dirty="0" smtClean="0">
                <a:latin typeface="Signika" pitchFamily="2" charset="0"/>
              </a:rPr>
              <a:t>meta</a:t>
            </a:r>
            <a:r>
              <a:rPr lang="en-US" sz="2200" dirty="0">
                <a:latin typeface="Signika" pitchFamily="2" charset="0"/>
              </a:rPr>
              <a:t>)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200" dirty="0">
                <a:latin typeface="Signika" pitchFamily="2" charset="0"/>
              </a:rPr>
              <a:t>TMMAS (0.9% appearance, </a:t>
            </a:r>
            <a:r>
              <a:rPr lang="en-US" sz="2200" dirty="0" smtClean="0">
                <a:latin typeface="Signika" pitchFamily="2" charset="0"/>
              </a:rPr>
              <a:t>53% </a:t>
            </a:r>
            <a:r>
              <a:rPr lang="en-US" sz="2200" dirty="0">
                <a:latin typeface="Signika" pitchFamily="2" charset="0"/>
              </a:rPr>
              <a:t>vs </a:t>
            </a:r>
            <a:r>
              <a:rPr lang="en-US" sz="2200" dirty="0" smtClean="0">
                <a:latin typeface="Signika" pitchFamily="2" charset="0"/>
              </a:rPr>
              <a:t>meta</a:t>
            </a:r>
            <a:r>
              <a:rPr lang="en-US" sz="2200" dirty="0">
                <a:latin typeface="Signika" pitchFamily="2" charset="0"/>
              </a:rPr>
              <a:t>)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200" dirty="0" smtClean="0">
                <a:latin typeface="Signika" pitchFamily="2" charset="0"/>
              </a:rPr>
              <a:t>JJMAS (1.2% </a:t>
            </a:r>
            <a:r>
              <a:rPr lang="en-US" sz="2200" dirty="0">
                <a:latin typeface="Signika" pitchFamily="2" charset="0"/>
              </a:rPr>
              <a:t>appearance, </a:t>
            </a:r>
            <a:r>
              <a:rPr lang="en-US" sz="2200" dirty="0" smtClean="0">
                <a:latin typeface="Signika" pitchFamily="2" charset="0"/>
              </a:rPr>
              <a:t>54% </a:t>
            </a:r>
            <a:r>
              <a:rPr lang="en-US" sz="2200" dirty="0">
                <a:latin typeface="Signika" pitchFamily="2" charset="0"/>
              </a:rPr>
              <a:t>vs </a:t>
            </a:r>
            <a:r>
              <a:rPr lang="en-US" sz="2200" dirty="0" smtClean="0">
                <a:latin typeface="Signika" pitchFamily="2" charset="0"/>
              </a:rPr>
              <a:t>meta</a:t>
            </a:r>
            <a:r>
              <a:rPr lang="en-US" sz="2200" dirty="0">
                <a:latin typeface="Signika" pitchFamily="2" charset="0"/>
              </a:rPr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14</a:t>
            </a:fld>
            <a:endParaRPr lang="en-US" dirty="0"/>
          </a:p>
        </p:txBody>
      </p:sp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2" y="1711141"/>
            <a:ext cx="2625036" cy="215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832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799" y="550718"/>
            <a:ext cx="852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Results: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Winning Non-meta Compositions</a:t>
            </a:r>
            <a:endParaRPr lang="en-US" sz="2400" b="1" dirty="0">
              <a:solidFill>
                <a:srgbClr val="F07921"/>
              </a:solidFill>
              <a:latin typeface="Signik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3200" y="1201162"/>
            <a:ext cx="61029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>
                <a:latin typeface="Signika" pitchFamily="2" charset="0"/>
              </a:rPr>
              <a:t>Digging a little deeper (</a:t>
            </a:r>
            <a:r>
              <a:rPr lang="en-US" sz="2200" b="1" dirty="0" smtClean="0">
                <a:latin typeface="Signika" pitchFamily="2" charset="0"/>
              </a:rPr>
              <a:t>an example</a:t>
            </a:r>
            <a:r>
              <a:rPr lang="en-US" sz="2200" b="1" dirty="0" smtClean="0">
                <a:latin typeface="Signika" pitchFamily="2" charset="0"/>
              </a:rPr>
              <a:t>)</a:t>
            </a:r>
            <a:endParaRPr lang="en-US" sz="2200" b="1" dirty="0">
              <a:latin typeface="Signika" pitchFamily="2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200" dirty="0">
                <a:latin typeface="Signika" pitchFamily="2" charset="0"/>
              </a:rPr>
              <a:t>TTMAS (0.2% appearance, </a:t>
            </a:r>
            <a:r>
              <a:rPr lang="en-US" sz="2200" dirty="0" smtClean="0">
                <a:latin typeface="Signika" pitchFamily="2" charset="0"/>
              </a:rPr>
              <a:t>56% </a:t>
            </a:r>
            <a:r>
              <a:rPr lang="en-US" sz="2200" dirty="0">
                <a:latin typeface="Signika" pitchFamily="2" charset="0"/>
              </a:rPr>
              <a:t>vs </a:t>
            </a:r>
            <a:r>
              <a:rPr lang="en-US" sz="2200" dirty="0" smtClean="0">
                <a:latin typeface="Signika" pitchFamily="2" charset="0"/>
              </a:rPr>
              <a:t>meta)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200" dirty="0" err="1" smtClean="0">
                <a:latin typeface="Signika" pitchFamily="2" charset="0"/>
              </a:rPr>
              <a:t>Jungler</a:t>
            </a:r>
            <a:r>
              <a:rPr lang="en-US" sz="2200" dirty="0" smtClean="0">
                <a:latin typeface="Signika" pitchFamily="2" charset="0"/>
              </a:rPr>
              <a:t> is seemingly missing from this composition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200" dirty="0" smtClean="0">
                <a:latin typeface="Signika" pitchFamily="2" charset="0"/>
              </a:rPr>
              <a:t>Both “Tops” regularly had builds </a:t>
            </a:r>
            <a:r>
              <a:rPr lang="en-US" sz="2200" dirty="0">
                <a:latin typeface="Signika" pitchFamily="2" charset="0"/>
              </a:rPr>
              <a:t>consistent with the Top </a:t>
            </a:r>
            <a:r>
              <a:rPr lang="en-US" sz="2200" dirty="0" smtClean="0">
                <a:latin typeface="Signika" pitchFamily="2" charset="0"/>
              </a:rPr>
              <a:t>build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200" dirty="0" smtClean="0">
                <a:latin typeface="Signika" pitchFamily="2" charset="0"/>
              </a:rPr>
              <a:t>Of the winners, ~85% had a dedicated </a:t>
            </a:r>
            <a:r>
              <a:rPr lang="en-US" sz="2200" dirty="0" err="1" smtClean="0">
                <a:latin typeface="Signika" pitchFamily="2" charset="0"/>
              </a:rPr>
              <a:t>Jungler</a:t>
            </a:r>
            <a:endParaRPr lang="en-US" sz="2200" dirty="0">
              <a:latin typeface="Signika" pitchFamily="2" charset="0"/>
            </a:endParaRPr>
          </a:p>
          <a:p>
            <a:pPr marL="1200150" lvl="2" indent="-285750" algn="just">
              <a:buFont typeface="Arial" charset="0"/>
              <a:buChar char="•"/>
            </a:pPr>
            <a:r>
              <a:rPr lang="en-US" sz="2200" dirty="0" smtClean="0">
                <a:latin typeface="Signika" pitchFamily="2" charset="0"/>
              </a:rPr>
              <a:t>based on other end-game metrics that were available</a:t>
            </a:r>
          </a:p>
          <a:p>
            <a:pPr marL="742950" lvl="1" indent="-285750" algn="just">
              <a:buFont typeface="Arial" charset="0"/>
              <a:buChar char="•"/>
            </a:pPr>
            <a:endParaRPr lang="en-US" sz="2200" dirty="0" smtClean="0">
              <a:latin typeface="Signika" pitchFamily="2" charset="0"/>
            </a:endParaRPr>
          </a:p>
          <a:p>
            <a:pPr marL="1200150" lvl="2" indent="-285750" algn="just">
              <a:buFont typeface="Arial" charset="0"/>
              <a:buChar char="•"/>
            </a:pPr>
            <a:endParaRPr lang="en-US" sz="2200" dirty="0" smtClean="0">
              <a:latin typeface="Signika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15</a:t>
            </a:fld>
            <a:endParaRPr lang="en-US" dirty="0"/>
          </a:p>
        </p:txBody>
      </p:sp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2" y="1711141"/>
            <a:ext cx="2625036" cy="215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004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50718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Presentation</a:t>
            </a:r>
            <a:r>
              <a:rPr lang="en-US" sz="2400" b="1" dirty="0" smtClean="0">
                <a:solidFill>
                  <a:srgbClr val="F07921"/>
                </a:solidFill>
                <a:latin typeface="Signika" pitchFamily="2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Outline</a:t>
            </a:r>
            <a:endParaRPr lang="en-US" sz="2400" b="1" dirty="0" smtClean="0">
              <a:solidFill>
                <a:srgbClr val="F07921"/>
              </a:solidFill>
              <a:latin typeface="Signika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8" y="1352550"/>
            <a:ext cx="560777" cy="5672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4296" y="14515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Signika" pitchFamily="2" charset="0"/>
              </a:rPr>
              <a:t>1</a:t>
            </a:r>
            <a:endParaRPr lang="en-US" b="1">
              <a:latin typeface="Signika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9426" y="1352550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Introduction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Background on League of Legends and Project Goals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2190750"/>
            <a:ext cx="560777" cy="5672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7369" y="22897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Signika" pitchFamily="2" charset="0"/>
              </a:rPr>
              <a:t>2</a:t>
            </a:r>
            <a:endParaRPr lang="en-US" b="1" dirty="0">
              <a:latin typeface="Signika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2499" y="2190750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Methodology</a:t>
            </a:r>
          </a:p>
          <a:p>
            <a:r>
              <a:rPr lang="en-US" sz="1600" dirty="0" smtClean="0">
                <a:latin typeface="Signika" pitchFamily="2" charset="0"/>
              </a:rPr>
              <a:t>Data Collection</a:t>
            </a:r>
            <a:endParaRPr lang="en-US" sz="1600" dirty="0">
              <a:latin typeface="Signika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1" y="2995585"/>
            <a:ext cx="560777" cy="5672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7369" y="309454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Signika" pitchFamily="2" charset="0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499" y="2995585"/>
            <a:ext cx="787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Signika" pitchFamily="2" charset="0"/>
              </a:rPr>
              <a:t>Data Analysis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Player Roles, Team Compositions, and Win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R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ignika" pitchFamily="2" charset="0"/>
              </a:rPr>
              <a:t>ates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Signika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35" y="3794657"/>
            <a:ext cx="560777" cy="5672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1223" y="389362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A5AB2"/>
                </a:solidFill>
                <a:latin typeface="Signika" pitchFamily="2" charset="0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353" y="3794657"/>
            <a:ext cx="787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A5AB2"/>
                </a:solidFill>
                <a:latin typeface="Signika" pitchFamily="2" charset="0"/>
              </a:rPr>
              <a:t>Future Work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146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50718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Future Work – </a:t>
            </a:r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Deeper Analysis</a:t>
            </a:r>
            <a:endParaRPr lang="en-US" sz="2400" b="1" dirty="0" smtClean="0">
              <a:solidFill>
                <a:srgbClr val="F07921"/>
              </a:solidFill>
              <a:latin typeface="Signik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7481" y="1771650"/>
            <a:ext cx="397971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Match’s timeline added to API</a:t>
            </a:r>
          </a:p>
          <a:p>
            <a:pPr algn="just"/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Signika" pitchFamily="2" charset="0"/>
            </a:endParaRPr>
          </a:p>
          <a:p>
            <a:pPr marL="171450" indent="-171450" algn="just">
              <a:buFont typeface="Arial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Follow and investigate player’s progression within a match </a:t>
            </a:r>
          </a:p>
          <a:p>
            <a:pPr marL="628650" lvl="1" indent="-171450" algn="just">
              <a:buFont typeface="Arial"/>
              <a:buChar char="•"/>
            </a:pP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Can </a:t>
            </a:r>
            <a:r>
              <a:rPr lang="en-US" sz="2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role 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shift midgame?</a:t>
            </a: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  <a:latin typeface="Signika" pitchFamily="2" charset="0"/>
            </a:endParaRPr>
          </a:p>
          <a:p>
            <a:pPr marL="1085850" lvl="2" indent="-171450" algn="just">
              <a:buFont typeface="Arial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Track Item progression</a:t>
            </a: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  <a:latin typeface="Signika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2340" y="1276350"/>
            <a:ext cx="3886200" cy="381000"/>
          </a:xfrm>
          <a:prstGeom prst="roundRect">
            <a:avLst>
              <a:gd name="adj" fmla="val 8334"/>
            </a:avLst>
          </a:prstGeom>
          <a:solidFill>
            <a:schemeClr val="tx1">
              <a:lumMod val="75000"/>
              <a:lumOff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Signika" pitchFamily="2" charset="0"/>
              </a:rPr>
              <a:t>Riot Games API Changes</a:t>
            </a:r>
            <a:endParaRPr lang="en-US" sz="2400" b="1" dirty="0">
              <a:solidFill>
                <a:schemeClr val="bg1"/>
              </a:solidFill>
              <a:latin typeface="Signika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61214" y="1771650"/>
            <a:ext cx="39797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Use newest season to compare and contrast team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compositions</a:t>
            </a:r>
          </a:p>
          <a:p>
            <a:pPr marL="742950" lvl="1" indent="-285750" algn="just">
              <a:buFont typeface="Arial" charset="0"/>
              <a:buChar char="•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gnika" pitchFamily="2" charset="0"/>
              </a:rPr>
              <a:t>See if non-meta trends hold (or are season specific)</a:t>
            </a: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  <a:latin typeface="Signika" pitchFamily="2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946073" y="1276350"/>
            <a:ext cx="3886200" cy="381000"/>
          </a:xfrm>
          <a:prstGeom prst="roundRect">
            <a:avLst>
              <a:gd name="adj" fmla="val 8334"/>
            </a:avLst>
          </a:prstGeom>
          <a:solidFill>
            <a:schemeClr val="tx1">
              <a:lumMod val="75000"/>
              <a:lumOff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Signika" pitchFamily="2" charset="0"/>
              </a:rPr>
              <a:t>Longitudinal Study</a:t>
            </a:r>
            <a:endParaRPr lang="en-US" sz="2400" b="1" dirty="0">
              <a:solidFill>
                <a:schemeClr val="bg1"/>
              </a:solidFill>
              <a:latin typeface="Signika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686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71600" y="1512153"/>
            <a:ext cx="640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Signika" pitchFamily="2" charset="0"/>
              </a:rPr>
              <a:t>Additional details about the study are published in the </a:t>
            </a:r>
            <a:br>
              <a:rPr lang="en-US" sz="2400" dirty="0" smtClean="0">
                <a:latin typeface="Signika" pitchFamily="2" charset="0"/>
              </a:rPr>
            </a:br>
            <a:r>
              <a:rPr lang="en-US" sz="2400" i="1" dirty="0" smtClean="0">
                <a:latin typeface="Signika" pitchFamily="2" charset="0"/>
              </a:rPr>
              <a:t>Proceedings of Foundation of Digital Games 2017</a:t>
            </a:r>
          </a:p>
          <a:p>
            <a:pPr algn="ctr"/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gnika" pitchFamily="2" charset="0"/>
            </a:endParaRPr>
          </a:p>
          <a:p>
            <a:pPr algn="ctr"/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gnika" pitchFamily="2" charset="0"/>
            </a:endParaRPr>
          </a:p>
          <a:p>
            <a:pPr algn="ctr"/>
            <a:endParaRPr lang="en-U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gnika" pitchFamily="2" charset="0"/>
            </a:endParaRPr>
          </a:p>
          <a:p>
            <a:pPr algn="ctr"/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gnika" pitchFamily="2" charset="0"/>
            </a:endParaRPr>
          </a:p>
          <a:p>
            <a:pPr algn="ctr"/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  <a:t>P.S. St. Lawrence University has an opening for a </a:t>
            </a:r>
            <a:b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</a:b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  <a:t>Tenure-track Statistician/Data Scientist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  <a:t/>
            </a:r>
            <a:b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</a:b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gnika" pitchFamily="2" charset="0"/>
              </a:rPr>
              <a:t>Applicants are welcome!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550718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gnika" pitchFamily="2" charset="0"/>
              </a:rPr>
              <a:t>Thank you, and</a:t>
            </a:r>
            <a:endParaRPr lang="en-US" sz="2400" b="1" dirty="0">
              <a:solidFill>
                <a:srgbClr val="0070C0"/>
              </a:solidFill>
              <a:latin typeface="Signika" pitchFamily="2" charset="0"/>
            </a:endParaRP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Signika" pitchFamily="2" charset="0"/>
              </a:rPr>
              <a:t>Any Questions?</a:t>
            </a:r>
          </a:p>
        </p:txBody>
      </p:sp>
      <p:sp>
        <p:nvSpPr>
          <p:cNvPr id="2" name="Rectangle 1"/>
          <p:cNvSpPr/>
          <p:nvPr/>
        </p:nvSpPr>
        <p:spPr>
          <a:xfrm rot="5400000">
            <a:off x="4524372" y="-3943345"/>
            <a:ext cx="95255" cy="853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799" y="4781550"/>
            <a:ext cx="85274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7481" y="4781550"/>
            <a:ext cx="4055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St. Lawrence University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6270-E2B2-4F8C-9D44-63D56356DC71}" type="slidenum">
              <a:rPr lang="en-US" smtClean="0"/>
              <a:t>18</a:t>
            </a:fld>
            <a:endParaRPr lang="en-US"/>
          </a:p>
        </p:txBody>
      </p:sp>
      <p:pic>
        <p:nvPicPr>
          <p:cNvPr id="19" name="Picture 18" descr="interrogation-clipart-k56874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327" y="2266950"/>
            <a:ext cx="1974273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9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4674</TotalTime>
  <Words>1025</Words>
  <Application>Microsoft Office PowerPoint</Application>
  <PresentationFormat>On-screen Show (16:9)</PresentationFormat>
  <Paragraphs>220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Signika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</dc:creator>
  <cp:lastModifiedBy>Ivan Ramler</cp:lastModifiedBy>
  <cp:revision>743</cp:revision>
  <cp:lastPrinted>2018-07-24T18:14:35Z</cp:lastPrinted>
  <dcterms:created xsi:type="dcterms:W3CDTF">2014-05-17T20:38:21Z</dcterms:created>
  <dcterms:modified xsi:type="dcterms:W3CDTF">2018-08-08T14:19:04Z</dcterms:modified>
</cp:coreProperties>
</file>