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74" r:id="rId5"/>
    <p:sldId id="258" r:id="rId6"/>
    <p:sldId id="269" r:id="rId7"/>
    <p:sldId id="275" r:id="rId8"/>
    <p:sldId id="272" r:id="rId9"/>
    <p:sldId id="259" r:id="rId10"/>
    <p:sldId id="262" r:id="rId11"/>
    <p:sldId id="266" r:id="rId12"/>
    <p:sldId id="268" r:id="rId13"/>
    <p:sldId id="273" r:id="rId14"/>
    <p:sldId id="260" r:id="rId15"/>
    <p:sldId id="265" r:id="rId16"/>
    <p:sldId id="264" r:id="rId17"/>
    <p:sldId id="263" r:id="rId18"/>
    <p:sldId id="261" r:id="rId19"/>
    <p:sldId id="270" r:id="rId20"/>
    <p:sldId id="27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48" y="1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87E5D-2284-4DAF-B25A-AA0D81C1D922}" type="datetimeFigureOut">
              <a:rPr lang="en-US" smtClean="0"/>
              <a:t>8/9/2018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7AC7C-F740-473E-9828-2E2409863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38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87E5D-2284-4DAF-B25A-AA0D81C1D922}" type="datetimeFigureOut">
              <a:rPr lang="en-US" smtClean="0"/>
              <a:t>8/9/2018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7AC7C-F740-473E-9828-2E2409863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545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87E5D-2284-4DAF-B25A-AA0D81C1D922}" type="datetimeFigureOut">
              <a:rPr lang="en-US" smtClean="0"/>
              <a:t>8/9/2018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7AC7C-F740-473E-9828-2E2409863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269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87E5D-2284-4DAF-B25A-AA0D81C1D922}" type="datetimeFigureOut">
              <a:rPr lang="en-US" smtClean="0"/>
              <a:t>8/9/2018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7AC7C-F740-473E-9828-2E2409863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57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87E5D-2284-4DAF-B25A-AA0D81C1D922}" type="datetimeFigureOut">
              <a:rPr lang="en-US" smtClean="0"/>
              <a:t>8/9/2018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7AC7C-F740-473E-9828-2E2409863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446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87E5D-2284-4DAF-B25A-AA0D81C1D922}" type="datetimeFigureOut">
              <a:rPr lang="en-US" smtClean="0"/>
              <a:t>8/9/2018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7AC7C-F740-473E-9828-2E2409863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649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87E5D-2284-4DAF-B25A-AA0D81C1D922}" type="datetimeFigureOut">
              <a:rPr lang="en-US" smtClean="0"/>
              <a:t>8/9/2018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7AC7C-F740-473E-9828-2E2409863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105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87E5D-2284-4DAF-B25A-AA0D81C1D922}" type="datetimeFigureOut">
              <a:rPr lang="en-US" smtClean="0"/>
              <a:t>8/9/2018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7AC7C-F740-473E-9828-2E2409863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080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87E5D-2284-4DAF-B25A-AA0D81C1D922}" type="datetimeFigureOut">
              <a:rPr lang="en-US" smtClean="0"/>
              <a:t>8/9/2018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7AC7C-F740-473E-9828-2E2409863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574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87E5D-2284-4DAF-B25A-AA0D81C1D922}" type="datetimeFigureOut">
              <a:rPr lang="en-US" smtClean="0"/>
              <a:t>8/9/2018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7AC7C-F740-473E-9828-2E2409863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36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87E5D-2284-4DAF-B25A-AA0D81C1D922}" type="datetimeFigureOut">
              <a:rPr lang="en-US" smtClean="0"/>
              <a:t>8/9/2018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7AC7C-F740-473E-9828-2E2409863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299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587E5D-2284-4DAF-B25A-AA0D81C1D922}" type="datetimeFigureOut">
              <a:rPr lang="en-US" smtClean="0"/>
              <a:t>8/9/2018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D7AC7C-F740-473E-9828-2E2409863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789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benliu.info/hockey/loggeroo.htm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Exploring the Impact of Passing Angles on Expected Goals in NCAA Hockey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 Matthew Hoffman and Ryan Stimson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26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Collection and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the past 3 years we have been working RIT’s men’s hockey team</a:t>
            </a:r>
          </a:p>
          <a:p>
            <a:r>
              <a:rPr lang="en-US" dirty="0" smtClean="0"/>
              <a:t>Shot and shot assists are recorded by mouse click using an </a:t>
            </a:r>
            <a:r>
              <a:rPr lang="en-US" dirty="0" smtClean="0">
                <a:hlinkClick r:id="rId2"/>
              </a:rPr>
              <a:t>HTML app </a:t>
            </a:r>
            <a:r>
              <a:rPr lang="en-US" dirty="0" smtClean="0"/>
              <a:t>that was built by RIT student Benjamin Liu</a:t>
            </a:r>
          </a:p>
          <a:p>
            <a:r>
              <a:rPr lang="en-US" dirty="0" smtClean="0"/>
              <a:t>The app records (among other things):</a:t>
            </a:r>
          </a:p>
          <a:p>
            <a:r>
              <a:rPr lang="en-US" dirty="0" smtClean="0"/>
              <a:t>Shot Distance</a:t>
            </a:r>
          </a:p>
          <a:p>
            <a:r>
              <a:rPr lang="en-US" dirty="0" smtClean="0"/>
              <a:t>Pass Distance</a:t>
            </a:r>
          </a:p>
          <a:p>
            <a:r>
              <a:rPr lang="en-US" dirty="0" smtClean="0"/>
              <a:t>Shot Angle</a:t>
            </a:r>
          </a:p>
          <a:p>
            <a:r>
              <a:rPr lang="en-US" dirty="0" smtClean="0"/>
              <a:t>Pass Angle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076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692" y="2071233"/>
            <a:ext cx="10058400" cy="478676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949" y="-77490"/>
            <a:ext cx="10515600" cy="1325563"/>
          </a:xfrm>
        </p:spPr>
        <p:txBody>
          <a:bodyPr/>
          <a:lstStyle/>
          <a:p>
            <a:r>
              <a:rPr lang="en-US" dirty="0" smtClean="0"/>
              <a:t>Data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034" y="886626"/>
            <a:ext cx="10515600" cy="4351338"/>
          </a:xfrm>
        </p:spPr>
        <p:txBody>
          <a:bodyPr/>
          <a:lstStyle/>
          <a:p>
            <a:r>
              <a:rPr lang="en-US" dirty="0" smtClean="0"/>
              <a:t>3 years of RIT games from 2015-2017</a:t>
            </a:r>
          </a:p>
          <a:p>
            <a:r>
              <a:rPr lang="en-US" dirty="0" smtClean="0"/>
              <a:t>7179 shots by both teams (5445 5-on-5 shots)</a:t>
            </a:r>
          </a:p>
          <a:p>
            <a:r>
              <a:rPr lang="en-US" dirty="0" smtClean="0"/>
              <a:t>622 goals (408 5-on-5)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281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949" y="-203130"/>
            <a:ext cx="10515600" cy="1325563"/>
          </a:xfrm>
        </p:spPr>
        <p:txBody>
          <a:bodyPr/>
          <a:lstStyle/>
          <a:p>
            <a:r>
              <a:rPr lang="en-US" dirty="0" smtClean="0"/>
              <a:t>Data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034" y="788906"/>
            <a:ext cx="10515600" cy="434848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Comparing to Emmanuel Perry’s 2015 NHL data we can some differences in shooting percentage (</a:t>
            </a:r>
            <a:r>
              <a:rPr lang="en-US" sz="2400" b="1" dirty="0" smtClean="0">
                <a:solidFill>
                  <a:srgbClr val="FF0000"/>
                </a:solidFill>
              </a:rPr>
              <a:t>7.5%</a:t>
            </a:r>
            <a:r>
              <a:rPr lang="en-US" sz="2400" dirty="0" smtClean="0"/>
              <a:t> vs. </a:t>
            </a:r>
            <a:r>
              <a:rPr lang="en-US" sz="2400" b="1" dirty="0" smtClean="0">
                <a:solidFill>
                  <a:srgbClr val="0070C0"/>
                </a:solidFill>
              </a:rPr>
              <a:t>5.2%</a:t>
            </a:r>
            <a:r>
              <a:rPr lang="en-US" sz="2400" dirty="0" smtClean="0"/>
              <a:t>) and shot selection </a:t>
            </a:r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7" t="3706" r="21685" b="10604"/>
          <a:stretch/>
        </p:blipFill>
        <p:spPr>
          <a:xfrm>
            <a:off x="299235" y="1982364"/>
            <a:ext cx="5804514" cy="487563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758022" y="1531379"/>
            <a:ext cx="47732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NCAA</a:t>
            </a:r>
            <a:r>
              <a:rPr lang="en-US" sz="2800" dirty="0" smtClean="0"/>
              <a:t> vs. </a:t>
            </a:r>
            <a:r>
              <a:rPr lang="en-US" sz="2800" b="1" dirty="0" smtClean="0">
                <a:solidFill>
                  <a:srgbClr val="0070C0"/>
                </a:solidFill>
              </a:rPr>
              <a:t>NHL</a:t>
            </a:r>
            <a:r>
              <a:rPr lang="en-US" sz="2800" dirty="0" smtClean="0"/>
              <a:t> Shot Distribution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751475" y="1531379"/>
            <a:ext cx="52671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NCAA</a:t>
            </a:r>
            <a:r>
              <a:rPr lang="en-US" sz="2800" dirty="0" smtClean="0"/>
              <a:t> vs. </a:t>
            </a:r>
            <a:r>
              <a:rPr lang="en-US" sz="2800" b="1" dirty="0" smtClean="0">
                <a:solidFill>
                  <a:srgbClr val="0070C0"/>
                </a:solidFill>
              </a:rPr>
              <a:t>NHL</a:t>
            </a:r>
            <a:r>
              <a:rPr lang="en-US" sz="2800" dirty="0" smtClean="0"/>
              <a:t> Shooting Percentage</a:t>
            </a:r>
            <a:endParaRPr lang="en-US" sz="28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41" t="3396" r="20852" b="9602"/>
          <a:stretch/>
        </p:blipFill>
        <p:spPr>
          <a:xfrm>
            <a:off x="6491543" y="1984799"/>
            <a:ext cx="5482406" cy="489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484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8940"/>
            <a:ext cx="10515600" cy="1325563"/>
          </a:xfrm>
        </p:spPr>
        <p:txBody>
          <a:bodyPr/>
          <a:lstStyle/>
          <a:p>
            <a:r>
              <a:rPr lang="en-US" dirty="0" smtClean="0"/>
              <a:t>Expected Goals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563" y="1207566"/>
            <a:ext cx="4767445" cy="543753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To describe quality of shots we fit an expected goals model to the data using a linear regression</a:t>
            </a:r>
          </a:p>
          <a:p>
            <a:r>
              <a:rPr lang="en-US" dirty="0" smtClean="0"/>
              <a:t>Variables used are shot type, shot distance, shot location, pass distance, and change in angle from the pass</a:t>
            </a:r>
          </a:p>
          <a:p>
            <a:r>
              <a:rPr lang="en-US" dirty="0" smtClean="0"/>
              <a:t>We fit shot distance as a quadratic and everything else as linear</a:t>
            </a:r>
          </a:p>
          <a:p>
            <a:r>
              <a:rPr lang="en-US" dirty="0" smtClean="0"/>
              <a:t>Choices were made for simplicity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5392" y="1821822"/>
            <a:ext cx="7396608" cy="460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733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85"/>
          <a:stretch/>
        </p:blipFill>
        <p:spPr>
          <a:xfrm>
            <a:off x="5143853" y="0"/>
            <a:ext cx="601250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949" y="78940"/>
            <a:ext cx="10888851" cy="1325563"/>
          </a:xfrm>
        </p:spPr>
        <p:txBody>
          <a:bodyPr/>
          <a:lstStyle/>
          <a:p>
            <a:r>
              <a:rPr lang="en-US" dirty="0" smtClean="0"/>
              <a:t>Expected Goals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563" y="1207566"/>
            <a:ext cx="4767445" cy="5437539"/>
          </a:xfrm>
        </p:spPr>
        <p:txBody>
          <a:bodyPr>
            <a:normAutofit/>
          </a:bodyPr>
          <a:lstStyle/>
          <a:p>
            <a:r>
              <a:rPr lang="en-US" dirty="0" smtClean="0"/>
              <a:t>For an unassisted shot, the </a:t>
            </a:r>
            <a:r>
              <a:rPr lang="en-US" dirty="0" err="1" smtClean="0"/>
              <a:t>xG</a:t>
            </a:r>
            <a:r>
              <a:rPr lang="en-US" dirty="0" smtClean="0"/>
              <a:t> values look similar to other models and are symmetric by construction</a:t>
            </a:r>
          </a:p>
          <a:p>
            <a:endParaRPr lang="en-US" dirty="0" smtClean="0"/>
          </a:p>
          <a:p>
            <a:r>
              <a:rPr lang="en-US" dirty="0" smtClean="0"/>
              <a:t>In the linear model the regions are flame shaped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446935" y="162732"/>
            <a:ext cx="2437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xG</a:t>
            </a:r>
            <a:r>
              <a:rPr lang="en-US" dirty="0" smtClean="0"/>
              <a:t> from unassisted shot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304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85"/>
          <a:stretch/>
        </p:blipFill>
        <p:spPr>
          <a:xfrm>
            <a:off x="5143853" y="0"/>
            <a:ext cx="601250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949" y="78940"/>
            <a:ext cx="10888851" cy="1325563"/>
          </a:xfrm>
        </p:spPr>
        <p:txBody>
          <a:bodyPr/>
          <a:lstStyle/>
          <a:p>
            <a:r>
              <a:rPr lang="en-US" dirty="0" smtClean="0"/>
              <a:t>Expected Goals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563" y="1207566"/>
            <a:ext cx="6050387" cy="5437539"/>
          </a:xfrm>
        </p:spPr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dirty="0" err="1" smtClean="0"/>
              <a:t>xG</a:t>
            </a:r>
            <a:r>
              <a:rPr lang="en-US" dirty="0" smtClean="0"/>
              <a:t> model compares qualitatively to the NHL shooting percentage map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446935" y="162732"/>
            <a:ext cx="2437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xG</a:t>
            </a:r>
            <a:r>
              <a:rPr lang="en-US" dirty="0" smtClean="0"/>
              <a:t> from unassisted shot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7" b="24517"/>
          <a:stretch/>
        </p:blipFill>
        <p:spPr>
          <a:xfrm rot="10800000">
            <a:off x="1217610" y="3435349"/>
            <a:ext cx="3876675" cy="33121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9550" y="2853122"/>
            <a:ext cx="6115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2017-18 NHL Shooting Percentages from Micah Blake McCurdy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69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90" r="12108"/>
          <a:stretch/>
        </p:blipFill>
        <p:spPr>
          <a:xfrm>
            <a:off x="5964054" y="0"/>
            <a:ext cx="501873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547" y="78940"/>
            <a:ext cx="10888851" cy="1325563"/>
          </a:xfrm>
        </p:spPr>
        <p:txBody>
          <a:bodyPr/>
          <a:lstStyle/>
          <a:p>
            <a:r>
              <a:rPr lang="en-US" dirty="0" smtClean="0"/>
              <a:t>Logistic Expected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563" y="1207566"/>
            <a:ext cx="5980537" cy="5437539"/>
          </a:xfrm>
        </p:spPr>
        <p:txBody>
          <a:bodyPr>
            <a:normAutofit/>
          </a:bodyPr>
          <a:lstStyle/>
          <a:p>
            <a:r>
              <a:rPr lang="en-US" dirty="0" smtClean="0"/>
              <a:t>We add complexity by modeling angle as a fourth degree polynomial and change in angle and pass distance as quadratics</a:t>
            </a:r>
          </a:p>
          <a:p>
            <a:endParaRPr lang="en-US" dirty="0" smtClean="0"/>
          </a:p>
          <a:p>
            <a:r>
              <a:rPr lang="en-US" dirty="0" smtClean="0"/>
              <a:t>No absolute values are used on angles</a:t>
            </a:r>
          </a:p>
          <a:p>
            <a:endParaRPr lang="en-US" dirty="0" smtClean="0"/>
          </a:p>
          <a:p>
            <a:r>
              <a:rPr lang="en-US" dirty="0" smtClean="0"/>
              <a:t>The fourth degree polynomial allows for more asymmetry in shot angle</a:t>
            </a:r>
          </a:p>
          <a:p>
            <a:endParaRPr lang="en-US" dirty="0" smtClean="0"/>
          </a:p>
          <a:p>
            <a:r>
              <a:rPr lang="en-US" dirty="0" smtClean="0"/>
              <a:t>A logistic regression is used as well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568627" y="137332"/>
            <a:ext cx="2437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xG</a:t>
            </a:r>
            <a:r>
              <a:rPr lang="en-US" dirty="0" smtClean="0"/>
              <a:t> from unassisted shot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82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xG</a:t>
            </a:r>
            <a:r>
              <a:rPr lang="en-US" dirty="0" smtClean="0"/>
              <a:t> Model Coefficient Impacts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9430967"/>
              </p:ext>
            </p:extLst>
          </p:nvPr>
        </p:nvGraphicFramePr>
        <p:xfrm>
          <a:off x="2456723" y="4537096"/>
          <a:ext cx="7278554" cy="22009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92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392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6821">
                <a:tc>
                  <a:txBody>
                    <a:bodyPr/>
                    <a:lstStyle/>
                    <a:p>
                      <a:r>
                        <a:rPr lang="en-US" dirty="0" smtClean="0"/>
                        <a:t>Variable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Coefficient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821">
                <a:tc>
                  <a:txBody>
                    <a:bodyPr/>
                    <a:lstStyle/>
                    <a:p>
                      <a:r>
                        <a:rPr lang="en-US" dirty="0" smtClean="0"/>
                        <a:t>Shot type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0.00285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821">
                <a:tc>
                  <a:txBody>
                    <a:bodyPr/>
                    <a:lstStyle/>
                    <a:p>
                      <a:r>
                        <a:rPr lang="en-US" dirty="0" smtClean="0"/>
                        <a:t>Shot Distance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-0.00685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821">
                <a:tc>
                  <a:txBody>
                    <a:bodyPr/>
                    <a:lstStyle/>
                    <a:p>
                      <a:r>
                        <a:rPr lang="en-US" dirty="0" smtClean="0"/>
                        <a:t>Shot Angle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-0.00138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821">
                <a:tc>
                  <a:txBody>
                    <a:bodyPr/>
                    <a:lstStyle/>
                    <a:p>
                      <a:r>
                        <a:rPr lang="en-US" dirty="0" smtClean="0"/>
                        <a:t>Change in Angle from Pass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0.00026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821">
                <a:tc>
                  <a:txBody>
                    <a:bodyPr/>
                    <a:lstStyle/>
                    <a:p>
                      <a:r>
                        <a:rPr lang="en-US" dirty="0" smtClean="0"/>
                        <a:t>Pass Distance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0.00015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Content Placeholder 2"/>
          <p:cNvSpPr txBox="1">
            <a:spLocks/>
          </p:cNvSpPr>
          <p:nvPr/>
        </p:nvSpPr>
        <p:spPr>
          <a:xfrm>
            <a:off x="153563" y="1486773"/>
            <a:ext cx="11621955" cy="51583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Regression was done by splitting data into 2 and averaging the models using each half as training</a:t>
            </a:r>
          </a:p>
          <a:p>
            <a:r>
              <a:rPr lang="en-US" dirty="0" smtClean="0"/>
              <a:t>Average R</a:t>
            </a:r>
            <a:r>
              <a:rPr lang="en-US" baseline="30000" dirty="0" smtClean="0"/>
              <a:t>2</a:t>
            </a:r>
            <a:r>
              <a:rPr lang="en-US" dirty="0" smtClean="0"/>
              <a:t> was 0.698 without including </a:t>
            </a:r>
            <a:r>
              <a:rPr lang="en-US" dirty="0" smtClean="0"/>
              <a:t>passes</a:t>
            </a:r>
            <a:r>
              <a:rPr lang="en-US" dirty="0" smtClean="0"/>
              <a:t> </a:t>
            </a:r>
            <a:r>
              <a:rPr lang="en-US" dirty="0" smtClean="0"/>
              <a:t>and 0.773 </a:t>
            </a:r>
            <a:r>
              <a:rPr lang="en-US" dirty="0" smtClean="0"/>
              <a:t>when including </a:t>
            </a:r>
            <a:r>
              <a:rPr lang="en-US" dirty="0" smtClean="0"/>
              <a:t>passes</a:t>
            </a:r>
            <a:r>
              <a:rPr lang="en-US" dirty="0" smtClean="0"/>
              <a:t> 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432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Value of making a pass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can find the value of a shot and pass easily enough, but how can we attribute value of a player electing to shoot or pass?</a:t>
            </a:r>
          </a:p>
          <a:p>
            <a:r>
              <a:rPr lang="en-US" dirty="0" smtClean="0"/>
              <a:t>Take the expected goal value of the location the player passed from and measure it against where the shot was eventually taken.</a:t>
            </a:r>
          </a:p>
          <a:p>
            <a:r>
              <a:rPr lang="en-US" dirty="0" smtClean="0"/>
              <a:t>Do players stack value this way? Can we identify players that are able to “see the ice” better than other players?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98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1327858"/>
              </p:ext>
            </p:extLst>
          </p:nvPr>
        </p:nvGraphicFramePr>
        <p:xfrm>
          <a:off x="838200" y="365131"/>
          <a:ext cx="10515600" cy="62932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951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Angle</a:t>
                      </a:r>
                      <a:r>
                        <a:rPr lang="en-US" sz="2000" baseline="0" dirty="0" smtClean="0"/>
                        <a:t> Change Bucket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Shooting Percentage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5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&lt;10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95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10-19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7.4%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5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20-29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95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30-39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5.8%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95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40-49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9.3%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95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50-59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12.5%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95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60-69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8.8%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95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70-79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12.9%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95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80-89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15.3%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495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90-99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19.2%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495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100-109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17.5%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495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110-119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11.2%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495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120-129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7.2%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4067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76" r="12408"/>
          <a:stretch/>
        </p:blipFill>
        <p:spPr>
          <a:xfrm>
            <a:off x="5022523" y="2005608"/>
            <a:ext cx="3602283" cy="485239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9" r="12965"/>
          <a:stretch/>
        </p:blipFill>
        <p:spPr>
          <a:xfrm>
            <a:off x="8624806" y="2001130"/>
            <a:ext cx="3567193" cy="48568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Value of making a pass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492" y="1825625"/>
            <a:ext cx="4945031" cy="4351338"/>
          </a:xfrm>
        </p:spPr>
        <p:txBody>
          <a:bodyPr/>
          <a:lstStyle/>
          <a:p>
            <a:r>
              <a:rPr lang="en-US" dirty="0" smtClean="0"/>
              <a:t>Here is one example</a:t>
            </a:r>
          </a:p>
          <a:p>
            <a:r>
              <a:rPr lang="en-US" dirty="0" smtClean="0"/>
              <a:t>Notice slight asymmetry in the map because of value of longer pass</a:t>
            </a:r>
          </a:p>
          <a:p>
            <a:r>
              <a:rPr lang="en-US" dirty="0" smtClean="0"/>
              <a:t>Notice the initial location is more valuable after a pass, so the positive value region is smaller 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631044" y="1995786"/>
            <a:ext cx="2500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xG</a:t>
            </a:r>
            <a:r>
              <a:rPr lang="en-US" dirty="0" smtClean="0"/>
              <a:t> increase w/ next pass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083436" y="2029723"/>
            <a:ext cx="2500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xG</a:t>
            </a:r>
            <a:r>
              <a:rPr lang="en-US" dirty="0" smtClean="0"/>
              <a:t> increase w/ next pass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709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80" r="12005"/>
          <a:stretch/>
        </p:blipFill>
        <p:spPr>
          <a:xfrm>
            <a:off x="5102491" y="2001436"/>
            <a:ext cx="3573838" cy="485656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97" r="12315"/>
          <a:stretch/>
        </p:blipFill>
        <p:spPr>
          <a:xfrm>
            <a:off x="8667343" y="2002766"/>
            <a:ext cx="3513708" cy="48282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Value of making a </a:t>
            </a:r>
            <a:r>
              <a:rPr lang="en-US" dirty="0" smtClean="0"/>
              <a:t>pass (logistic model)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492" y="1825625"/>
            <a:ext cx="4945031" cy="4351338"/>
          </a:xfrm>
        </p:spPr>
        <p:txBody>
          <a:bodyPr/>
          <a:lstStyle/>
          <a:p>
            <a:r>
              <a:rPr lang="en-US" dirty="0" smtClean="0"/>
              <a:t>Here is </a:t>
            </a:r>
            <a:r>
              <a:rPr lang="en-US" dirty="0" smtClean="0"/>
              <a:t>another example, this time with the logistic model</a:t>
            </a:r>
          </a:p>
          <a:p>
            <a:endParaRPr lang="en-US" dirty="0"/>
          </a:p>
          <a:p>
            <a:r>
              <a:rPr lang="en-US" dirty="0" smtClean="0"/>
              <a:t>Notice the lobes of red due to increased angle of an extra pass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631044" y="1995786"/>
            <a:ext cx="2500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xG</a:t>
            </a:r>
            <a:r>
              <a:rPr lang="en-US" dirty="0" smtClean="0"/>
              <a:t> increase w/ next pass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083436" y="2029723"/>
            <a:ext cx="2500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xG</a:t>
            </a:r>
            <a:r>
              <a:rPr lang="en-US" dirty="0" smtClean="0"/>
              <a:t> increase w/ next pass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438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Players have very small, but measurable impact on on-ice shooting percentage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11353800" cy="5167312"/>
          </a:xfrm>
        </p:spPr>
      </p:pic>
    </p:spTree>
    <p:extLst>
      <p:ext uri="{BB962C8B-B14F-4D97-AF65-F5344CB8AC3E}">
        <p14:creationId xmlns:p14="http://schemas.microsoft.com/office/powerpoint/2010/main" val="3982824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</a:t>
            </a:r>
            <a:r>
              <a:rPr lang="en-US" dirty="0" err="1" smtClean="0"/>
              <a:t>xG</a:t>
            </a:r>
            <a:r>
              <a:rPr lang="en-US" dirty="0" smtClean="0"/>
              <a:t> Improvements per Shot Assist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4451689"/>
              </p:ext>
            </p:extLst>
          </p:nvPr>
        </p:nvGraphicFramePr>
        <p:xfrm>
          <a:off x="838200" y="1825625"/>
          <a:ext cx="10515600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Forward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xG</a:t>
                      </a:r>
                      <a:r>
                        <a:rPr lang="en-US" dirty="0" smtClean="0"/>
                        <a:t> Gained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Forward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xG</a:t>
                      </a:r>
                      <a:r>
                        <a:rPr lang="en-US" dirty="0" smtClean="0"/>
                        <a:t> Gained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Jake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Hamacher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0.155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Garrett McMullen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0.062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Josh Mitchell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Shawn Cameron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0.061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Jordan Peacock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0.106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Ryan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Kruper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0.048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Alden Dupuis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0.077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Myles Powell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0.047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Caleb Cameron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0.074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Erik Brown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0.045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Todd Skirving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0.070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Gabe Valenzuela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0.041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Danny Smith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0.069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Max 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Mikowski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0.041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Abbott Girduckis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0.064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Alex 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Perron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-Fontaine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0.031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Liam 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Kerins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0.063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28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Without spatial tracking, we don’t have a comparison of what was available if no pass is made. Can punish players who create good scoring threats and shoot rather than pass. </a:t>
            </a:r>
          </a:p>
          <a:p>
            <a:r>
              <a:rPr lang="en-US" dirty="0" smtClean="0"/>
              <a:t>The opposite is true as well! Not sure if a better option was available</a:t>
            </a:r>
          </a:p>
          <a:p>
            <a:r>
              <a:rPr lang="en-US" dirty="0" smtClean="0"/>
              <a:t>No measure of distance traveled with puck – how much did the shooter create on their own after the pass?</a:t>
            </a:r>
          </a:p>
          <a:p>
            <a:r>
              <a:rPr lang="en-US" dirty="0" smtClean="0"/>
              <a:t>Obviously one team over three seasons is not a huge sample.</a:t>
            </a:r>
          </a:p>
          <a:p>
            <a:r>
              <a:rPr lang="en-US" dirty="0" smtClean="0"/>
              <a:t>There will be some uncertainty in recorded angles and distances due to human error in translating locations from video to the tracking app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9881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Actionable Scenario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Average passing angle on shot assists for RIT forwards was 34 degrees. </a:t>
            </a:r>
          </a:p>
          <a:p>
            <a:r>
              <a:rPr lang="en-US" dirty="0" smtClean="0"/>
              <a:t>Through video coaching with players, can that be improved? How much? </a:t>
            </a:r>
          </a:p>
          <a:p>
            <a:r>
              <a:rPr lang="en-US" dirty="0" smtClean="0"/>
              <a:t>Average angle change on plays from behind the net: 89 degrees</a:t>
            </a:r>
          </a:p>
          <a:p>
            <a:r>
              <a:rPr lang="en-US" dirty="0" smtClean="0"/>
              <a:t>Add two plays from below the goal line to replace two average shots and you get an improvement of 110 degrees per game. (178 – 68)</a:t>
            </a:r>
          </a:p>
          <a:p>
            <a:r>
              <a:rPr lang="en-US" dirty="0" smtClean="0"/>
              <a:t>Individually, players would have improved team shooting percentage by (0.001 * 110) 0.110 percentage points. </a:t>
            </a:r>
          </a:p>
          <a:p>
            <a:r>
              <a:rPr lang="en-US" dirty="0" smtClean="0"/>
              <a:t>Over three seasons, team would have added 22 goals. RIT lost 10 1-goal games in 2018 alone. 3 points out of a bye.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0505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Incremental improvement is still improvement!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Hockey Analytics grows, gains made will be marginal. </a:t>
            </a:r>
          </a:p>
          <a:p>
            <a:r>
              <a:rPr lang="en-US" dirty="0" smtClean="0"/>
              <a:t>Passing angle is one small piece of the larger picture.</a:t>
            </a:r>
          </a:p>
          <a:p>
            <a:r>
              <a:rPr lang="en-US" dirty="0" smtClean="0"/>
              <a:t>Learning more about what impacts shooting percentage (and ways to measure it) offers coaching opportunities</a:t>
            </a:r>
          </a:p>
        </p:txBody>
      </p:sp>
    </p:spTree>
    <p:extLst>
      <p:ext uri="{BB962C8B-B14F-4D97-AF65-F5344CB8AC3E}">
        <p14:creationId xmlns:p14="http://schemas.microsoft.com/office/powerpoint/2010/main" val="35267850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From 1% to 20%</a:t>
            </a:r>
            <a:endParaRPr lang="en-US" dirty="0"/>
          </a:p>
        </p:txBody>
      </p:sp>
      <p:pic>
        <p:nvPicPr>
          <p:cNvPr id="4" name="Bru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20888" y="1825625"/>
            <a:ext cx="8148637" cy="4351338"/>
          </a:xfrm>
        </p:spPr>
      </p:pic>
    </p:spTree>
    <p:extLst>
      <p:ext uri="{BB962C8B-B14F-4D97-AF65-F5344CB8AC3E}">
        <p14:creationId xmlns:p14="http://schemas.microsoft.com/office/powerpoint/2010/main" val="3428481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From 1% to 5%</a:t>
            </a:r>
            <a:endParaRPr lang="en-US" dirty="0"/>
          </a:p>
        </p:txBody>
      </p:sp>
      <p:pic>
        <p:nvPicPr>
          <p:cNvPr id="4" name="Simple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20888" y="1825625"/>
            <a:ext cx="8148637" cy="4351338"/>
          </a:xfrm>
        </p:spPr>
      </p:pic>
    </p:spTree>
    <p:extLst>
      <p:ext uri="{BB962C8B-B14F-4D97-AF65-F5344CB8AC3E}">
        <p14:creationId xmlns:p14="http://schemas.microsoft.com/office/powerpoint/2010/main" val="2436935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2937</TotalTime>
  <Words>925</Words>
  <Application>Microsoft Office PowerPoint</Application>
  <PresentationFormat>Widescreen</PresentationFormat>
  <Paragraphs>159</Paragraphs>
  <Slides>20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Exploring the Impact of Passing Angles on Expected Goals in NCAA Hockey</vt:lpstr>
      <vt:lpstr>Data Collection and Methods</vt:lpstr>
      <vt:lpstr>Data Overview</vt:lpstr>
      <vt:lpstr>Data Overview</vt:lpstr>
      <vt:lpstr>Expected Goals Model</vt:lpstr>
      <vt:lpstr>Expected Goals Model</vt:lpstr>
      <vt:lpstr>Expected Goals Model</vt:lpstr>
      <vt:lpstr>Logistic Expected Goals</vt:lpstr>
      <vt:lpstr>xG Model Coefficient Impacts</vt:lpstr>
      <vt:lpstr>Value of making a pass</vt:lpstr>
      <vt:lpstr>PowerPoint Presentation</vt:lpstr>
      <vt:lpstr>Value of making a pass</vt:lpstr>
      <vt:lpstr>Value of making a pass (logistic model)</vt:lpstr>
      <vt:lpstr>Players have very small, but measurable impact on on-ice shooting percentage</vt:lpstr>
      <vt:lpstr>Overall xG Improvements per Shot Assist</vt:lpstr>
      <vt:lpstr>Limitations</vt:lpstr>
      <vt:lpstr>Actionable Scenario</vt:lpstr>
      <vt:lpstr>Incremental improvement is still improvement!</vt:lpstr>
      <vt:lpstr>From 1% to 20%</vt:lpstr>
      <vt:lpstr>From 1% to 5%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Exploring the Impact of Passing Angles on Expected Goals in NCAA Hockey</dc:title>
  <dc:creator>Ryan Stimson</dc:creator>
  <cp:lastModifiedBy>Matthew Hoffman</cp:lastModifiedBy>
  <cp:revision>30</cp:revision>
  <dcterms:created xsi:type="dcterms:W3CDTF">2018-08-07T16:34:00Z</dcterms:created>
  <dcterms:modified xsi:type="dcterms:W3CDTF">2018-08-11T12:28:31Z</dcterms:modified>
</cp:coreProperties>
</file>