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837" r:id="rId1"/>
  </p:sldMasterIdLst>
  <p:notesMasterIdLst>
    <p:notesMasterId r:id="rId14"/>
  </p:notesMasterIdLst>
  <p:sldIdLst>
    <p:sldId id="259" r:id="rId2"/>
    <p:sldId id="263" r:id="rId3"/>
    <p:sldId id="268" r:id="rId4"/>
    <p:sldId id="267" r:id="rId5"/>
    <p:sldId id="264" r:id="rId6"/>
    <p:sldId id="269" r:id="rId7"/>
    <p:sldId id="270" r:id="rId8"/>
    <p:sldId id="265" r:id="rId9"/>
    <p:sldId id="266" r:id="rId10"/>
    <p:sldId id="276" r:id="rId11"/>
    <p:sldId id="277" r:id="rId12"/>
    <p:sldId id="275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 userDrawn="1">
          <p15:clr>
            <a:srgbClr val="A4A3A4"/>
          </p15:clr>
        </p15:guide>
        <p15:guide id="2" pos="55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5858"/>
    <a:srgbClr val="000000"/>
    <a:srgbClr val="8A8A8A"/>
    <a:srgbClr val="00471B"/>
    <a:srgbClr val="007DC5"/>
    <a:srgbClr val="F0EBD2"/>
    <a:srgbClr val="F6F3E2"/>
    <a:srgbClr val="006545"/>
    <a:srgbClr val="D3D3D3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55" autoAdjust="0"/>
  </p:normalViewPr>
  <p:slideViewPr>
    <p:cSldViewPr>
      <p:cViewPr varScale="1">
        <p:scale>
          <a:sx n="64" d="100"/>
          <a:sy n="64" d="100"/>
        </p:scale>
        <p:origin x="924" y="72"/>
      </p:cViewPr>
      <p:guideLst>
        <p:guide orient="horz" pos="336"/>
        <p:guide pos="5520"/>
      </p:guideLst>
    </p:cSldViewPr>
  </p:slideViewPr>
  <p:outlineViewPr>
    <p:cViewPr>
      <p:scale>
        <a:sx n="33" d="100"/>
        <a:sy n="33" d="100"/>
      </p:scale>
      <p:origin x="0" y="-112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0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7E58E6-EDA6-49A6-8AA6-5E8DE88F992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7CFD484-4F16-46DB-9249-488190DEA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17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FD484-4F16-46DB-9249-488190DEA9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0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2177547"/>
            <a:ext cx="9144000" cy="1427294"/>
          </a:xfrm>
          <a:prstGeom prst="rect">
            <a:avLst/>
          </a:prstGeom>
          <a:solidFill>
            <a:srgbClr val="0047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6834" y="2143033"/>
            <a:ext cx="5630333" cy="833119"/>
          </a:xfrm>
        </p:spPr>
        <p:txBody>
          <a:bodyPr anchor="b">
            <a:noAutofit/>
          </a:bodyPr>
          <a:lstStyle>
            <a:lvl1pPr algn="ctr">
              <a:defRPr sz="2200">
                <a:solidFill>
                  <a:srgbClr val="F0EBD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6834" y="2990174"/>
            <a:ext cx="5630332" cy="644109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1580395" y="6649080"/>
            <a:ext cx="7214235" cy="212724"/>
          </a:xfrm>
        </p:spPr>
        <p:txBody>
          <a:bodyPr anchor="b"/>
          <a:lstStyle>
            <a:lvl1pPr algn="r">
              <a:spcBef>
                <a:spcPts val="0"/>
              </a:spcBef>
              <a:spcAft>
                <a:spcPts val="0"/>
              </a:spcAft>
              <a:defRPr sz="750" b="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9185" y="6373738"/>
            <a:ext cx="866165" cy="44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3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>
            <a:off x="7620" y="2598420"/>
            <a:ext cx="9145067" cy="0"/>
          </a:xfrm>
          <a:prstGeom prst="line">
            <a:avLst/>
          </a:prstGeom>
          <a:ln w="19050" cap="flat" cmpd="sng" algn="ctr">
            <a:solidFill>
              <a:srgbClr val="00471B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7620" y="1196340"/>
            <a:ext cx="9145067" cy="0"/>
          </a:xfrm>
          <a:prstGeom prst="line">
            <a:avLst/>
          </a:prstGeom>
          <a:ln w="19050" cap="flat" cmpd="sng" algn="ctr">
            <a:solidFill>
              <a:srgbClr val="00471B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475" y="0"/>
            <a:ext cx="6411047" cy="833119"/>
          </a:xfrm>
        </p:spPr>
        <p:txBody>
          <a:bodyPr anchor="b">
            <a:noAutofit/>
          </a:bodyPr>
          <a:lstStyle>
            <a:lvl1pPr>
              <a:defRPr sz="2200">
                <a:solidFill>
                  <a:srgbClr val="00471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476" y="847142"/>
            <a:ext cx="6411046" cy="591226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rgbClr val="58585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91792" y="6478119"/>
            <a:ext cx="369142" cy="335132"/>
          </a:xfrm>
          <a:prstGeom prst="rect">
            <a:avLst/>
          </a:prstGeom>
        </p:spPr>
        <p:txBody>
          <a:bodyPr lIns="0" rIns="0" anchor="ctr"/>
          <a:lstStyle>
            <a:lvl1pPr algn="ctr">
              <a:defRPr sz="900" b="1">
                <a:solidFill>
                  <a:srgbClr val="1B2226"/>
                </a:solidFill>
              </a:defRPr>
            </a:lvl1pPr>
          </a:lstStyle>
          <a:p>
            <a:fld id="{7696DDD4-14DB-DF43-9169-77842694BC0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712401" y="6645904"/>
            <a:ext cx="7069304" cy="3176"/>
          </a:xfrm>
          <a:prstGeom prst="line">
            <a:avLst/>
          </a:prstGeom>
          <a:ln w="19050" cap="flat" cmpd="sng" algn="ctr">
            <a:solidFill>
              <a:srgbClr val="007DC5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9185" y="6373738"/>
            <a:ext cx="866165" cy="44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2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Custo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19603"/>
            <a:ext cx="8493125" cy="423862"/>
          </a:xfrm>
        </p:spPr>
        <p:txBody>
          <a:bodyPr lIns="0"/>
          <a:lstStyle>
            <a:lvl1pPr>
              <a:defRPr>
                <a:solidFill>
                  <a:srgbClr val="00471B"/>
                </a:solidFill>
                <a:latin typeface="Palatino Linotype"/>
                <a:cs typeface="Palatino Linotype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1175" y="838200"/>
            <a:ext cx="7940675" cy="5340350"/>
          </a:xfrm>
        </p:spPr>
        <p:txBody>
          <a:bodyPr lIns="0" rIns="0"/>
          <a:lstStyle>
            <a:lvl1pPr>
              <a:defRPr>
                <a:solidFill>
                  <a:srgbClr val="007DC5"/>
                </a:solidFill>
              </a:defRPr>
            </a:lvl1pPr>
            <a:lvl2pPr>
              <a:defRPr>
                <a:solidFill>
                  <a:srgbClr val="00471B"/>
                </a:solidFill>
              </a:defRPr>
            </a:lvl2pPr>
            <a:lvl3pPr>
              <a:buClr>
                <a:srgbClr val="00471B"/>
              </a:buClr>
              <a:defRPr>
                <a:solidFill>
                  <a:srgbClr val="585858"/>
                </a:solidFill>
              </a:defRPr>
            </a:lvl3pPr>
            <a:lvl4pPr>
              <a:defRPr>
                <a:solidFill>
                  <a:srgbClr val="585858"/>
                </a:solidFill>
              </a:defRPr>
            </a:lvl4pPr>
            <a:lvl5pPr>
              <a:defRPr>
                <a:solidFill>
                  <a:srgbClr val="585858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007DC5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91792" y="6478119"/>
            <a:ext cx="369142" cy="335132"/>
          </a:xfrm>
          <a:prstGeom prst="rect">
            <a:avLst/>
          </a:prstGeom>
        </p:spPr>
        <p:txBody>
          <a:bodyPr lIns="0" rIns="0" anchor="ctr"/>
          <a:lstStyle>
            <a:lvl1pPr algn="ctr">
              <a:defRPr sz="900" b="1">
                <a:solidFill>
                  <a:srgbClr val="00471B"/>
                </a:solidFill>
              </a:defRPr>
            </a:lvl1pPr>
          </a:lstStyle>
          <a:p>
            <a:fld id="{20135DD0-DD24-8C44-B339-7FFC91852CE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511175" y="6265395"/>
            <a:ext cx="7940675" cy="212724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0"/>
              </a:spcAft>
              <a:defRPr sz="75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6870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Custo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19603"/>
            <a:ext cx="8493125" cy="423862"/>
          </a:xfrm>
        </p:spPr>
        <p:txBody>
          <a:bodyPr lIns="0"/>
          <a:lstStyle>
            <a:lvl1pPr>
              <a:defRPr>
                <a:latin typeface="Palatino Linotype" pitchFamily="18" charset="0"/>
                <a:cs typeface="Palatino Linotype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1176" y="914400"/>
            <a:ext cx="3822191" cy="5350995"/>
          </a:xfrm>
        </p:spPr>
        <p:txBody>
          <a:bodyPr lIns="0" r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628167" y="914400"/>
            <a:ext cx="3822191" cy="53509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11176" y="642938"/>
            <a:ext cx="8267699" cy="271462"/>
          </a:xfrm>
        </p:spPr>
        <p:txBody>
          <a:bodyPr/>
          <a:lstStyle>
            <a:lvl1pPr algn="r">
              <a:defRPr sz="1050" cap="all">
                <a:solidFill>
                  <a:srgbClr val="A6B5C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91792" y="6478119"/>
            <a:ext cx="369142" cy="335132"/>
          </a:xfrm>
          <a:prstGeom prst="rect">
            <a:avLst/>
          </a:prstGeom>
        </p:spPr>
        <p:txBody>
          <a:bodyPr lIns="0" rIns="0" anchor="ctr"/>
          <a:lstStyle>
            <a:lvl1pPr algn="ctr">
              <a:defRPr sz="900" b="1">
                <a:solidFill>
                  <a:srgbClr val="1B2226"/>
                </a:solidFill>
              </a:defRPr>
            </a:lvl1pPr>
          </a:lstStyle>
          <a:p>
            <a:fld id="{20135DD0-DD24-8C44-B339-7FFC91852C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511175" y="6265395"/>
            <a:ext cx="7940675" cy="212724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0"/>
              </a:spcAft>
              <a:defRPr sz="750" b="0">
                <a:solidFill>
                  <a:srgbClr val="36434D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7678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Custo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19603"/>
            <a:ext cx="8493125" cy="423862"/>
          </a:xfrm>
        </p:spPr>
        <p:txBody>
          <a:bodyPr lIns="0"/>
          <a:lstStyle>
            <a:lvl1pPr>
              <a:defRPr>
                <a:latin typeface="Palatino Linotype" pitchFamily="18" charset="0"/>
                <a:cs typeface="Palatino Linotype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1176" y="914400"/>
            <a:ext cx="3822191" cy="2651760"/>
          </a:xfrm>
        </p:spPr>
        <p:txBody>
          <a:bodyPr lIns="0" r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619096" y="914401"/>
            <a:ext cx="3822191" cy="2651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11176" y="642938"/>
            <a:ext cx="8267699" cy="271462"/>
          </a:xfrm>
        </p:spPr>
        <p:txBody>
          <a:bodyPr/>
          <a:lstStyle>
            <a:lvl1pPr algn="r">
              <a:defRPr sz="1050" cap="all">
                <a:solidFill>
                  <a:srgbClr val="A6B5C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511175" y="6265395"/>
            <a:ext cx="7940675" cy="212724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0"/>
              </a:spcAft>
              <a:defRPr sz="750" b="0">
                <a:solidFill>
                  <a:srgbClr val="36434D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11176" y="3575234"/>
            <a:ext cx="3822191" cy="2651760"/>
          </a:xfrm>
        </p:spPr>
        <p:txBody>
          <a:bodyPr lIns="0" r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4619096" y="3575232"/>
            <a:ext cx="3822191" cy="2651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91792" y="6478119"/>
            <a:ext cx="369142" cy="335132"/>
          </a:xfrm>
          <a:prstGeom prst="rect">
            <a:avLst/>
          </a:prstGeom>
        </p:spPr>
        <p:txBody>
          <a:bodyPr lIns="0" rIns="0" anchor="ctr"/>
          <a:lstStyle>
            <a:lvl1pPr algn="ctr">
              <a:defRPr sz="900" b="1">
                <a:solidFill>
                  <a:srgbClr val="1B2226"/>
                </a:solidFill>
              </a:defRPr>
            </a:lvl1pPr>
          </a:lstStyle>
          <a:p>
            <a:fld id="{20135DD0-DD24-8C44-B339-7FFC91852C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6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Custo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19603"/>
            <a:ext cx="8493125" cy="423862"/>
          </a:xfrm>
        </p:spPr>
        <p:txBody>
          <a:bodyPr lIns="0"/>
          <a:lstStyle>
            <a:lvl1pPr>
              <a:defRPr>
                <a:latin typeface="Palatino Linotype" pitchFamily="18" charset="0"/>
                <a:cs typeface="Palatino Linotype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1176" y="914401"/>
            <a:ext cx="7935380" cy="2324099"/>
          </a:xfrm>
        </p:spPr>
        <p:txBody>
          <a:bodyPr lIns="0" r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11176" y="642938"/>
            <a:ext cx="8267699" cy="271462"/>
          </a:xfrm>
        </p:spPr>
        <p:txBody>
          <a:bodyPr/>
          <a:lstStyle>
            <a:lvl1pPr algn="r">
              <a:defRPr sz="1050" cap="all">
                <a:solidFill>
                  <a:srgbClr val="A6B5C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18"/>
          <p:cNvSpPr>
            <a:spLocks noGrp="1"/>
          </p:cNvSpPr>
          <p:nvPr>
            <p:ph type="chart" sz="quarter" idx="19"/>
          </p:nvPr>
        </p:nvSpPr>
        <p:spPr>
          <a:xfrm>
            <a:off x="2563091" y="3676650"/>
            <a:ext cx="3827461" cy="2578100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91792" y="6478119"/>
            <a:ext cx="369142" cy="335132"/>
          </a:xfrm>
          <a:prstGeom prst="rect">
            <a:avLst/>
          </a:prstGeom>
        </p:spPr>
        <p:txBody>
          <a:bodyPr lIns="0" rIns="0" anchor="ctr"/>
          <a:lstStyle>
            <a:lvl1pPr algn="ctr">
              <a:defRPr sz="900" b="1">
                <a:solidFill>
                  <a:srgbClr val="1B2226"/>
                </a:solidFill>
              </a:defRPr>
            </a:lvl1pPr>
          </a:lstStyle>
          <a:p>
            <a:fld id="{7696DDD4-14DB-DF43-9169-77842694BC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511175" y="6265395"/>
            <a:ext cx="7940675" cy="212724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0"/>
              </a:spcAft>
              <a:defRPr sz="750" b="0">
                <a:solidFill>
                  <a:srgbClr val="36434D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0"/>
          </p:nvPr>
        </p:nvSpPr>
        <p:spPr>
          <a:xfrm>
            <a:off x="2563091" y="3238500"/>
            <a:ext cx="3827462" cy="438150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2563091" y="3676650"/>
            <a:ext cx="3827462" cy="1588"/>
          </a:xfrm>
          <a:prstGeom prst="line">
            <a:avLst/>
          </a:prstGeom>
          <a:ln w="25400" cap="flat" cmpd="sng" algn="ctr">
            <a:gradFill flip="none" rotWithShape="1">
              <a:gsLst>
                <a:gs pos="0">
                  <a:schemeClr val="accent6"/>
                </a:gs>
                <a:gs pos="100000">
                  <a:schemeClr val="accent6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782445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Custo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19603"/>
            <a:ext cx="8493125" cy="423862"/>
          </a:xfrm>
        </p:spPr>
        <p:txBody>
          <a:bodyPr lIns="0"/>
          <a:lstStyle>
            <a:lvl1pPr>
              <a:defRPr>
                <a:latin typeface="Palatino Linotype" pitchFamily="18" charset="0"/>
                <a:cs typeface="Palatino Linotype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1175" y="914401"/>
            <a:ext cx="7935381" cy="2324099"/>
          </a:xfrm>
        </p:spPr>
        <p:txBody>
          <a:bodyPr lIns="0" r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11176" y="642938"/>
            <a:ext cx="8267699" cy="271462"/>
          </a:xfrm>
        </p:spPr>
        <p:txBody>
          <a:bodyPr/>
          <a:lstStyle>
            <a:lvl1pPr algn="r">
              <a:defRPr sz="1050" cap="all">
                <a:solidFill>
                  <a:srgbClr val="A6B5C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18"/>
          <p:cNvSpPr>
            <a:spLocks noGrp="1"/>
          </p:cNvSpPr>
          <p:nvPr>
            <p:ph type="chart" sz="quarter" idx="18"/>
          </p:nvPr>
        </p:nvSpPr>
        <p:spPr>
          <a:xfrm>
            <a:off x="511175" y="3687295"/>
            <a:ext cx="3822191" cy="257810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23" name="Chart Placeholder 18"/>
          <p:cNvSpPr>
            <a:spLocks noGrp="1"/>
          </p:cNvSpPr>
          <p:nvPr>
            <p:ph type="chart" sz="quarter" idx="19"/>
          </p:nvPr>
        </p:nvSpPr>
        <p:spPr>
          <a:xfrm>
            <a:off x="4619095" y="3687295"/>
            <a:ext cx="3822191" cy="257810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91792" y="6478119"/>
            <a:ext cx="369142" cy="335132"/>
          </a:xfrm>
          <a:prstGeom prst="rect">
            <a:avLst/>
          </a:prstGeom>
        </p:spPr>
        <p:txBody>
          <a:bodyPr lIns="0" rIns="0" anchor="ctr"/>
          <a:lstStyle>
            <a:lvl1pPr algn="ctr">
              <a:defRPr sz="900" b="1">
                <a:solidFill>
                  <a:srgbClr val="1B2226"/>
                </a:solidFill>
              </a:defRPr>
            </a:lvl1pPr>
          </a:lstStyle>
          <a:p>
            <a:fld id="{7696DDD4-14DB-DF43-9169-77842694BC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511175" y="6265395"/>
            <a:ext cx="7940675" cy="212724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0"/>
              </a:spcAft>
              <a:defRPr sz="750" b="0">
                <a:solidFill>
                  <a:srgbClr val="36434D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20"/>
          </p:nvPr>
        </p:nvSpPr>
        <p:spPr>
          <a:xfrm>
            <a:off x="511176" y="3238500"/>
            <a:ext cx="3822190" cy="438150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4619094" y="3238500"/>
            <a:ext cx="3827461" cy="438150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505904" y="3676650"/>
            <a:ext cx="3827462" cy="1588"/>
          </a:xfrm>
          <a:prstGeom prst="line">
            <a:avLst/>
          </a:prstGeom>
          <a:ln w="25400" cap="flat" cmpd="sng" algn="ctr">
            <a:gradFill flip="none" rotWithShape="1">
              <a:gsLst>
                <a:gs pos="0">
                  <a:schemeClr val="accent6"/>
                </a:gs>
                <a:gs pos="100000">
                  <a:schemeClr val="accent6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16548" y="3675062"/>
            <a:ext cx="3827462" cy="1588"/>
          </a:xfrm>
          <a:prstGeom prst="line">
            <a:avLst/>
          </a:prstGeom>
          <a:ln w="25400" cap="flat" cmpd="sng" algn="ctr">
            <a:gradFill flip="none" rotWithShape="1">
              <a:gsLst>
                <a:gs pos="0">
                  <a:schemeClr val="accent6"/>
                </a:gs>
                <a:gs pos="100000">
                  <a:schemeClr val="accent6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82645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Custo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19603"/>
            <a:ext cx="8493125" cy="423862"/>
          </a:xfrm>
        </p:spPr>
        <p:txBody>
          <a:bodyPr lIns="0"/>
          <a:lstStyle>
            <a:lvl1pPr>
              <a:defRPr>
                <a:latin typeface="Palatino Linotype" pitchFamily="18" charset="0"/>
                <a:cs typeface="Palatino Linotype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5750" y="636588"/>
            <a:ext cx="8506042" cy="1588"/>
          </a:xfrm>
          <a:prstGeom prst="line">
            <a:avLst/>
          </a:prstGeom>
          <a:ln w="19050" cap="flat" cmpd="sng" algn="ctr">
            <a:solidFill>
              <a:srgbClr val="D2DAE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91792" y="6478119"/>
            <a:ext cx="369142" cy="335132"/>
          </a:xfrm>
          <a:prstGeom prst="rect">
            <a:avLst/>
          </a:prstGeom>
        </p:spPr>
        <p:txBody>
          <a:bodyPr lIns="0" rIns="0" anchor="ctr"/>
          <a:lstStyle>
            <a:lvl1pPr algn="ctr">
              <a:defRPr sz="900" b="1">
                <a:solidFill>
                  <a:srgbClr val="1B2226"/>
                </a:solidFill>
              </a:defRPr>
            </a:lvl1pPr>
          </a:lstStyle>
          <a:p>
            <a:fld id="{20135DD0-DD24-8C44-B339-7FFC91852C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511175" y="6265395"/>
            <a:ext cx="7940675" cy="212724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0"/>
              </a:spcAft>
              <a:defRPr sz="750" b="0">
                <a:solidFill>
                  <a:srgbClr val="36434D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079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98D2FFA-CA73-4FA5-A06B-13EAF0E3FA6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A1D4-BDD5-4157-9EDD-A487783F6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87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5751" y="211138"/>
            <a:ext cx="8169274" cy="423862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6" y="838200"/>
            <a:ext cx="8280400" cy="534035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720021" y="6645904"/>
            <a:ext cx="7069304" cy="3176"/>
          </a:xfrm>
          <a:prstGeom prst="line">
            <a:avLst/>
          </a:prstGeom>
          <a:ln w="19050" cap="flat" cmpd="sng" algn="ctr">
            <a:solidFill>
              <a:srgbClr val="007DC5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91792" y="6478119"/>
            <a:ext cx="369142" cy="335132"/>
          </a:xfrm>
          <a:prstGeom prst="rect">
            <a:avLst/>
          </a:prstGeom>
        </p:spPr>
        <p:txBody>
          <a:bodyPr lIns="0" rIns="0" anchor="ctr"/>
          <a:lstStyle>
            <a:lvl1pPr algn="ctr">
              <a:defRPr sz="900" b="1">
                <a:solidFill>
                  <a:srgbClr val="00471B"/>
                </a:solidFill>
              </a:defRPr>
            </a:lvl1pPr>
          </a:lstStyle>
          <a:p>
            <a:fld id="{7696DDD4-14DB-DF43-9169-77842694BC0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1" cstate="screen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9185" y="6373738"/>
            <a:ext cx="866165" cy="44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56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2000" b="1" i="0" kern="1200">
          <a:solidFill>
            <a:schemeClr val="bg2"/>
          </a:solidFill>
          <a:latin typeface="Palatino Linotype"/>
          <a:ea typeface="+mj-ea"/>
          <a:cs typeface="Palatino Linotype"/>
        </a:defRPr>
      </a:lvl1pPr>
    </p:titleStyle>
    <p:bodyStyle>
      <a:lvl1pPr marL="0" indent="0" algn="l" defTabSz="457200" rtl="0" eaLnBrk="1" latinLnBrk="0" hangingPunct="1">
        <a:spcBef>
          <a:spcPts val="600"/>
        </a:spcBef>
        <a:spcAft>
          <a:spcPts val="600"/>
        </a:spcAft>
        <a:buFont typeface="Arial"/>
        <a:buNone/>
        <a:defRPr sz="1400" b="1" kern="1200">
          <a:solidFill>
            <a:srgbClr val="1B2226"/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lnSpc>
          <a:spcPts val="1500"/>
        </a:lnSpc>
        <a:spcBef>
          <a:spcPts val="400"/>
        </a:spcBef>
        <a:spcAft>
          <a:spcPts val="400"/>
        </a:spcAft>
        <a:buFont typeface="Arial"/>
        <a:buNone/>
        <a:defRPr sz="1200" b="1" kern="1200">
          <a:solidFill>
            <a:schemeClr val="bg2"/>
          </a:solidFill>
          <a:latin typeface="Arial"/>
          <a:ea typeface="+mn-ea"/>
          <a:cs typeface="Arial"/>
        </a:defRPr>
      </a:lvl2pPr>
      <a:lvl3pPr marL="169863" indent="-169863" algn="l" defTabSz="457200" rtl="0" eaLnBrk="1" latinLnBrk="0" hangingPunct="1">
        <a:lnSpc>
          <a:spcPts val="1500"/>
        </a:lnSpc>
        <a:spcBef>
          <a:spcPts val="400"/>
        </a:spcBef>
        <a:spcAft>
          <a:spcPts val="400"/>
        </a:spcAft>
        <a:buClr>
          <a:schemeClr val="accent6">
            <a:lumMod val="75000"/>
          </a:schemeClr>
        </a:buClr>
        <a:buFont typeface="Wingdings" charset="2"/>
        <a:buChar char="§"/>
        <a:defRPr sz="1200" kern="1200">
          <a:solidFill>
            <a:srgbClr val="1B2226"/>
          </a:solidFill>
          <a:latin typeface="Palatino Linotype"/>
          <a:ea typeface="+mn-ea"/>
          <a:cs typeface="Palatino Linotype"/>
        </a:defRPr>
      </a:lvl3pPr>
      <a:lvl4pPr marL="571500" indent="-227013" algn="l" defTabSz="457200" rtl="0" eaLnBrk="1" latinLnBrk="0" hangingPunct="1">
        <a:lnSpc>
          <a:spcPts val="1500"/>
        </a:lnSpc>
        <a:spcBef>
          <a:spcPts val="400"/>
        </a:spcBef>
        <a:spcAft>
          <a:spcPts val="400"/>
        </a:spcAft>
        <a:buClr>
          <a:schemeClr val="accent6"/>
        </a:buClr>
        <a:buFont typeface="Wingdings" charset="2"/>
        <a:buChar char="§"/>
        <a:defRPr sz="1200" kern="1200">
          <a:solidFill>
            <a:srgbClr val="1B2226"/>
          </a:solidFill>
          <a:latin typeface="Palatino Linotype"/>
          <a:ea typeface="+mn-ea"/>
          <a:cs typeface="Palatino Linotype"/>
        </a:defRPr>
      </a:lvl4pPr>
      <a:lvl5pPr marL="969963" indent="-225425" algn="l" defTabSz="457200" rtl="0" eaLnBrk="1" latinLnBrk="0" hangingPunct="1">
        <a:lnSpc>
          <a:spcPts val="1500"/>
        </a:lnSpc>
        <a:spcBef>
          <a:spcPts val="400"/>
        </a:spcBef>
        <a:spcAft>
          <a:spcPts val="400"/>
        </a:spcAft>
        <a:buClr>
          <a:schemeClr val="accent6">
            <a:lumMod val="60000"/>
            <a:lumOff val="40000"/>
          </a:schemeClr>
        </a:buClr>
        <a:buFont typeface="Wingdings" charset="2"/>
        <a:buChar char="§"/>
        <a:defRPr sz="1200" kern="1200">
          <a:solidFill>
            <a:srgbClr val="1B2226"/>
          </a:solidFill>
          <a:latin typeface="Palatino Linotype"/>
          <a:ea typeface="+mn-ea"/>
          <a:cs typeface="Palatino Linotyp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6300" y="2157055"/>
            <a:ext cx="7391400" cy="833119"/>
          </a:xfrm>
        </p:spPr>
        <p:txBody>
          <a:bodyPr/>
          <a:lstStyle/>
          <a:p>
            <a:r>
              <a:rPr lang="en-US" sz="2800" dirty="0" smtClean="0">
                <a:latin typeface="Calibri" panose="020F0502020204030204" pitchFamily="34" charset="0"/>
              </a:rPr>
              <a:t>Impacting Decisions In Professional Sports or Fun &amp; Profit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August 11, 2018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Seth Partnow, Director of Basketball Research – Milwaukee Bucks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70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Obligatory</a:t>
            </a:r>
            <a:r>
              <a:rPr lang="en-US" sz="2400" baseline="0" dirty="0" smtClean="0">
                <a:latin typeface="Calibri" panose="020F0502020204030204" pitchFamily="34" charset="0"/>
              </a:rPr>
              <a:t>: About Me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38200"/>
            <a:ext cx="7386410" cy="5170487"/>
          </a:xfrm>
        </p:spPr>
      </p:pic>
    </p:spTree>
    <p:extLst>
      <p:ext uri="{BB962C8B-B14F-4D97-AF65-F5344CB8AC3E}">
        <p14:creationId xmlns:p14="http://schemas.microsoft.com/office/powerpoint/2010/main" val="259456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“What Are</a:t>
            </a:r>
            <a:r>
              <a:rPr lang="en-US" sz="2400" baseline="0" dirty="0" smtClean="0">
                <a:latin typeface="Calibri" panose="020F0502020204030204" pitchFamily="34" charset="0"/>
              </a:rPr>
              <a:t> We </a:t>
            </a:r>
            <a:r>
              <a:rPr lang="en-US" sz="2400" i="1" baseline="0" dirty="0" smtClean="0">
                <a:latin typeface="Calibri" panose="020F0502020204030204" pitchFamily="34" charset="0"/>
              </a:rPr>
              <a:t>Doing</a:t>
            </a:r>
            <a:r>
              <a:rPr lang="en-US" sz="2400" baseline="0" dirty="0" smtClean="0">
                <a:latin typeface="Calibri" panose="020F0502020204030204" pitchFamily="34" charset="0"/>
              </a:rPr>
              <a:t> Here?”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aseline="0" dirty="0" smtClean="0">
                <a:latin typeface="Calibri" panose="020F0502020204030204" pitchFamily="34" charset="0"/>
              </a:rPr>
              <a:t>More pertinently, what </a:t>
            </a:r>
            <a:r>
              <a:rPr lang="en-US" sz="2800" i="1" baseline="0" dirty="0" smtClean="0">
                <a:latin typeface="Calibri" panose="020F0502020204030204" pitchFamily="34" charset="0"/>
              </a:rPr>
              <a:t>aren’t </a:t>
            </a:r>
            <a:r>
              <a:rPr lang="en-US" sz="2800" i="0" baseline="0" dirty="0" smtClean="0">
                <a:latin typeface="Calibri" panose="020F0502020204030204" pitchFamily="34" charset="0"/>
              </a:rPr>
              <a:t>we doing here?</a:t>
            </a:r>
          </a:p>
          <a:p>
            <a:pPr marL="627063" lvl="2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i="0" dirty="0" smtClean="0">
                <a:latin typeface="Calibri" panose="020F0502020204030204" pitchFamily="34" charset="0"/>
              </a:rPr>
              <a:t>We are </a:t>
            </a:r>
            <a:r>
              <a:rPr lang="en-US" sz="2400" b="1" i="0" u="sng" dirty="0" smtClean="0">
                <a:latin typeface="Calibri" panose="020F0502020204030204" pitchFamily="34" charset="0"/>
              </a:rPr>
              <a:t>NOT</a:t>
            </a:r>
          </a:p>
          <a:p>
            <a:pPr marL="91440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aseline="0" dirty="0" smtClean="0">
                <a:latin typeface="Calibri" panose="020F0502020204030204" pitchFamily="34" charset="0"/>
              </a:rPr>
              <a:t>Proving our intellectual</a:t>
            </a:r>
            <a:r>
              <a:rPr lang="en-US" sz="2000" dirty="0" smtClean="0">
                <a:latin typeface="Calibri" panose="020F0502020204030204" pitchFamily="34" charset="0"/>
              </a:rPr>
              <a:t> superiority</a:t>
            </a:r>
          </a:p>
          <a:p>
            <a:pPr marL="91440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" panose="020F0502020204030204" pitchFamily="34" charset="0"/>
              </a:rPr>
              <a:t>Disrupting entire industries</a:t>
            </a:r>
          </a:p>
          <a:p>
            <a:pPr marL="91440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i="0" baseline="0" dirty="0" smtClean="0">
                <a:latin typeface="Calibri" panose="020F0502020204030204" pitchFamily="34" charset="0"/>
              </a:rPr>
              <a:t>Living</a:t>
            </a:r>
            <a:r>
              <a:rPr lang="en-US" sz="2000" i="0" dirty="0" smtClean="0">
                <a:latin typeface="Calibri" panose="020F0502020204030204" pitchFamily="34" charset="0"/>
              </a:rPr>
              <a:t> the glamorous life of professional sports</a:t>
            </a:r>
          </a:p>
          <a:p>
            <a:pPr marL="512763" lvl="2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baseline="0" dirty="0" smtClean="0">
                <a:latin typeface="Calibri" panose="020F0502020204030204" pitchFamily="34" charset="0"/>
              </a:rPr>
              <a:t>We</a:t>
            </a:r>
            <a:r>
              <a:rPr lang="en-US" sz="2400" b="1" dirty="0" smtClean="0">
                <a:latin typeface="Calibri" panose="020F0502020204030204" pitchFamily="34" charset="0"/>
              </a:rPr>
              <a:t> </a:t>
            </a:r>
            <a:r>
              <a:rPr lang="en-US" sz="2400" b="1" u="sng" dirty="0" smtClean="0">
                <a:latin typeface="Calibri" panose="020F0502020204030204" pitchFamily="34" charset="0"/>
              </a:rPr>
              <a:t>ARE</a:t>
            </a:r>
          </a:p>
          <a:p>
            <a:pPr lvl="2" indent="0" algn="ctr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585858"/>
                </a:solidFill>
                <a:latin typeface="Calibri" panose="020F0502020204030204" pitchFamily="34" charset="0"/>
              </a:rPr>
              <a:t>Providing the best information possible to enable better decision-making, ensuring </a:t>
            </a:r>
            <a:r>
              <a:rPr lang="en-US" sz="2400" b="1" dirty="0" smtClean="0">
                <a:solidFill>
                  <a:srgbClr val="585858"/>
                </a:solidFill>
                <a:latin typeface="Calibri" panose="020F0502020204030204" pitchFamily="34" charset="0"/>
              </a:rPr>
              <a:t>more </a:t>
            </a:r>
            <a:r>
              <a:rPr lang="en-US" sz="2400" b="1" dirty="0" smtClean="0">
                <a:solidFill>
                  <a:srgbClr val="585858"/>
                </a:solidFill>
                <a:latin typeface="Calibri" panose="020F0502020204030204" pitchFamily="34" charset="0"/>
              </a:rPr>
              <a:t>favorable long-term </a:t>
            </a:r>
            <a:r>
              <a:rPr lang="en-US" sz="2400" b="1" dirty="0" smtClean="0">
                <a:solidFill>
                  <a:srgbClr val="585858"/>
                </a:solidFill>
                <a:latin typeface="Calibri" panose="020F0502020204030204" pitchFamily="34" charset="0"/>
              </a:rPr>
              <a:t>outcomes</a:t>
            </a:r>
            <a:endParaRPr lang="en-US" i="0" baseline="0" dirty="0" smtClean="0">
              <a:latin typeface="Calibri" panose="020F0502020204030204" pitchFamily="34" charset="0"/>
            </a:endParaRPr>
          </a:p>
          <a:p>
            <a:pPr marL="0" lvl="1" indent="0">
              <a:buFontTx/>
              <a:buNone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A1D4-BDD5-4157-9EDD-A487783F67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4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Impacting</a:t>
            </a:r>
            <a:r>
              <a:rPr lang="en-US" sz="2400" baseline="0" dirty="0" smtClean="0">
                <a:latin typeface="Calibri" panose="020F0502020204030204" pitchFamily="34" charset="0"/>
              </a:rPr>
              <a:t> Decisions In</a:t>
            </a:r>
            <a:r>
              <a:rPr lang="en-US" sz="2400" dirty="0" smtClean="0">
                <a:latin typeface="Calibri" panose="020F0502020204030204" pitchFamily="34" charset="0"/>
              </a:rPr>
              <a:t> </a:t>
            </a:r>
            <a:r>
              <a:rPr lang="en-US" sz="2400" baseline="0" dirty="0" smtClean="0">
                <a:latin typeface="Calibri" panose="020F0502020204030204" pitchFamily="34" charset="0"/>
              </a:rPr>
              <a:t>Three Maxims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342900" indent="-342900">
              <a:buFont typeface="+mj-lt"/>
              <a:buAutoNum type="arabicPeriod"/>
            </a:pPr>
            <a:r>
              <a:rPr lang="en-US" sz="4800" dirty="0" smtClean="0">
                <a:latin typeface="Calibri" panose="020F0502020204030204" pitchFamily="34" charset="0"/>
              </a:rPr>
              <a:t> Be</a:t>
            </a:r>
            <a:r>
              <a:rPr lang="en-US" sz="4800" baseline="0" dirty="0" smtClean="0">
                <a:latin typeface="Calibri" panose="020F0502020204030204" pitchFamily="34" charset="0"/>
              </a:rPr>
              <a:t> selective and succinct</a:t>
            </a:r>
          </a:p>
          <a:p>
            <a:pPr marL="342900" indent="-342900">
              <a:buFont typeface="+mj-lt"/>
              <a:buAutoNum type="arabicPeriod"/>
            </a:pPr>
            <a:endParaRPr lang="en-US" sz="4800" baseline="0" dirty="0" smtClean="0"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800" baseline="0" dirty="0" smtClean="0">
                <a:latin typeface="Calibri" panose="020F0502020204030204" pitchFamily="34" charset="0"/>
              </a:rPr>
              <a:t> Be accurate over precise</a:t>
            </a:r>
          </a:p>
          <a:p>
            <a:pPr marL="342900" indent="-342900">
              <a:buFont typeface="+mj-lt"/>
              <a:buAutoNum type="arabicPeriod"/>
            </a:pPr>
            <a:endParaRPr lang="en-US" sz="4800" baseline="0" dirty="0" smtClean="0"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800" baseline="0" dirty="0" smtClean="0">
                <a:latin typeface="Calibri" panose="020F0502020204030204" pitchFamily="34" charset="0"/>
              </a:rPr>
              <a:t> Be humble yet confident</a:t>
            </a:r>
            <a:endParaRPr lang="en-US" sz="48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A1D4-BDD5-4157-9EDD-A487783F67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3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Be Selective and</a:t>
            </a:r>
            <a:r>
              <a:rPr lang="en-US" sz="2400" baseline="0" dirty="0" smtClean="0">
                <a:latin typeface="Calibri" panose="020F0502020204030204" pitchFamily="34" charset="0"/>
              </a:rPr>
              <a:t> Succinct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4" name="Partnow - Sloan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400" y="1752600"/>
            <a:ext cx="6614733" cy="3720704"/>
          </a:xfrm>
        </p:spPr>
      </p:pic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000" dirty="0" smtClean="0">
                <a:latin typeface="Calibri" panose="020F0502020204030204" pitchFamily="34" charset="0"/>
              </a:rPr>
              <a:t>Information overload is a real thing:</a:t>
            </a:r>
          </a:p>
          <a:p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40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Be Selective and</a:t>
            </a:r>
            <a:r>
              <a:rPr lang="en-US" sz="2400" baseline="0" dirty="0" smtClean="0">
                <a:latin typeface="Calibri" panose="020F0502020204030204" pitchFamily="34" charset="0"/>
              </a:rPr>
              <a:t> Succinct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0000" t="12881" r="10833" b="507"/>
          <a:stretch/>
        </p:blipFill>
        <p:spPr>
          <a:xfrm rot="20390941">
            <a:off x="1333498" y="1327437"/>
            <a:ext cx="7239000" cy="426720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262" t="12354" r="6633" b="2248"/>
          <a:stretch/>
        </p:blipFill>
        <p:spPr>
          <a:xfrm rot="20162890">
            <a:off x="5343130" y="3371099"/>
            <a:ext cx="3274241" cy="2616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833" t="12879" r="2500" b="2054"/>
          <a:stretch/>
        </p:blipFill>
        <p:spPr>
          <a:xfrm rot="1937602">
            <a:off x="539196" y="2355098"/>
            <a:ext cx="5714835" cy="27096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11667" t="23417" r="33333"/>
          <a:stretch/>
        </p:blipFill>
        <p:spPr>
          <a:xfrm>
            <a:off x="2781714" y="708881"/>
            <a:ext cx="5029200" cy="37320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10834" t="11334" r="18333"/>
          <a:stretch/>
        </p:blipFill>
        <p:spPr>
          <a:xfrm rot="21039534">
            <a:off x="696392" y="1863568"/>
            <a:ext cx="6477000" cy="43683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l="833" t="12880" r="25000"/>
          <a:stretch/>
        </p:blipFill>
        <p:spPr>
          <a:xfrm rot="365480">
            <a:off x="1650068" y="1893422"/>
            <a:ext cx="6781800" cy="429219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0799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Be</a:t>
            </a:r>
            <a:r>
              <a:rPr lang="en-US" sz="2400" baseline="0" dirty="0" smtClean="0">
                <a:latin typeface="Calibri" panose="020F0502020204030204" pitchFamily="34" charset="0"/>
              </a:rPr>
              <a:t> Selective and Succinct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402" y="1181074"/>
            <a:ext cx="8280400" cy="534035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anose="020F0502020204030204" pitchFamily="34" charset="0"/>
              </a:rPr>
              <a:t>Understand the call of the </a:t>
            </a:r>
            <a:r>
              <a:rPr lang="en-US" sz="3200" dirty="0" smtClean="0">
                <a:latin typeface="Calibri" panose="020F0502020204030204" pitchFamily="34" charset="0"/>
              </a:rPr>
              <a:t>question</a:t>
            </a:r>
            <a:endParaRPr lang="en-US" sz="320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anose="020F0502020204030204" pitchFamily="34" charset="0"/>
              </a:rPr>
              <a:t>Recognize the decision-making </a:t>
            </a:r>
            <a:r>
              <a:rPr lang="en-US" sz="3200" dirty="0" smtClean="0">
                <a:latin typeface="Calibri" panose="020F0502020204030204" pitchFamily="34" charset="0"/>
              </a:rPr>
              <a:t>context</a:t>
            </a:r>
            <a:endParaRPr lang="en-US" sz="320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anose="020F0502020204030204" pitchFamily="34" charset="0"/>
              </a:rPr>
              <a:t>Give them what they want. And no </a:t>
            </a:r>
            <a:r>
              <a:rPr lang="en-US" sz="3200" dirty="0" smtClean="0">
                <a:latin typeface="Calibri" panose="020F0502020204030204" pitchFamily="34" charset="0"/>
              </a:rPr>
              <a:t>more</a:t>
            </a:r>
            <a:endParaRPr lang="en-US" sz="320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anose="020F0502020204030204" pitchFamily="34" charset="0"/>
              </a:rPr>
              <a:t>But be prepared to give </a:t>
            </a:r>
            <a:r>
              <a:rPr lang="en-US" sz="3200" dirty="0" smtClean="0">
                <a:latin typeface="Calibri" panose="020F0502020204030204" pitchFamily="34" charset="0"/>
              </a:rPr>
              <a:t>more</a:t>
            </a: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A1D4-BDD5-4157-9EDD-A487783F67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8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Be Accurate Over Precise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6" y="838200"/>
            <a:ext cx="8280400" cy="533400"/>
          </a:xfrm>
        </p:spPr>
        <p:txBody>
          <a:bodyPr/>
          <a:lstStyle/>
          <a:p>
            <a:r>
              <a:rPr lang="en-US" sz="2000" dirty="0" smtClean="0">
                <a:latin typeface="Calibri" panose="020F0502020204030204" pitchFamily="34" charset="0"/>
              </a:rPr>
              <a:t>Which presentation better enables a decision-maker to decide?</a:t>
            </a:r>
            <a:endParaRPr lang="en-US" sz="1400" dirty="0" smtClean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667000"/>
            <a:ext cx="2854324" cy="181588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  <a:t>Sam has a 32.4% chance of getting injured if he plays tonight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6073" b="-2924"/>
          <a:stretch/>
        </p:blipFill>
        <p:spPr>
          <a:xfrm>
            <a:off x="4638676" y="1898541"/>
            <a:ext cx="312300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6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Be Humble Yet Confident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alibri" panose="020F0502020204030204" pitchFamily="34" charset="0"/>
              </a:rPr>
              <a:t>Humility:</a:t>
            </a: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anose="020F0502020204030204" pitchFamily="34" charset="0"/>
              </a:rPr>
              <a:t>Recognize and respect subject matter </a:t>
            </a:r>
            <a:r>
              <a:rPr lang="en-US" sz="2400" dirty="0" smtClean="0">
                <a:latin typeface="Calibri" panose="020F0502020204030204" pitchFamily="34" charset="0"/>
              </a:rPr>
              <a:t>expertise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anose="020F0502020204030204" pitchFamily="34" charset="0"/>
              </a:rPr>
              <a:t>Understand the a high bar to clear for </a:t>
            </a:r>
            <a:r>
              <a:rPr lang="en-US" sz="2400" dirty="0" smtClean="0">
                <a:latin typeface="Calibri" panose="020F0502020204030204" pitchFamily="34" charset="0"/>
              </a:rPr>
              <a:t>improvement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anose="020F0502020204030204" pitchFamily="34" charset="0"/>
              </a:rPr>
              <a:t>Question your own results </a:t>
            </a:r>
            <a:r>
              <a:rPr lang="en-US" sz="2400" dirty="0" smtClean="0">
                <a:latin typeface="Calibri" panose="020F0502020204030204" pitchFamily="34" charset="0"/>
              </a:rPr>
              <a:t>first</a:t>
            </a:r>
            <a:r>
              <a:rPr lang="en-US" sz="2400" dirty="0" smtClean="0">
                <a:latin typeface="Calibri" panose="020F0502020204030204" pitchFamily="34" charset="0"/>
              </a:rPr>
              <a:t/>
            </a:r>
            <a:br>
              <a:rPr lang="en-US" sz="2400" dirty="0" smtClean="0">
                <a:latin typeface="Calibri" panose="020F0502020204030204" pitchFamily="34" charset="0"/>
              </a:rPr>
            </a:br>
            <a:endParaRPr lang="en-US" sz="2400" dirty="0" smtClean="0">
              <a:latin typeface="Calibri" panose="020F0502020204030204" pitchFamily="34" charset="0"/>
            </a:endParaRP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anose="020F0502020204030204" pitchFamily="34" charset="0"/>
              </a:rPr>
              <a:t>Causality is </a:t>
            </a:r>
            <a:r>
              <a:rPr lang="en-US" sz="2400" dirty="0" smtClean="0">
                <a:latin typeface="Calibri" panose="020F0502020204030204" pitchFamily="34" charset="0"/>
              </a:rPr>
              <a:t>hard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50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Be Humble Yet Confident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alibri" panose="020F0502020204030204" pitchFamily="34" charset="0"/>
              </a:rPr>
              <a:t>Confidence:</a:t>
            </a: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anose="020F0502020204030204" pitchFamily="34" charset="0"/>
              </a:rPr>
              <a:t>Know what you can prove, what you know and what you think to be </a:t>
            </a:r>
            <a:r>
              <a:rPr lang="en-US" sz="2400" dirty="0" smtClean="0">
                <a:latin typeface="Calibri" panose="020F0502020204030204" pitchFamily="34" charset="0"/>
              </a:rPr>
              <a:t>true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anose="020F0502020204030204" pitchFamily="34" charset="0"/>
              </a:rPr>
              <a:t>Take the next </a:t>
            </a:r>
            <a:r>
              <a:rPr lang="en-US" sz="2400" dirty="0" smtClean="0">
                <a:latin typeface="Calibri" panose="020F0502020204030204" pitchFamily="34" charset="0"/>
              </a:rPr>
              <a:t>shot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455613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anose="020F0502020204030204" pitchFamily="34" charset="0"/>
              </a:rPr>
              <a:t>Live with the results, understand if you were right to be </a:t>
            </a:r>
            <a:r>
              <a:rPr lang="en-US" sz="2400" dirty="0" smtClean="0">
                <a:latin typeface="Calibri" panose="020F0502020204030204" pitchFamily="34" charset="0"/>
              </a:rPr>
              <a:t>wrong</a:t>
            </a:r>
            <a:endParaRPr lang="en-US" sz="24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23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A </a:t>
            </a:r>
            <a:r>
              <a:rPr lang="en-US" dirty="0" smtClean="0">
                <a:latin typeface="Calibri" panose="020F0502020204030204" pitchFamily="34" charset="0"/>
              </a:rPr>
              <a:t>Final </a:t>
            </a:r>
            <a:r>
              <a:rPr lang="en-US" dirty="0" smtClean="0">
                <a:latin typeface="Calibri" panose="020F0502020204030204" pitchFamily="34" charset="0"/>
              </a:rPr>
              <a:t>Word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765331"/>
            <a:ext cx="8280400" cy="5518151"/>
          </a:xfrm>
        </p:spPr>
        <p:txBody>
          <a:bodyPr numCol="1"/>
          <a:lstStyle/>
          <a:p>
            <a:pPr algn="ctr"/>
            <a:r>
              <a:rPr lang="en-US" sz="4400" dirty="0" smtClean="0">
                <a:latin typeface="Calibri" panose="020F0502020204030204" pitchFamily="34" charset="0"/>
              </a:rPr>
              <a:t>“The Numbers” Do Not Say Anything</a:t>
            </a:r>
          </a:p>
          <a:p>
            <a:endParaRPr lang="en-US" sz="4400" dirty="0">
              <a:latin typeface="Calibri" panose="020F0502020204030204" pitchFamily="34" charset="0"/>
            </a:endParaRPr>
          </a:p>
          <a:p>
            <a:pPr algn="ctr"/>
            <a:endParaRPr lang="en-US" sz="4800" dirty="0">
              <a:latin typeface="Calibri" panose="020F0502020204030204" pitchFamily="34" charset="0"/>
            </a:endParaRPr>
          </a:p>
          <a:p>
            <a:pPr algn="ctr"/>
            <a:r>
              <a:rPr lang="en-US" sz="3200" dirty="0" smtClean="0">
                <a:latin typeface="Calibri" panose="020F0502020204030204" pitchFamily="34" charset="0"/>
              </a:rPr>
              <a:t>As </a:t>
            </a:r>
            <a:r>
              <a:rPr lang="en-US" sz="3200" smtClean="0">
                <a:latin typeface="Calibri" panose="020F0502020204030204" pitchFamily="34" charset="0"/>
              </a:rPr>
              <a:t>an analyst</a:t>
            </a:r>
            <a:r>
              <a:rPr lang="en-US" sz="3200" dirty="0" smtClean="0">
                <a:latin typeface="Calibri" panose="020F0502020204030204" pitchFamily="34" charset="0"/>
              </a:rPr>
              <a:t>…</a:t>
            </a:r>
          </a:p>
          <a:p>
            <a:pPr algn="ctr"/>
            <a:r>
              <a:rPr lang="en-US" sz="8000" dirty="0" smtClean="0">
                <a:latin typeface="Calibri" panose="020F0502020204030204" pitchFamily="34" charset="0"/>
              </a:rPr>
              <a:t>YOU </a:t>
            </a:r>
            <a:r>
              <a:rPr lang="en-US" sz="8000" dirty="0" smtClean="0">
                <a:latin typeface="Calibri" panose="020F0502020204030204" pitchFamily="34" charset="0"/>
              </a:rPr>
              <a:t>SAY</a:t>
            </a:r>
            <a:endParaRPr lang="en-US" sz="80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A1D4-BDD5-4157-9EDD-A487783F67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1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6537"/>
            <a:ext cx="8169274" cy="423862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Answers</a:t>
            </a:r>
            <a:r>
              <a:rPr lang="en-US" sz="2400" baseline="0" dirty="0" smtClean="0">
                <a:latin typeface="Calibri" panose="020F0502020204030204" pitchFamily="34" charset="0"/>
              </a:rPr>
              <a:t> to FAQ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349056"/>
            <a:ext cx="8280400" cy="534035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anose="020F0502020204030204" pitchFamily="34" charset="0"/>
              </a:rPr>
              <a:t>I</a:t>
            </a:r>
            <a:r>
              <a:rPr lang="en-US" sz="2400" baseline="0" dirty="0" smtClean="0">
                <a:latin typeface="Calibri" panose="020F0502020204030204" pitchFamily="34" charset="0"/>
              </a:rPr>
              <a:t> can’t talk about that</a:t>
            </a:r>
            <a:r>
              <a:rPr lang="en-US" sz="2400" baseline="0" dirty="0" smtClean="0">
                <a:latin typeface="Calibri" panose="020F0502020204030204" pitchFamily="34" charset="0"/>
              </a:rPr>
              <a:t>. Not</a:t>
            </a:r>
            <a:r>
              <a:rPr lang="en-US" sz="2400" dirty="0" smtClean="0">
                <a:latin typeface="Calibri" panose="020F0502020204030204" pitchFamily="34" charset="0"/>
              </a:rPr>
              <a:t> that either.</a:t>
            </a:r>
            <a:r>
              <a:rPr lang="en-US" sz="2400" baseline="0" dirty="0" smtClean="0">
                <a:latin typeface="Calibri" panose="020F0502020204030204" pitchFamily="34" charset="0"/>
              </a:rPr>
              <a:t/>
            </a:r>
            <a:br>
              <a:rPr lang="en-US" sz="2400" baseline="0" dirty="0" smtClean="0">
                <a:latin typeface="Calibri" panose="020F0502020204030204" pitchFamily="34" charset="0"/>
              </a:rPr>
            </a:br>
            <a:endParaRPr lang="en-US" sz="2400" baseline="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baseline="0" dirty="0" smtClean="0">
                <a:latin typeface="Calibri" panose="020F0502020204030204" pitchFamily="34" charset="0"/>
              </a:rPr>
              <a:t>I’m not interested in your player value </a:t>
            </a:r>
            <a:r>
              <a:rPr lang="en-US" sz="2400" baseline="0" dirty="0" smtClean="0">
                <a:latin typeface="Calibri" panose="020F0502020204030204" pitchFamily="34" charset="0"/>
              </a:rPr>
              <a:t>metric (basketball</a:t>
            </a:r>
            <a:r>
              <a:rPr lang="en-US" sz="2400" dirty="0" smtClean="0">
                <a:latin typeface="Calibri" panose="020F0502020204030204" pitchFamily="34" charset="0"/>
              </a:rPr>
              <a:t> only)</a:t>
            </a:r>
            <a:r>
              <a:rPr lang="en-US" sz="2400" baseline="0" dirty="0" smtClean="0">
                <a:latin typeface="Calibri" panose="020F0502020204030204" pitchFamily="34" charset="0"/>
              </a:rPr>
              <a:t>.</a:t>
            </a:r>
            <a:br>
              <a:rPr lang="en-US" sz="2400" baseline="0" dirty="0" smtClean="0">
                <a:latin typeface="Calibri" panose="020F0502020204030204" pitchFamily="34" charset="0"/>
              </a:rPr>
            </a:br>
            <a:endParaRPr lang="en-US" sz="2400" baseline="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anose="020F0502020204030204" pitchFamily="34" charset="0"/>
              </a:rPr>
              <a:t>No I can’t get you Giannis’s autograph</a:t>
            </a:r>
            <a:r>
              <a:rPr lang="en-US" sz="2400" dirty="0" smtClean="0">
                <a:latin typeface="Calibri" panose="020F0502020204030204" pitchFamily="34" charset="0"/>
              </a:rPr>
              <a:t>.</a:t>
            </a:r>
            <a:br>
              <a:rPr lang="en-US" sz="2400" dirty="0" smtClean="0">
                <a:latin typeface="Calibri" panose="020F0502020204030204" pitchFamily="34" charset="0"/>
              </a:rPr>
            </a:br>
            <a:endParaRPr lang="en-US" sz="240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baseline="0" dirty="0" smtClean="0">
                <a:latin typeface="Calibri" panose="020F0502020204030204" pitchFamily="34" charset="0"/>
              </a:rPr>
              <a:t>The best</a:t>
            </a:r>
            <a:r>
              <a:rPr lang="en-US" sz="2400" dirty="0" smtClean="0">
                <a:latin typeface="Calibri" panose="020F0502020204030204" pitchFamily="34" charset="0"/>
              </a:rPr>
              <a:t> way to get into sports analytics is to start doing sports analytics</a:t>
            </a:r>
            <a:r>
              <a:rPr lang="en-US" sz="2400" dirty="0" smtClean="0">
                <a:latin typeface="Calibri" panose="020F0502020204030204" pitchFamily="34" charset="0"/>
              </a:rPr>
              <a:t>.</a:t>
            </a:r>
            <a:br>
              <a:rPr lang="en-US" sz="2400" dirty="0" smtClean="0">
                <a:latin typeface="Calibri" panose="020F0502020204030204" pitchFamily="34" charset="0"/>
              </a:rPr>
            </a:br>
            <a:endParaRPr lang="en-US" sz="240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libri" panose="020F0502020204030204" pitchFamily="34" charset="0"/>
              </a:rPr>
              <a:t>Yes, Die Hard is a Christmas movie.</a:t>
            </a:r>
            <a:endParaRPr lang="en-US" sz="2400" baseline="0" dirty="0" smtClean="0">
              <a:latin typeface="Calibri" panose="020F0502020204030204" pitchFamily="34" charset="0"/>
            </a:endParaRP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A1D4-BDD5-4157-9EDD-A487783F67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7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.Ted">
  <a:themeElements>
    <a:clrScheme name="Custom 4">
      <a:dk1>
        <a:srgbClr val="43023C"/>
      </a:dk1>
      <a:lt1>
        <a:sysClr val="window" lastClr="FFFFFF"/>
      </a:lt1>
      <a:dk2>
        <a:srgbClr val="001C3B"/>
      </a:dk2>
      <a:lt2>
        <a:srgbClr val="02426D"/>
      </a:lt2>
      <a:accent1>
        <a:srgbClr val="468DCA"/>
      </a:accent1>
      <a:accent2>
        <a:srgbClr val="006677"/>
      </a:accent2>
      <a:accent3>
        <a:srgbClr val="003826"/>
      </a:accent3>
      <a:accent4>
        <a:srgbClr val="36434D"/>
      </a:accent4>
      <a:accent5>
        <a:srgbClr val="FCAA12"/>
      </a:accent5>
      <a:accent6>
        <a:srgbClr val="E57518"/>
      </a:accent6>
      <a:hlink>
        <a:srgbClr val="006544"/>
      </a:hlink>
      <a:folHlink>
        <a:srgbClr val="006544"/>
      </a:folHlink>
    </a:clrScheme>
    <a:fontScheme name="Custom 1">
      <a:majorFont>
        <a:latin typeface="Palatino Linotyp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flat" cmpd="sng" algn="ctr">
          <a:gradFill flip="none" rotWithShape="1">
            <a:gsLst>
              <a:gs pos="0">
                <a:schemeClr val="accent6"/>
              </a:gs>
              <a:gs pos="100000">
                <a:schemeClr val="accent6"/>
              </a:gs>
            </a:gsLst>
            <a:lin ang="0" scaled="1"/>
            <a:tileRect/>
          </a:gradFill>
          <a:prstDash val="solid"/>
          <a:round/>
          <a:headEnd type="none" w="med" len="med"/>
          <a:tailEnd type="none" w="lg" len="lg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solidFill>
              <a:schemeClr val="accent4">
                <a:lumMod val="50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Template.Ted</Template>
  <TotalTime>0</TotalTime>
  <Words>268</Words>
  <Application>Microsoft Office PowerPoint</Application>
  <PresentationFormat>On-screen Show (4:3)</PresentationFormat>
  <Paragraphs>65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Palatino Linotype</vt:lpstr>
      <vt:lpstr>Wingdings</vt:lpstr>
      <vt:lpstr>Template.Ted</vt:lpstr>
      <vt:lpstr>Impacting Decisions In Professional Sports or Fun &amp; Profit</vt:lpstr>
      <vt:lpstr>Obligatory: About Me</vt:lpstr>
      <vt:lpstr>“What Are We Doing Here?”</vt:lpstr>
      <vt:lpstr>Impacting Decisions In Three Maxims</vt:lpstr>
      <vt:lpstr>Be Selective and Succinct</vt:lpstr>
      <vt:lpstr>Be Selective and Succinct</vt:lpstr>
      <vt:lpstr>Be Selective and Succinct</vt:lpstr>
      <vt:lpstr>Be Accurate Over Precise</vt:lpstr>
      <vt:lpstr>Be Humble Yet Confident</vt:lpstr>
      <vt:lpstr>Be Humble Yet Confident</vt:lpstr>
      <vt:lpstr>A Final Word</vt:lpstr>
      <vt:lpstr>Answers to FAQ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2016-09-07T15:03:00Z</dcterms:created>
  <dcterms:modified xsi:type="dcterms:W3CDTF">2018-08-11T03:24:20Z</dcterms:modified>
</cp:coreProperties>
</file>