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1" r:id="rId2"/>
    <p:sldId id="272" r:id="rId3"/>
    <p:sldId id="280" r:id="rId4"/>
    <p:sldId id="273" r:id="rId5"/>
    <p:sldId id="274" r:id="rId6"/>
    <p:sldId id="260" r:id="rId7"/>
    <p:sldId id="264" r:id="rId8"/>
    <p:sldId id="275" r:id="rId9"/>
    <p:sldId id="265" r:id="rId10"/>
    <p:sldId id="289" r:id="rId11"/>
    <p:sldId id="283" r:id="rId12"/>
    <p:sldId id="281" r:id="rId13"/>
    <p:sldId id="268" r:id="rId14"/>
    <p:sldId id="290" r:id="rId15"/>
    <p:sldId id="282" r:id="rId16"/>
    <p:sldId id="269" r:id="rId17"/>
    <p:sldId id="276" r:id="rId18"/>
    <p:sldId id="277" r:id="rId19"/>
    <p:sldId id="279" r:id="rId20"/>
    <p:sldId id="278" r:id="rId21"/>
    <p:sldId id="284" r:id="rId22"/>
    <p:sldId id="286" r:id="rId23"/>
    <p:sldId id="271" r:id="rId24"/>
    <p:sldId id="28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A294"/>
    <a:srgbClr val="176BC5"/>
    <a:srgbClr val="77C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015" autoAdjust="0"/>
  </p:normalViewPr>
  <p:slideViewPr>
    <p:cSldViewPr snapToGrid="0">
      <p:cViewPr varScale="1">
        <p:scale>
          <a:sx n="111" d="100"/>
          <a:sy n="111" d="100"/>
        </p:scale>
        <p:origin x="6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Alan%20Pogroszewski\AppData\Local\ShareFile\Desktop\temp\1a9ea176-9951-4046-9309-5be22b2d903a\Buyout%20solver%20calculato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8 Year</a:t>
            </a:r>
            <a:r>
              <a:rPr lang="en-US" baseline="0"/>
              <a:t> Contract Breakeven Points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217201110730724"/>
          <c:y val="0.16179388281505031"/>
          <c:w val="0.7832083761268972"/>
          <c:h val="0.6538430407723140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ly"/>
            <c:order val="2"/>
            <c:dispRSqr val="1"/>
            <c:dispEq val="0"/>
            <c:trendlineLbl>
              <c:layout>
                <c:manualLayout>
                  <c:x val="0.10509776902887129"/>
                  <c:y val="-0.17137029746281715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'8 years total'!$M$24:$M$46</c:f>
              <c:numCache>
                <c:formatCode>0%</c:formatCode>
                <c:ptCount val="23"/>
                <c:pt idx="0">
                  <c:v>0.31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1.1499999999999999</c:v>
                </c:pt>
                <c:pt idx="22">
                  <c:v>1.3</c:v>
                </c:pt>
              </c:numCache>
            </c:numRef>
          </c:xVal>
          <c:yVal>
            <c:numRef>
              <c:f>'8 years total'!$N$24:$N$46</c:f>
              <c:numCache>
                <c:formatCode>0.00000%</c:formatCode>
                <c:ptCount val="23"/>
                <c:pt idx="0">
                  <c:v>9.4137864970679441E-2</c:v>
                </c:pt>
                <c:pt idx="1">
                  <c:v>1.8943257006388766E-2</c:v>
                </c:pt>
                <c:pt idx="2">
                  <c:v>3.6164399739469076E-2</c:v>
                </c:pt>
                <c:pt idx="3">
                  <c:v>5.3012386617012019E-2</c:v>
                </c:pt>
                <c:pt idx="4">
                  <c:v>6.6301399522359819E-2</c:v>
                </c:pt>
                <c:pt idx="5">
                  <c:v>7.9561679426832219E-2</c:v>
                </c:pt>
                <c:pt idx="6">
                  <c:v>9.1801937800190789E-2</c:v>
                </c:pt>
                <c:pt idx="7">
                  <c:v>0.10313551036811601</c:v>
                </c:pt>
                <c:pt idx="8">
                  <c:v>0.11365954203833159</c:v>
                </c:pt>
                <c:pt idx="9">
                  <c:v>0.12345777842094662</c:v>
                </c:pt>
                <c:pt idx="10">
                  <c:v>0.13260279904472053</c:v>
                </c:pt>
                <c:pt idx="11">
                  <c:v>0.14115781833792829</c:v>
                </c:pt>
                <c:pt idx="12">
                  <c:v>0.1491781489253102</c:v>
                </c:pt>
                <c:pt idx="13">
                  <c:v>0.1567123988710333</c:v>
                </c:pt>
                <c:pt idx="14">
                  <c:v>0.16380345764347834</c:v>
                </c:pt>
                <c:pt idx="15">
                  <c:v>0.17048931305749784</c:v>
                </c:pt>
                <c:pt idx="16">
                  <c:v>0.17680373205962691</c:v>
                </c:pt>
                <c:pt idx="17">
                  <c:v>0.18277683111569601</c:v>
                </c:pt>
                <c:pt idx="18">
                  <c:v>0.1884355565372344</c:v>
                </c:pt>
                <c:pt idx="19">
                  <c:v>0.19380409091151454</c:v>
                </c:pt>
                <c:pt idx="20">
                  <c:v>0.19890419856708039</c:v>
                </c:pt>
                <c:pt idx="21">
                  <c:v>0.21278123567641163</c:v>
                </c:pt>
                <c:pt idx="22">
                  <c:v>0.22484822446713448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D3-49CC-AB92-E4F7BD28D3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9035376"/>
        <c:axId val="819031768"/>
      </c:scatterChart>
      <c:valAx>
        <c:axId val="819035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Increase Over</a:t>
                </a:r>
                <a:r>
                  <a:rPr lang="en-US" baseline="0"/>
                  <a:t> Short-Term Contract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0595363079615051"/>
              <c:y val="0.878680373286672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9031768"/>
        <c:crosses val="autoZero"/>
        <c:crossBetween val="midCat"/>
      </c:valAx>
      <c:valAx>
        <c:axId val="81903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  <a:r>
                  <a:rPr lang="en-US" baseline="0"/>
                  <a:t> Increase over Long-Term Contract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7777777777777776E-2"/>
              <c:y val="0.13004629629629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90353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297F7-0F40-4271-AB49-5815B3726A6C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C3C0E-7637-46FC-85E1-60F6EDD026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969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36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6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34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61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59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25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783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85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1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501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1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3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8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89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818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87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19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4488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25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25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134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1185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842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C3C0E-7637-46FC-85E1-60F6EDD0262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520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28456-D0B2-4D2E-B426-5924B8C91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A2705D-A09B-48EE-AD82-EEE0F2E2C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A5E19-EE54-4F4D-B542-FA760BD7B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9B79C-91B5-4E5C-B230-49241F74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253B6-BC63-41EB-BB92-0314514F4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02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3F7D4-5307-4B6D-8636-D527DF0DD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B0305-BB0B-425E-BE95-EBE33A945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E5C4C-122B-451F-834F-5EBD965D2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874E1-F8D2-4BE2-AB50-27D1B4BF9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0575D-9F26-4CCB-B605-93E832A64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32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1D9E-E87A-43C7-9B18-7C5AAF324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25DDA-ED06-4949-B41F-270F25B9E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5F80F-1D25-45DA-BDD7-6F7256D0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CC1A9-E01A-4537-A6A5-27C10F5DA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959AD-FE4D-4004-8E06-FA5B0A06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91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0E4C4-383D-4D0C-9FF4-953F9DE3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43FDB-825F-46E0-B84B-2BD82C8211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4B0AC-F8DD-4880-B6F6-C970C2CD7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E2201-69E8-4537-BFF7-9705A616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37722-B747-4ADD-933F-65CD03891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56C6C-098D-46F8-9616-C7AC48223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76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41FC8-0F1B-472F-84DC-19564792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32D65-B8AE-43D1-9AE8-2A80D151F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5A146-BB76-491E-901F-417CCACEF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B2C89-F824-49D0-BAD8-8968BE6780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0A3B49-CC0B-4AE7-98DA-583FEEAD34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078967-6B7A-4C68-9698-3E0705E17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E0B150-FDD5-4A6E-B732-D7D967BC2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42C4D7-FE6C-4E85-9952-D1E4CFF6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5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AD336-0EB3-4287-96FA-9BE8AC2E6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16C4C6-710C-495F-8DA5-76DC56C3B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52CFD-06FD-4E40-BFB6-8B58B23A7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529D81-9088-4B88-8612-3BA56826E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43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57AAAA-2DDF-4458-B5C1-4DF522E8A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74B1C9-674E-47D5-B311-D66ED49A9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C8F6D-3965-43B9-B5B0-DD5858020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07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44DA7-34F8-4DB3-B949-F9A7577A1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F0F53-C3A1-4905-8714-B31D62945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EF45B-5EF0-4E54-8DC3-E4D613439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DA732-25AB-4CC2-BC67-3A4FC6A86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D04F8F-2E55-4753-934C-0F6AF80B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7B1C2-4652-4F75-AFAF-6489D8FC1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98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7004B-C833-4F24-AD3C-1FA400401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6F6FF8-E5AE-43E4-AB1C-56C183BF1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E206A-2FE7-454D-8DFA-9A76E51D2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2412E-B238-4FBB-BB54-4F601CBB8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EBFA5-64EE-421F-BF96-94629D6F5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5CEC5F-423C-435F-AA68-966A6982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339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9E844-F182-4C6D-9A0C-630997FC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970CC8-02D7-4D51-A482-27DBA3205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9C217-4AD7-4AB7-A959-9ACB9E4CE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56B79-9270-4297-BFBD-90E2FA430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59246-F936-474C-AD23-5B945B71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37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523276-A8CB-4146-86DD-497CC1BBFB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92D62D-D140-40E4-9897-DE894ACDC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DD7D4-FF43-45D3-91F0-0AFC4068B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15375-5F4D-464B-93D0-8FD64EB3A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58708-B4B4-4CD7-B593-5A61C8BF4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65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9172E1-F173-4B26-A3E0-6F014F544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AC977-5975-4163-AB65-E322FAF72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F4B75-F2CF-4992-88A7-98C8E367D4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56420-CD21-44D6-8772-0BB0239524C4}" type="datetimeFigureOut">
              <a:rPr lang="en-US" smtClean="0"/>
              <a:t>8/8/18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FB7F5-347E-47CF-BF7E-4CD0CF6E6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A7922-11CE-4C39-A277-CC9C67EE65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7CD5-490F-46ED-B5D5-5B9F51C6C4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41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EAF2B-D2CE-4CFE-8427-0C6FD59A6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Burn The Bridge Deal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0D4E54-9FB3-4A7C-877C-C061D3A645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AFP Analytics (@</a:t>
            </a:r>
            <a:r>
              <a:rPr lang="en-US" dirty="0" err="1"/>
              <a:t>afpanalytics</a:t>
            </a:r>
            <a:r>
              <a:rPr lang="en-US" dirty="0"/>
              <a:t>)</a:t>
            </a:r>
          </a:p>
          <a:p>
            <a:r>
              <a:rPr lang="en-US" dirty="0"/>
              <a:t>Presenters: Kyle Stich &amp; Justin White</a:t>
            </a:r>
          </a:p>
          <a:p>
            <a:r>
              <a:rPr lang="en-US" dirty="0"/>
              <a:t>Contributor: Patrick Salmon</a:t>
            </a:r>
          </a:p>
        </p:txBody>
      </p:sp>
    </p:spTree>
    <p:extLst>
      <p:ext uri="{BB962C8B-B14F-4D97-AF65-F5344CB8AC3E}">
        <p14:creationId xmlns:p14="http://schemas.microsoft.com/office/powerpoint/2010/main" val="1392898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2731-99BA-4CB8-B53D-35DEA5D1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81217-FCF1-41E1-8084-86D4CAE7D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Teams Tend to Operate</a:t>
            </a:r>
          </a:p>
          <a:p>
            <a:r>
              <a:rPr lang="en-US" dirty="0"/>
              <a:t>Player Contract Timeline &amp; “The Critical Decision Point”</a:t>
            </a:r>
          </a:p>
          <a:p>
            <a:r>
              <a:rPr lang="en-US" dirty="0"/>
              <a:t>Finding the “Breakeven Point”</a:t>
            </a:r>
          </a:p>
          <a:p>
            <a:r>
              <a:rPr lang="en-US" dirty="0"/>
              <a:t>A look at William </a:t>
            </a:r>
            <a:r>
              <a:rPr lang="en-US" dirty="0" err="1"/>
              <a:t>Nylander</a:t>
            </a:r>
            <a:endParaRPr lang="en-US" dirty="0"/>
          </a:p>
          <a:p>
            <a:r>
              <a:rPr lang="en-US" dirty="0"/>
              <a:t>Long-term contracts &amp; buyouts</a:t>
            </a:r>
          </a:p>
          <a:p>
            <a:r>
              <a:rPr lang="en-US" dirty="0"/>
              <a:t>A look at Sam Reinhart</a:t>
            </a:r>
          </a:p>
          <a:p>
            <a:r>
              <a:rPr lang="en-US" dirty="0"/>
              <a:t>Buyout likelihood through simulation</a:t>
            </a:r>
          </a:p>
          <a:p>
            <a:r>
              <a:rPr lang="en-US" dirty="0"/>
              <a:t>A look at Nikita </a:t>
            </a:r>
            <a:r>
              <a:rPr lang="en-US" dirty="0" err="1"/>
              <a:t>Kucherov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861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C229D-5EBF-461B-8090-956C974C0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Teams Tend to Operate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7F621-6DB1-4000-A14D-4CA0595FE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Often give leverage to the players/agents in negotiations</a:t>
            </a:r>
          </a:p>
          <a:p>
            <a:pPr lvl="1"/>
            <a:r>
              <a:rPr lang="en-US" dirty="0"/>
              <a:t>Short term offers</a:t>
            </a:r>
          </a:p>
          <a:p>
            <a:r>
              <a:rPr lang="en-US" dirty="0"/>
              <a:t>Rarely trade players with RFA status</a:t>
            </a:r>
          </a:p>
          <a:p>
            <a:r>
              <a:rPr lang="en-US" dirty="0"/>
              <a:t>Concept is unique to NHL because free agent status rules</a:t>
            </a:r>
          </a:p>
          <a:p>
            <a:r>
              <a:rPr lang="en-US" dirty="0"/>
              <a:t>Generally pay based on past performance</a:t>
            </a:r>
          </a:p>
        </p:txBody>
      </p:sp>
    </p:spTree>
    <p:extLst>
      <p:ext uri="{BB962C8B-B14F-4D97-AF65-F5344CB8AC3E}">
        <p14:creationId xmlns:p14="http://schemas.microsoft.com/office/powerpoint/2010/main" val="607837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7277-A61F-4AE7-A8E5-663042E3A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Player Contract Timeline: Our Focus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CB6ECF-8E09-4AE7-A999-067DC75335AC}"/>
              </a:ext>
            </a:extLst>
          </p:cNvPr>
          <p:cNvSpPr/>
          <p:nvPr/>
        </p:nvSpPr>
        <p:spPr>
          <a:xfrm>
            <a:off x="2320803" y="2374050"/>
            <a:ext cx="1743715" cy="4488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866A16-7E5D-45EA-A954-B2A873B497FF}"/>
              </a:ext>
            </a:extLst>
          </p:cNvPr>
          <p:cNvSpPr/>
          <p:nvPr/>
        </p:nvSpPr>
        <p:spPr>
          <a:xfrm>
            <a:off x="4064519" y="2374050"/>
            <a:ext cx="2105465" cy="44883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097167-BABF-4B55-BCB1-A2189875A3C5}"/>
              </a:ext>
            </a:extLst>
          </p:cNvPr>
          <p:cNvCxnSpPr>
            <a:cxnSpLocks/>
          </p:cNvCxnSpPr>
          <p:nvPr/>
        </p:nvCxnSpPr>
        <p:spPr>
          <a:xfrm>
            <a:off x="2979276" y="2771457"/>
            <a:ext cx="0" cy="91934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8364F1-D2D1-4305-8B72-561968783947}"/>
              </a:ext>
            </a:extLst>
          </p:cNvPr>
          <p:cNvCxnSpPr/>
          <p:nvPr/>
        </p:nvCxnSpPr>
        <p:spPr>
          <a:xfrm>
            <a:off x="3508154" y="2771457"/>
            <a:ext cx="0" cy="9193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C9569E2-73F0-4DAC-B8AE-7CDF56C044E2}"/>
              </a:ext>
            </a:extLst>
          </p:cNvPr>
          <p:cNvSpPr txBox="1"/>
          <p:nvPr/>
        </p:nvSpPr>
        <p:spPr>
          <a:xfrm>
            <a:off x="2584955" y="3659074"/>
            <a:ext cx="83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E8F851-560E-453B-AA0D-21085C5EEC19}"/>
              </a:ext>
            </a:extLst>
          </p:cNvPr>
          <p:cNvSpPr txBox="1"/>
          <p:nvPr/>
        </p:nvSpPr>
        <p:spPr>
          <a:xfrm>
            <a:off x="3094706" y="3659074"/>
            <a:ext cx="83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BE9392B-EB46-4421-A64A-6148B9EE4DF6}"/>
              </a:ext>
            </a:extLst>
          </p:cNvPr>
          <p:cNvCxnSpPr/>
          <p:nvPr/>
        </p:nvCxnSpPr>
        <p:spPr>
          <a:xfrm>
            <a:off x="3993498" y="2771457"/>
            <a:ext cx="0" cy="91934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24E60B3-8D2D-4F15-BB83-4C9BA9F65BFC}"/>
              </a:ext>
            </a:extLst>
          </p:cNvPr>
          <p:cNvSpPr txBox="1"/>
          <p:nvPr/>
        </p:nvSpPr>
        <p:spPr>
          <a:xfrm>
            <a:off x="3641524" y="3659074"/>
            <a:ext cx="83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E4FF72-0EF8-4E45-83CC-9DB172D8B500}"/>
              </a:ext>
            </a:extLst>
          </p:cNvPr>
          <p:cNvSpPr txBox="1"/>
          <p:nvPr/>
        </p:nvSpPr>
        <p:spPr>
          <a:xfrm>
            <a:off x="2320803" y="2402125"/>
            <a:ext cx="181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Enter the League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5F9E0FA-EC95-4B1A-94D0-60296A2F57D3}"/>
              </a:ext>
            </a:extLst>
          </p:cNvPr>
          <p:cNvCxnSpPr>
            <a:cxnSpLocks/>
          </p:cNvCxnSpPr>
          <p:nvPr/>
        </p:nvCxnSpPr>
        <p:spPr>
          <a:xfrm>
            <a:off x="4505052" y="2771457"/>
            <a:ext cx="0" cy="91934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F5E5A-8FAE-4879-88DA-2F06A69AA255}"/>
              </a:ext>
            </a:extLst>
          </p:cNvPr>
          <p:cNvCxnSpPr/>
          <p:nvPr/>
        </p:nvCxnSpPr>
        <p:spPr>
          <a:xfrm>
            <a:off x="5009960" y="2771457"/>
            <a:ext cx="0" cy="9193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F11859D-FF5B-494F-8A36-44DC01D41912}"/>
              </a:ext>
            </a:extLst>
          </p:cNvPr>
          <p:cNvCxnSpPr/>
          <p:nvPr/>
        </p:nvCxnSpPr>
        <p:spPr>
          <a:xfrm>
            <a:off x="5613621" y="2762748"/>
            <a:ext cx="0" cy="91934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5B10C89-F7A1-4BE0-B570-9BAF78D817F9}"/>
              </a:ext>
            </a:extLst>
          </p:cNvPr>
          <p:cNvSpPr txBox="1"/>
          <p:nvPr/>
        </p:nvSpPr>
        <p:spPr>
          <a:xfrm>
            <a:off x="4064519" y="2393416"/>
            <a:ext cx="2233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Sign Second Contract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F3B90F-AD2A-4BF6-A7AE-4DE056F428A9}"/>
              </a:ext>
            </a:extLst>
          </p:cNvPr>
          <p:cNvSpPr txBox="1"/>
          <p:nvPr/>
        </p:nvSpPr>
        <p:spPr>
          <a:xfrm>
            <a:off x="4087812" y="3668208"/>
            <a:ext cx="83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0AA3CE-36F9-4D52-9B6A-640709708A00}"/>
              </a:ext>
            </a:extLst>
          </p:cNvPr>
          <p:cNvSpPr txBox="1"/>
          <p:nvPr/>
        </p:nvSpPr>
        <p:spPr>
          <a:xfrm>
            <a:off x="4592720" y="3652416"/>
            <a:ext cx="83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7094FB-9E9A-4F08-A1B0-31EB7AA0B056}"/>
              </a:ext>
            </a:extLst>
          </p:cNvPr>
          <p:cNvSpPr txBox="1"/>
          <p:nvPr/>
        </p:nvSpPr>
        <p:spPr>
          <a:xfrm>
            <a:off x="5196381" y="3648803"/>
            <a:ext cx="83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00BE4C-225D-4580-BAB9-01722C044E33}"/>
              </a:ext>
            </a:extLst>
          </p:cNvPr>
          <p:cNvSpPr/>
          <p:nvPr/>
        </p:nvSpPr>
        <p:spPr>
          <a:xfrm>
            <a:off x="6169984" y="2374049"/>
            <a:ext cx="2233455" cy="448830"/>
          </a:xfrm>
          <a:prstGeom prst="rect">
            <a:avLst/>
          </a:prstGeom>
          <a:solidFill>
            <a:srgbClr val="176B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1BCB75B-7238-4BEF-B8A8-ECC668DB0A8B}"/>
              </a:ext>
            </a:extLst>
          </p:cNvPr>
          <p:cNvCxnSpPr>
            <a:cxnSpLocks/>
          </p:cNvCxnSpPr>
          <p:nvPr/>
        </p:nvCxnSpPr>
        <p:spPr>
          <a:xfrm>
            <a:off x="6842542" y="2771457"/>
            <a:ext cx="0" cy="91934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4004B26-375A-4505-87A8-1FF8C892FAC4}"/>
              </a:ext>
            </a:extLst>
          </p:cNvPr>
          <p:cNvSpPr txBox="1"/>
          <p:nvPr/>
        </p:nvSpPr>
        <p:spPr>
          <a:xfrm>
            <a:off x="6425302" y="3648803"/>
            <a:ext cx="83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26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3EFB3EC-D06B-426A-A665-0242667D8575}"/>
              </a:ext>
            </a:extLst>
          </p:cNvPr>
          <p:cNvCxnSpPr/>
          <p:nvPr/>
        </p:nvCxnSpPr>
        <p:spPr>
          <a:xfrm>
            <a:off x="7393611" y="2762748"/>
            <a:ext cx="0" cy="9193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C47F02A-E41D-45AF-A4C8-A81160AC501C}"/>
              </a:ext>
            </a:extLst>
          </p:cNvPr>
          <p:cNvCxnSpPr/>
          <p:nvPr/>
        </p:nvCxnSpPr>
        <p:spPr>
          <a:xfrm>
            <a:off x="7498698" y="2762748"/>
            <a:ext cx="0" cy="91934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8C4F7D0-CF8E-44FB-A9F9-7D66955F54E6}"/>
              </a:ext>
            </a:extLst>
          </p:cNvPr>
          <p:cNvSpPr txBox="1"/>
          <p:nvPr/>
        </p:nvSpPr>
        <p:spPr>
          <a:xfrm>
            <a:off x="7029281" y="3648803"/>
            <a:ext cx="83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0C1A01-0A8D-4F48-B063-73A406278A59}"/>
              </a:ext>
            </a:extLst>
          </p:cNvPr>
          <p:cNvSpPr txBox="1"/>
          <p:nvPr/>
        </p:nvSpPr>
        <p:spPr>
          <a:xfrm>
            <a:off x="6297986" y="2418652"/>
            <a:ext cx="210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Eligible for UFA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EB0535-8F76-4DFA-9784-E1F799D18D84}"/>
              </a:ext>
            </a:extLst>
          </p:cNvPr>
          <p:cNvSpPr txBox="1"/>
          <p:nvPr/>
        </p:nvSpPr>
        <p:spPr>
          <a:xfrm>
            <a:off x="2656575" y="2727234"/>
            <a:ext cx="1134453" cy="12553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1EEF569-0970-4B37-8D82-0086BC6E6EE3}"/>
              </a:ext>
            </a:extLst>
          </p:cNvPr>
          <p:cNvSpPr txBox="1"/>
          <p:nvPr/>
        </p:nvSpPr>
        <p:spPr>
          <a:xfrm>
            <a:off x="4207436" y="2727235"/>
            <a:ext cx="1134453" cy="12553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7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2939-22EB-4FFA-B46E-8FF69AF8F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Critical Decision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F51D4-2708-4E70-A5E6-C8B61B152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a player’s Entry Level Contract (ELC) expires, team has options: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Sign the player to a long-term contract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Sign the player to a short-term contract</a:t>
            </a:r>
          </a:p>
          <a:p>
            <a:pPr lvl="2"/>
            <a:r>
              <a:rPr lang="en-US" dirty="0"/>
              <a:t>You’re betting the player will get worse!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Trade the player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04F23-DE3D-9544-B4FA-814EE634B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88" y="2268638"/>
            <a:ext cx="4851612" cy="458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38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03BA0-7F6B-49C5-A210-BB63DB57B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Quick Finance Lesson…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AD55A-90E4-4254-9E60-EF3DEC91B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Theory: Time Value of Money</a:t>
            </a:r>
          </a:p>
          <a:p>
            <a:pPr lvl="1"/>
            <a:r>
              <a:rPr lang="en-US" dirty="0"/>
              <a:t>“A dollar today is worth more than a dollar in the future”</a:t>
            </a:r>
          </a:p>
          <a:p>
            <a:pPr lvl="1"/>
            <a:r>
              <a:rPr lang="en-US" dirty="0"/>
              <a:t>Why?</a:t>
            </a:r>
          </a:p>
          <a:p>
            <a:pPr lvl="2"/>
            <a:r>
              <a:rPr lang="en-US" dirty="0"/>
              <a:t>Dollar can be invested OR</a:t>
            </a:r>
          </a:p>
          <a:p>
            <a:pPr lvl="2"/>
            <a:r>
              <a:rPr lang="en-US" dirty="0"/>
              <a:t>Inflation naturally raises prices</a:t>
            </a:r>
          </a:p>
          <a:p>
            <a:pPr lvl="1"/>
            <a:r>
              <a:rPr lang="en-US" dirty="0"/>
              <a:t>Quick example</a:t>
            </a:r>
          </a:p>
          <a:p>
            <a:pPr lvl="2"/>
            <a:r>
              <a:rPr lang="en-US" dirty="0"/>
              <a:t>Let’s think about buying a candy bar</a:t>
            </a:r>
          </a:p>
          <a:p>
            <a:r>
              <a:rPr lang="en-US" dirty="0"/>
              <a:t>A team’s goal should be to minimize a player’s cap</a:t>
            </a:r>
          </a:p>
          <a:p>
            <a:pPr marL="0" indent="0">
              <a:buNone/>
            </a:pPr>
            <a:r>
              <a:rPr lang="en-US" dirty="0"/>
              <a:t>   hit in terms of present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9C1FAD-D98C-4CBC-9681-987EEFA3CDD0}"/>
                  </a:ext>
                </a:extLst>
              </p:cNvPr>
              <p:cNvSpPr txBox="1"/>
              <p:nvPr/>
            </p:nvSpPr>
            <p:spPr>
              <a:xfrm>
                <a:off x="838200" y="5599754"/>
                <a:ext cx="4332304" cy="5772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𝐷𝑜𝑙𝑙𝑎𝑟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𝐴𝑚𝑜𝑢𝑛𝑡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𝑖𝑛𝑓𝑙𝑎𝑡𝑖𝑜𝑛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𝑟𝑎𝑡𝑒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𝑌𝑒𝑎𝑟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𝐹𝑢𝑡𝑢𝑟𝑒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9C1FAD-D98C-4CBC-9681-987EEFA3C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599754"/>
                <a:ext cx="4332304" cy="5772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C11C17E-8090-48D1-825F-CDAEF0841102}"/>
              </a:ext>
            </a:extLst>
          </p:cNvPr>
          <p:cNvSpPr txBox="1"/>
          <p:nvPr/>
        </p:nvSpPr>
        <p:spPr>
          <a:xfrm>
            <a:off x="923277" y="6308209"/>
            <a:ext cx="260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Inflation Rate = 4.59%</a:t>
            </a:r>
          </a:p>
        </p:txBody>
      </p:sp>
    </p:spTree>
    <p:extLst>
      <p:ext uri="{BB962C8B-B14F-4D97-AF65-F5344CB8AC3E}">
        <p14:creationId xmlns:p14="http://schemas.microsoft.com/office/powerpoint/2010/main" val="1688971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274C-A709-468F-96EE-DCECC9D7D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 Breakeven Point”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57F53-19AA-47B7-8095-22ADFEC98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2</a:t>
            </a:r>
            <a:r>
              <a:rPr lang="en-US" baseline="30000" dirty="0"/>
              <a:t>nd</a:t>
            </a:r>
            <a:r>
              <a:rPr lang="en-US" dirty="0"/>
              <a:t> contract player can sign:</a:t>
            </a:r>
          </a:p>
          <a:p>
            <a:pPr lvl="1"/>
            <a:r>
              <a:rPr lang="en-US" dirty="0"/>
              <a:t>Short-term (Contract A)</a:t>
            </a:r>
          </a:p>
          <a:p>
            <a:pPr lvl="1"/>
            <a:r>
              <a:rPr lang="en-US" dirty="0"/>
              <a:t>Long-term (Contract B)</a:t>
            </a:r>
          </a:p>
          <a:p>
            <a:r>
              <a:rPr lang="en-US" dirty="0"/>
              <a:t>Question is: What contract (Contract C) would need to be offered after Contract A expires to make the total, in present value equal to Contract B?</a:t>
            </a:r>
          </a:p>
        </p:txBody>
      </p:sp>
    </p:spTree>
    <p:extLst>
      <p:ext uri="{BB962C8B-B14F-4D97-AF65-F5344CB8AC3E}">
        <p14:creationId xmlns:p14="http://schemas.microsoft.com/office/powerpoint/2010/main" val="180619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274C-A709-468F-96EE-DCECC9D7D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 Breakeven Point”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B7A1AC-892C-4D90-AD18-45AE5BD37A80}"/>
              </a:ext>
            </a:extLst>
          </p:cNvPr>
          <p:cNvSpPr/>
          <p:nvPr/>
        </p:nvSpPr>
        <p:spPr>
          <a:xfrm>
            <a:off x="1433004" y="1793289"/>
            <a:ext cx="6210670" cy="426128"/>
          </a:xfrm>
          <a:prstGeom prst="rect">
            <a:avLst/>
          </a:prstGeom>
          <a:solidFill>
            <a:srgbClr val="176B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FD538-F3AB-439B-8312-3102C34EDF23}"/>
              </a:ext>
            </a:extLst>
          </p:cNvPr>
          <p:cNvSpPr txBox="1"/>
          <p:nvPr/>
        </p:nvSpPr>
        <p:spPr>
          <a:xfrm>
            <a:off x="1433004" y="1821687"/>
            <a:ext cx="6210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Contract 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D51307-97DC-459B-A212-A596001EAC80}"/>
              </a:ext>
            </a:extLst>
          </p:cNvPr>
          <p:cNvSpPr/>
          <p:nvPr/>
        </p:nvSpPr>
        <p:spPr>
          <a:xfrm>
            <a:off x="1433004" y="2370338"/>
            <a:ext cx="1336829" cy="426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7C96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A99E5F-AACA-49CB-A2BB-C277ABBCFFF2}"/>
              </a:ext>
            </a:extLst>
          </p:cNvPr>
          <p:cNvSpPr txBox="1"/>
          <p:nvPr/>
        </p:nvSpPr>
        <p:spPr>
          <a:xfrm>
            <a:off x="1433005" y="2398736"/>
            <a:ext cx="133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Contract 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39E6AA-235B-4BE2-A9AB-0C0B9DDF8E78}"/>
              </a:ext>
            </a:extLst>
          </p:cNvPr>
          <p:cNvSpPr txBox="1"/>
          <p:nvPr/>
        </p:nvSpPr>
        <p:spPr>
          <a:xfrm>
            <a:off x="2321510" y="4172505"/>
            <a:ext cx="896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Years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47FAF0-D0D8-4DDA-A8ED-18D0161BF2FF}"/>
              </a:ext>
            </a:extLst>
          </p:cNvPr>
          <p:cNvSpPr/>
          <p:nvPr/>
        </p:nvSpPr>
        <p:spPr>
          <a:xfrm>
            <a:off x="2769833" y="2370338"/>
            <a:ext cx="4873835" cy="426128"/>
          </a:xfrm>
          <a:prstGeom prst="rect">
            <a:avLst/>
          </a:prstGeom>
          <a:solidFill>
            <a:srgbClr val="4DA2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7C3B98-D442-4B6C-A310-4A3021B3BE17}"/>
              </a:ext>
            </a:extLst>
          </p:cNvPr>
          <p:cNvCxnSpPr>
            <a:cxnSpLocks/>
          </p:cNvCxnSpPr>
          <p:nvPr/>
        </p:nvCxnSpPr>
        <p:spPr>
          <a:xfrm>
            <a:off x="2769833" y="1793289"/>
            <a:ext cx="0" cy="237921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4138B5B-E0D6-4531-8B1E-AB978DB9F990}"/>
              </a:ext>
            </a:extLst>
          </p:cNvPr>
          <p:cNvSpPr txBox="1"/>
          <p:nvPr/>
        </p:nvSpPr>
        <p:spPr>
          <a:xfrm>
            <a:off x="2769831" y="2389573"/>
            <a:ext cx="487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Contract C (6 years)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83BAD32-BBC6-45B7-AAC7-9B6367DB2F7D}"/>
              </a:ext>
            </a:extLst>
          </p:cNvPr>
          <p:cNvCxnSpPr>
            <a:cxnSpLocks/>
          </p:cNvCxnSpPr>
          <p:nvPr/>
        </p:nvCxnSpPr>
        <p:spPr>
          <a:xfrm>
            <a:off x="7643655" y="1793289"/>
            <a:ext cx="0" cy="237921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686C89D-01E1-4B1E-9F06-2B735AB06034}"/>
              </a:ext>
            </a:extLst>
          </p:cNvPr>
          <p:cNvSpPr txBox="1"/>
          <p:nvPr/>
        </p:nvSpPr>
        <p:spPr>
          <a:xfrm>
            <a:off x="7195332" y="4191740"/>
            <a:ext cx="896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8 Years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AD5178-E3AB-411C-B890-457167394475}"/>
              </a:ext>
            </a:extLst>
          </p:cNvPr>
          <p:cNvSpPr txBox="1"/>
          <p:nvPr/>
        </p:nvSpPr>
        <p:spPr>
          <a:xfrm>
            <a:off x="838200" y="4720469"/>
            <a:ext cx="6445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team’s goal is to minimize the present value of the player’s cap hit, their goal is to determine what contract proposals would make the present value equal between the two options</a:t>
            </a:r>
          </a:p>
        </p:txBody>
      </p:sp>
    </p:spTree>
    <p:extLst>
      <p:ext uri="{BB962C8B-B14F-4D97-AF65-F5344CB8AC3E}">
        <p14:creationId xmlns:p14="http://schemas.microsoft.com/office/powerpoint/2010/main" val="1580878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E3828-4446-42A5-8BA5-0D3B55855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to the “Breakeven Point”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90116-65C0-4AC6-B469-B7D5DBB3A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Critical Formulas: </a:t>
            </a:r>
          </a:p>
          <a:p>
            <a:pPr lvl="1"/>
            <a:r>
              <a:rPr lang="en-US" dirty="0"/>
              <a:t>Contract A * (1+x%) = Contract B * (1+y%) = Contract C</a:t>
            </a:r>
          </a:p>
          <a:p>
            <a:pPr lvl="1"/>
            <a:r>
              <a:rPr lang="en-US" dirty="0"/>
              <a:t>PV Contract A + PV Contract C = PV Contract B</a:t>
            </a:r>
          </a:p>
          <a:p>
            <a:pPr lvl="1"/>
            <a:r>
              <a:rPr lang="en-US" dirty="0"/>
              <a:t>x% is known</a:t>
            </a:r>
          </a:p>
          <a:p>
            <a:pPr lvl="1"/>
            <a:r>
              <a:rPr lang="en-US" dirty="0"/>
              <a:t>Solve for y% by minimizing difference (difference cannot be negative)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43BACEA-21E6-4BC8-B4A1-369FBD491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442630"/>
              </p:ext>
            </p:extLst>
          </p:nvPr>
        </p:nvGraphicFramePr>
        <p:xfrm>
          <a:off x="838200" y="3868128"/>
          <a:ext cx="5257800" cy="2989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5336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F7DF6-770F-48B4-AC9F-3A7291C0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William Nylander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255C14-E746-4C06-918C-8015D89BB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245360"/>
            <a:ext cx="5904785" cy="39316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1E607A-A3C7-4853-B578-6C706B96E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317" y="292963"/>
            <a:ext cx="4088895" cy="360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18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3622-C8C0-4531-80CA-171F6303B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William Nylander: Contract Options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3A66BD-125F-4EF7-94D0-422C9F2CD0AA}"/>
              </a:ext>
            </a:extLst>
          </p:cNvPr>
          <p:cNvSpPr txBox="1"/>
          <p:nvPr/>
        </p:nvSpPr>
        <p:spPr>
          <a:xfrm>
            <a:off x="340099" y="4043855"/>
            <a:ext cx="5619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 in cap is most important in year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larger the contract, the larger the savings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Savings of nearly ~$1M dollars against the cap in years 3-8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1AC5D0-59F7-48C9-B0E0-5E819215C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27" y="1495471"/>
            <a:ext cx="11434677" cy="11738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6489C1-37DB-4E73-B492-5F04E826E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027" y="2801315"/>
            <a:ext cx="11434677" cy="117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76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4F015-0252-4F0B-8612-54362C06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long-term contracts not prevalent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2E0B3-3537-4A0A-8928-1221CEC04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Managers are risk averse </a:t>
            </a:r>
          </a:p>
          <a:p>
            <a:pPr lvl="1"/>
            <a:r>
              <a:rPr lang="en-US" dirty="0"/>
              <a:t>Their job is on the line</a:t>
            </a:r>
          </a:p>
          <a:p>
            <a:pPr lvl="1"/>
            <a:r>
              <a:rPr lang="en-US" dirty="0"/>
              <a:t>Do not look long term </a:t>
            </a:r>
          </a:p>
          <a:p>
            <a:r>
              <a:rPr lang="en-US" dirty="0"/>
              <a:t>Bridge contracts are the status quo</a:t>
            </a:r>
          </a:p>
          <a:p>
            <a:r>
              <a:rPr lang="en-US" dirty="0"/>
              <a:t>Fear of the Buyout</a:t>
            </a:r>
          </a:p>
          <a:p>
            <a:pPr lvl="1"/>
            <a:r>
              <a:rPr lang="en-US" dirty="0"/>
              <a:t>Hand in hand with risk aversion</a:t>
            </a:r>
          </a:p>
        </p:txBody>
      </p:sp>
    </p:spTree>
    <p:extLst>
      <p:ext uri="{BB962C8B-B14F-4D97-AF65-F5344CB8AC3E}">
        <p14:creationId xmlns:p14="http://schemas.microsoft.com/office/powerpoint/2010/main" val="4101151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169A1-1FC6-4742-94AA-D24E8086B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Buyout 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3D19C-4B6D-4371-B0EE-D7CCDBCAB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younger than 26 then 1/3</a:t>
            </a:r>
            <a:r>
              <a:rPr lang="en-US" baseline="30000" dirty="0"/>
              <a:t>rd</a:t>
            </a:r>
            <a:r>
              <a:rPr lang="en-US" dirty="0"/>
              <a:t> of the remaining contract value is paid out</a:t>
            </a:r>
          </a:p>
          <a:p>
            <a:pPr lvl="1"/>
            <a:r>
              <a:rPr lang="en-US" dirty="0"/>
              <a:t>Older than 26 2/3</a:t>
            </a:r>
            <a:r>
              <a:rPr lang="en-US" baseline="30000" dirty="0"/>
              <a:t>rds</a:t>
            </a:r>
            <a:r>
              <a:rPr lang="en-US" dirty="0"/>
              <a:t>  of the contract must be paid</a:t>
            </a:r>
          </a:p>
          <a:p>
            <a:r>
              <a:rPr lang="en-US" dirty="0"/>
              <a:t>Think back to our timeline, by year 2 or 3 of a long term deal the player is still young enough to only be a 1/3</a:t>
            </a:r>
            <a:r>
              <a:rPr lang="en-US" baseline="30000" dirty="0"/>
              <a:t>rd</a:t>
            </a:r>
            <a:r>
              <a:rPr lang="en-US" dirty="0"/>
              <a:t> hit</a:t>
            </a:r>
          </a:p>
        </p:txBody>
      </p:sp>
    </p:spTree>
    <p:extLst>
      <p:ext uri="{BB962C8B-B14F-4D97-AF65-F5344CB8AC3E}">
        <p14:creationId xmlns:p14="http://schemas.microsoft.com/office/powerpoint/2010/main" val="2923226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990B6-5A62-45AF-AD3B-1C8234ADD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Sam Reinhart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EF3EC5-08B0-44E3-AB57-763A5A303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3865" y="1336894"/>
            <a:ext cx="3566664" cy="5316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4C952C-3A13-4C56-BC20-91B0D2B7C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868" y="1277698"/>
            <a:ext cx="3423331" cy="5375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1F2707-16F4-4990-8975-70027F22D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461" y="264160"/>
            <a:ext cx="4052156" cy="358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1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3622-C8C0-4531-80CA-171F6303B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 Reinhart: Contract Options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3A66BD-125F-4EF7-94D0-422C9F2CD0AA}"/>
              </a:ext>
            </a:extLst>
          </p:cNvPr>
          <p:cNvSpPr txBox="1"/>
          <p:nvPr/>
        </p:nvSpPr>
        <p:spPr>
          <a:xfrm>
            <a:off x="340099" y="3956233"/>
            <a:ext cx="56192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 in cap is most important in year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From a cap management standpoint, the Total Dollar amount does not matter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Savings of nearly $500,000 dollars against the cap in years 3-8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Buyout cap </a:t>
            </a:r>
            <a:r>
              <a:rPr lang="en-US"/>
              <a:t>hit: $867,666.67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Inflation of $5.2M = $5.7M in two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115FE3-F18B-4766-B06F-973BE72C9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99" y="1467031"/>
            <a:ext cx="11511799" cy="11317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9667E4-BF51-439C-8E08-DB4ED398D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99" y="2711632"/>
            <a:ext cx="11511799" cy="113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0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F2AB1-2341-42E7-BA8B-CDEC6F75B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likely is a buyout?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CA89C-2CFE-4CA8-A148-300C09658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Buyout Risk vs. Risk of bridge getting a large extension</a:t>
            </a:r>
          </a:p>
          <a:p>
            <a:pPr lvl="1"/>
            <a:r>
              <a:rPr lang="en-US" dirty="0"/>
              <a:t>Betting against the odds  </a:t>
            </a:r>
          </a:p>
          <a:p>
            <a:r>
              <a:rPr lang="en-US" dirty="0"/>
              <a:t>Worst case scenario when signing a long-term contract:</a:t>
            </a:r>
          </a:p>
          <a:p>
            <a:pPr lvl="1"/>
            <a:r>
              <a:rPr lang="en-US" dirty="0"/>
              <a:t>Player is awful and team buys out the player</a:t>
            </a:r>
          </a:p>
          <a:p>
            <a:pPr lvl="2"/>
            <a:r>
              <a:rPr lang="en-US" dirty="0"/>
              <a:t>Probably thinking: How likely is that?</a:t>
            </a:r>
          </a:p>
          <a:p>
            <a:pPr lvl="2"/>
            <a:r>
              <a:rPr lang="en-US" dirty="0"/>
              <a:t>We figured it out through simulation</a:t>
            </a:r>
          </a:p>
        </p:txBody>
      </p:sp>
    </p:spTree>
    <p:extLst>
      <p:ext uri="{BB962C8B-B14F-4D97-AF65-F5344CB8AC3E}">
        <p14:creationId xmlns:p14="http://schemas.microsoft.com/office/powerpoint/2010/main" val="2876303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6C542-802C-4EAD-883C-0A4FB77C4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Simulating Player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4F0AF-5FEA-45CF-8978-C622E4E35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Sample: All players who were 23 in 2014 and appeared in 2015 and 2016, broken by position</a:t>
            </a:r>
          </a:p>
          <a:p>
            <a:pPr lvl="1"/>
            <a:r>
              <a:rPr lang="en-US" dirty="0"/>
              <a:t>Meaning players had to play in NHL at age 23, 24, &amp; 25</a:t>
            </a:r>
          </a:p>
          <a:p>
            <a:r>
              <a:rPr lang="en-US" dirty="0"/>
              <a:t>Ran Monte Carlo Simulation (normal distribution) to determine probabilities of player regressing from age 23 to 25</a:t>
            </a:r>
          </a:p>
          <a:p>
            <a:r>
              <a:rPr lang="en-US" dirty="0"/>
              <a:t>Repeated process for players 30 to 32</a:t>
            </a:r>
          </a:p>
        </p:txBody>
      </p:sp>
    </p:spTree>
    <p:extLst>
      <p:ext uri="{BB962C8B-B14F-4D97-AF65-F5344CB8AC3E}">
        <p14:creationId xmlns:p14="http://schemas.microsoft.com/office/powerpoint/2010/main" val="2473020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27416-5AC0-462E-B0DD-DB1FD3F64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2191998" cy="1690688"/>
          </a:xfrm>
        </p:spPr>
        <p:txBody>
          <a:bodyPr/>
          <a:lstStyle/>
          <a:p>
            <a:pPr algn="ctr"/>
            <a:r>
              <a:rPr lang="en-US" dirty="0"/>
              <a:t>Probability of a Younger Player not Getting Worse in 2 Consecutive Years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73910-7763-49DF-81E6-18878E73E1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1782680"/>
              </p:ext>
            </p:extLst>
          </p:nvPr>
        </p:nvGraphicFramePr>
        <p:xfrm>
          <a:off x="0" y="1405073"/>
          <a:ext cx="12191999" cy="424880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947159">
                  <a:extLst>
                    <a:ext uri="{9D8B030D-6E8A-4147-A177-3AD203B41FA5}">
                      <a16:colId xmlns:a16="http://schemas.microsoft.com/office/drawing/2014/main" val="1336209765"/>
                    </a:ext>
                  </a:extLst>
                </a:gridCol>
                <a:gridCol w="1555335">
                  <a:extLst>
                    <a:ext uri="{9D8B030D-6E8A-4147-A177-3AD203B41FA5}">
                      <a16:colId xmlns:a16="http://schemas.microsoft.com/office/drawing/2014/main" val="3853342699"/>
                    </a:ext>
                  </a:extLst>
                </a:gridCol>
                <a:gridCol w="1921378">
                  <a:extLst>
                    <a:ext uri="{9D8B030D-6E8A-4147-A177-3AD203B41FA5}">
                      <a16:colId xmlns:a16="http://schemas.microsoft.com/office/drawing/2014/main" val="3775468146"/>
                    </a:ext>
                  </a:extLst>
                </a:gridCol>
                <a:gridCol w="3157671">
                  <a:extLst>
                    <a:ext uri="{9D8B030D-6E8A-4147-A177-3AD203B41FA5}">
                      <a16:colId xmlns:a16="http://schemas.microsoft.com/office/drawing/2014/main" val="4150767502"/>
                    </a:ext>
                  </a:extLst>
                </a:gridCol>
                <a:gridCol w="3213219">
                  <a:extLst>
                    <a:ext uri="{9D8B030D-6E8A-4147-A177-3AD203B41FA5}">
                      <a16:colId xmlns:a16="http://schemas.microsoft.com/office/drawing/2014/main" val="1153478227"/>
                    </a:ext>
                  </a:extLst>
                </a:gridCol>
                <a:gridCol w="1397237">
                  <a:extLst>
                    <a:ext uri="{9D8B030D-6E8A-4147-A177-3AD203B41FA5}">
                      <a16:colId xmlns:a16="http://schemas.microsoft.com/office/drawing/2014/main" val="3584404705"/>
                    </a:ext>
                  </a:extLst>
                </a:gridCol>
              </a:tblGrid>
              <a:tr h="708134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Forwards, age 23-25: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576760"/>
                  </a:ext>
                </a:extLst>
              </a:tr>
              <a:tr h="708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CF%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TOI/GP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Goals/60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First Assists/60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Total Points/60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iCF/60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80629963"/>
                  </a:ext>
                </a:extLst>
              </a:tr>
              <a:tr h="708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86%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85%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86%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88%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85%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24091788"/>
                  </a:ext>
                </a:extLst>
              </a:tr>
              <a:tr h="708134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Defense, age 23-25: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98833"/>
                  </a:ext>
                </a:extLst>
              </a:tr>
              <a:tr h="708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CF%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TOI/GP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Goals/60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First Assists/60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Total Points/60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iCF</a:t>
                      </a:r>
                      <a:r>
                        <a:rPr lang="en-US" sz="2800" dirty="0">
                          <a:effectLst/>
                        </a:rPr>
                        <a:t>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49246610"/>
                  </a:ext>
                </a:extLst>
              </a:tr>
              <a:tr h="708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81%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87%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89%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79%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82%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91%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11693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7585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27416-5AC0-462E-B0DD-DB1FD3F64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2191998" cy="1690688"/>
          </a:xfrm>
        </p:spPr>
        <p:txBody>
          <a:bodyPr/>
          <a:lstStyle/>
          <a:p>
            <a:pPr algn="ctr"/>
            <a:r>
              <a:rPr lang="en-US" dirty="0"/>
              <a:t>Probability of a Older Player Getting Worse From 30 -31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B73910-7763-49DF-81E6-18878E73E1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0879"/>
              </p:ext>
            </p:extLst>
          </p:nvPr>
        </p:nvGraphicFramePr>
        <p:xfrm>
          <a:off x="16042" y="1405073"/>
          <a:ext cx="12175957" cy="424880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931117">
                  <a:extLst>
                    <a:ext uri="{9D8B030D-6E8A-4147-A177-3AD203B41FA5}">
                      <a16:colId xmlns:a16="http://schemas.microsoft.com/office/drawing/2014/main" val="1336209765"/>
                    </a:ext>
                  </a:extLst>
                </a:gridCol>
                <a:gridCol w="1555335">
                  <a:extLst>
                    <a:ext uri="{9D8B030D-6E8A-4147-A177-3AD203B41FA5}">
                      <a16:colId xmlns:a16="http://schemas.microsoft.com/office/drawing/2014/main" val="3853342699"/>
                    </a:ext>
                  </a:extLst>
                </a:gridCol>
                <a:gridCol w="1921378">
                  <a:extLst>
                    <a:ext uri="{9D8B030D-6E8A-4147-A177-3AD203B41FA5}">
                      <a16:colId xmlns:a16="http://schemas.microsoft.com/office/drawing/2014/main" val="3775468146"/>
                    </a:ext>
                  </a:extLst>
                </a:gridCol>
                <a:gridCol w="3157671">
                  <a:extLst>
                    <a:ext uri="{9D8B030D-6E8A-4147-A177-3AD203B41FA5}">
                      <a16:colId xmlns:a16="http://schemas.microsoft.com/office/drawing/2014/main" val="4150767502"/>
                    </a:ext>
                  </a:extLst>
                </a:gridCol>
                <a:gridCol w="3213219">
                  <a:extLst>
                    <a:ext uri="{9D8B030D-6E8A-4147-A177-3AD203B41FA5}">
                      <a16:colId xmlns:a16="http://schemas.microsoft.com/office/drawing/2014/main" val="1153478227"/>
                    </a:ext>
                  </a:extLst>
                </a:gridCol>
                <a:gridCol w="1397237">
                  <a:extLst>
                    <a:ext uri="{9D8B030D-6E8A-4147-A177-3AD203B41FA5}">
                      <a16:colId xmlns:a16="http://schemas.microsoft.com/office/drawing/2014/main" val="3584404705"/>
                    </a:ext>
                  </a:extLst>
                </a:gridCol>
              </a:tblGrid>
              <a:tr h="708134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Forwards, age 30-31: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576760"/>
                  </a:ext>
                </a:extLst>
              </a:tr>
              <a:tr h="708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</a:rPr>
                        <a:t>CF%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TOI/GP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Goals/60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First Assists/60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Total Points/60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iCF/60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80629963"/>
                  </a:ext>
                </a:extLst>
              </a:tr>
              <a:tr h="708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</a:rPr>
                        <a:t>43%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54%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58%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72%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72%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62%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24091788"/>
                  </a:ext>
                </a:extLst>
              </a:tr>
              <a:tr h="708134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Defense, age 30-31: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98833"/>
                  </a:ext>
                </a:extLst>
              </a:tr>
              <a:tr h="708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</a:rPr>
                        <a:t>CF%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TOI/GP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Goals/60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First Assists/60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Total Points/60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iCF</a:t>
                      </a:r>
                      <a:r>
                        <a:rPr lang="en-US" sz="2800" dirty="0">
                          <a:effectLst/>
                        </a:rPr>
                        <a:t>/60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49246610"/>
                  </a:ext>
                </a:extLst>
              </a:tr>
              <a:tr h="708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</a:rPr>
                        <a:t>60%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55%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47%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65%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65%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50%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11693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509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6AC3-8A39-420B-A2C8-C723306A5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Nikita Kucherov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86FF40-270C-411F-9DA9-09BE544DB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565494"/>
            <a:ext cx="65270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37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DE5B2-722C-444C-8D07-0CD8F81A7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Nikita Kucherov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DFA24-074E-4432-8B15-28EE63E9F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year bridge, followed by 8 year extension</a:t>
            </a:r>
          </a:p>
          <a:p>
            <a:r>
              <a:rPr lang="en-US" dirty="0"/>
              <a:t>Initial reaction to the bridge was, great deal at the time… salary cap issues to follow</a:t>
            </a:r>
          </a:p>
          <a:p>
            <a:r>
              <a:rPr lang="en-US" dirty="0"/>
              <a:t>Was this the right thing for Tampa to do?</a:t>
            </a:r>
          </a:p>
          <a:p>
            <a:pPr lvl="1"/>
            <a:r>
              <a:rPr lang="en-US" dirty="0"/>
              <a:t>Cap situation aside</a:t>
            </a:r>
          </a:p>
        </p:txBody>
      </p:sp>
    </p:spTree>
    <p:extLst>
      <p:ext uri="{BB962C8B-B14F-4D97-AF65-F5344CB8AC3E}">
        <p14:creationId xmlns:p14="http://schemas.microsoft.com/office/powerpoint/2010/main" val="1093451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88FDA-77F3-43DD-B698-B7F27CAB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Nikita Kucherov: Contract Options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F32468-E936-46FE-9CBA-1A1392F5C890}"/>
              </a:ext>
            </a:extLst>
          </p:cNvPr>
          <p:cNvSpPr txBox="1"/>
          <p:nvPr/>
        </p:nvSpPr>
        <p:spPr>
          <a:xfrm>
            <a:off x="591207" y="3925614"/>
            <a:ext cx="6660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years of paying more than the bridge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 years of savings once the extension kicked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 it reasonable to expect him to sign for $9.5M in year 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6F57B8-A16D-4284-A18C-9D7D0B165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57" y="1586364"/>
            <a:ext cx="11792892" cy="6898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175CA1-90CE-44E2-ACBF-CA1A95EC6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57" y="2932386"/>
            <a:ext cx="11792892" cy="84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30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38020-A279-484E-9FAA-8D20B827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Conclusion/Wrap-Up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D4ED3-4BA4-470B-B061-26DE7AF98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offering RFA players short-term contracts teams are:</a:t>
            </a:r>
          </a:p>
          <a:p>
            <a:pPr lvl="1"/>
            <a:r>
              <a:rPr lang="en-US" dirty="0"/>
              <a:t>Betting the player will get worse</a:t>
            </a:r>
          </a:p>
          <a:p>
            <a:pPr lvl="1"/>
            <a:r>
              <a:rPr lang="en-US" dirty="0"/>
              <a:t>Giving leverage to players with minimal to no leverage</a:t>
            </a:r>
          </a:p>
          <a:p>
            <a:r>
              <a:rPr lang="en-US" dirty="0"/>
              <a:t>Using long-term instead of short-term deals creates favorable future cap savings</a:t>
            </a:r>
          </a:p>
          <a:p>
            <a:pPr lvl="1"/>
            <a:r>
              <a:rPr lang="en-US" dirty="0"/>
              <a:t>More critical than ever with league trending younger</a:t>
            </a:r>
          </a:p>
        </p:txBody>
      </p:sp>
    </p:spTree>
    <p:extLst>
      <p:ext uri="{BB962C8B-B14F-4D97-AF65-F5344CB8AC3E}">
        <p14:creationId xmlns:p14="http://schemas.microsoft.com/office/powerpoint/2010/main" val="864716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A27DB-B9F8-4FC1-A8CA-78EB9163D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DD57E-7B6C-4CB4-AEBB-B676073A3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us on Twitter: @</a:t>
            </a:r>
            <a:r>
              <a:rPr lang="en-US" dirty="0" err="1"/>
              <a:t>afpanalytics</a:t>
            </a:r>
            <a:endParaRPr lang="en-US" dirty="0"/>
          </a:p>
          <a:p>
            <a:r>
              <a:rPr lang="en-US" dirty="0"/>
              <a:t>For a detailed writeup of the presentation please visit: afpanalytics.com/blog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300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171616"/>
      </a:dk1>
      <a:lt1>
        <a:srgbClr val="FFFFFF"/>
      </a:lt1>
      <a:dk2>
        <a:srgbClr val="176BC5"/>
      </a:dk2>
      <a:lt2>
        <a:srgbClr val="E7E6E6"/>
      </a:lt2>
      <a:accent1>
        <a:srgbClr val="77C961"/>
      </a:accent1>
      <a:accent2>
        <a:srgbClr val="4DA294"/>
      </a:accent2>
      <a:accent3>
        <a:srgbClr val="5B9BD5"/>
      </a:accent3>
      <a:accent4>
        <a:srgbClr val="82C4B9"/>
      </a:accent4>
      <a:accent5>
        <a:srgbClr val="5B9BD5"/>
      </a:accent5>
      <a:accent6>
        <a:srgbClr val="70AD47"/>
      </a:accent6>
      <a:hlink>
        <a:srgbClr val="0563C1"/>
      </a:hlink>
      <a:folHlink>
        <a:srgbClr val="53813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733</TotalTime>
  <Words>1099</Words>
  <Application>Microsoft Macintosh PowerPoint</Application>
  <PresentationFormat>Widescreen</PresentationFormat>
  <Paragraphs>226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Times New Roman</vt:lpstr>
      <vt:lpstr>Office Theme</vt:lpstr>
      <vt:lpstr>Burn The Bridge Deal</vt:lpstr>
      <vt:lpstr>Presentation Outline</vt:lpstr>
      <vt:lpstr>How Teams Tend to Operate</vt:lpstr>
      <vt:lpstr>Player Contract Timeline: Our Focus</vt:lpstr>
      <vt:lpstr>The Critical Decision Point</vt:lpstr>
      <vt:lpstr>A Quick Finance Lesson…</vt:lpstr>
      <vt:lpstr>“The Breakeven Point”</vt:lpstr>
      <vt:lpstr>“The Breakeven Point”</vt:lpstr>
      <vt:lpstr>Getting to the “Breakeven Point”</vt:lpstr>
      <vt:lpstr>Case Study: William Nylander</vt:lpstr>
      <vt:lpstr>William Nylander: Contract Options</vt:lpstr>
      <vt:lpstr>Why are long-term contracts not prevalent</vt:lpstr>
      <vt:lpstr>Buyout window</vt:lpstr>
      <vt:lpstr>Case Study: Sam Reinhart</vt:lpstr>
      <vt:lpstr>Sam Reinhart: Contract Options</vt:lpstr>
      <vt:lpstr>How likely is a buyout?</vt:lpstr>
      <vt:lpstr>Simulating Player Performance</vt:lpstr>
      <vt:lpstr>Probability of a Younger Player not Getting Worse in 2 Consecutive Years</vt:lpstr>
      <vt:lpstr>Probability of a Older Player Getting Worse From 30 -31</vt:lpstr>
      <vt:lpstr>Case Study: Nikita Kucherov</vt:lpstr>
      <vt:lpstr>Nikita Kucherov</vt:lpstr>
      <vt:lpstr>Nikita Kucherov: Contract Options</vt:lpstr>
      <vt:lpstr>Conclusion/Wrap-Up</vt:lpstr>
      <vt:lpstr>Thank You!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Alan Pogroszewski</dc:creator>
  <cp:lastModifiedBy>Kyle Stich</cp:lastModifiedBy>
  <cp:revision>53</cp:revision>
  <dcterms:created xsi:type="dcterms:W3CDTF">2017-11-27T18:05:55Z</dcterms:created>
  <dcterms:modified xsi:type="dcterms:W3CDTF">2018-08-08T21:11:47Z</dcterms:modified>
</cp:coreProperties>
</file>