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2"/>
  </p:notesMasterIdLst>
  <p:sldIdLst>
    <p:sldId id="256" r:id="rId2"/>
    <p:sldId id="267" r:id="rId3"/>
    <p:sldId id="272" r:id="rId4"/>
    <p:sldId id="265" r:id="rId5"/>
    <p:sldId id="257" r:id="rId6"/>
    <p:sldId id="287" r:id="rId7"/>
    <p:sldId id="280" r:id="rId8"/>
    <p:sldId id="284" r:id="rId9"/>
    <p:sldId id="268" r:id="rId10"/>
    <p:sldId id="288" r:id="rId11"/>
    <p:sldId id="296" r:id="rId12"/>
    <p:sldId id="297" r:id="rId13"/>
    <p:sldId id="298" r:id="rId14"/>
    <p:sldId id="299" r:id="rId15"/>
    <p:sldId id="300" r:id="rId16"/>
    <p:sldId id="301" r:id="rId17"/>
    <p:sldId id="302" r:id="rId18"/>
    <p:sldId id="303" r:id="rId19"/>
    <p:sldId id="306" r:id="rId20"/>
    <p:sldId id="26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0E1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81966"/>
  </p:normalViewPr>
  <p:slideViewPr>
    <p:cSldViewPr snapToGrid="0" snapToObjects="1">
      <p:cViewPr varScale="1">
        <p:scale>
          <a:sx n="81" d="100"/>
          <a:sy n="81" d="100"/>
        </p:scale>
        <p:origin x="1216" y="17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036621-0BE4-1A43-AAB5-AAED190791C9}" type="datetimeFigureOut">
              <a:rPr lang="en-US" smtClean="0"/>
              <a:t>8/8/18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018F40-7757-CE47-9A79-B31AC3D564B2}" type="slidenum">
              <a:rPr lang="en-US" smtClean="0"/>
              <a:t>‹#›</a:t>
            </a:fld>
            <a:endParaRPr lang="en-US" dirty="0"/>
          </a:p>
        </p:txBody>
      </p:sp>
    </p:spTree>
    <p:extLst>
      <p:ext uri="{BB962C8B-B14F-4D97-AF65-F5344CB8AC3E}">
        <p14:creationId xmlns:p14="http://schemas.microsoft.com/office/powerpoint/2010/main" val="2177512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Judy Cohen</a:t>
            </a:r>
          </a:p>
          <a:p>
            <a:r>
              <a:rPr lang="en-US" sz="1200" kern="1200" dirty="0">
                <a:solidFill>
                  <a:schemeClr val="tx1"/>
                </a:solidFill>
                <a:effectLst/>
                <a:latin typeface="+mn-lt"/>
                <a:ea typeface="+mn-ea"/>
                <a:cs typeface="+mn-cs"/>
              </a:rPr>
              <a:t>- talking about 2016-17 BU PP</a:t>
            </a:r>
          </a:p>
          <a:p>
            <a:r>
              <a:rPr lang="en-US" sz="1200" kern="1200" dirty="0">
                <a:solidFill>
                  <a:schemeClr val="tx1"/>
                </a:solidFill>
                <a:effectLst/>
                <a:latin typeface="+mn-lt"/>
                <a:ea typeface="+mn-ea"/>
                <a:cs typeface="+mn-cs"/>
              </a:rPr>
              <a:t>- excerpt/abridged version because cannot fit into 20 mins</a:t>
            </a:r>
          </a:p>
          <a:p>
            <a:r>
              <a:rPr lang="en-US" sz="1200" kern="1200" dirty="0">
                <a:solidFill>
                  <a:schemeClr val="tx1"/>
                </a:solidFill>
                <a:effectLst/>
                <a:latin typeface="+mn-lt"/>
                <a:ea typeface="+mn-ea"/>
                <a:cs typeface="+mn-cs"/>
              </a:rPr>
              <a:t>- if you want to follow, go to my blog judypuck.wordpress.com</a:t>
            </a:r>
          </a:p>
          <a:p>
            <a:endParaRPr lang="en-US" dirty="0"/>
          </a:p>
        </p:txBody>
      </p:sp>
      <p:sp>
        <p:nvSpPr>
          <p:cNvPr id="4" name="Slide Number Placeholder 3"/>
          <p:cNvSpPr>
            <a:spLocks noGrp="1"/>
          </p:cNvSpPr>
          <p:nvPr>
            <p:ph type="sldNum" sz="quarter" idx="10"/>
          </p:nvPr>
        </p:nvSpPr>
        <p:spPr/>
        <p:txBody>
          <a:bodyPr/>
          <a:lstStyle/>
          <a:p>
            <a:fld id="{54018F40-7757-CE47-9A79-B31AC3D564B2}" type="slidenum">
              <a:rPr lang="en-US" smtClean="0"/>
              <a:t>1</a:t>
            </a:fld>
            <a:endParaRPr lang="en-US" dirty="0"/>
          </a:p>
        </p:txBody>
      </p:sp>
    </p:spTree>
    <p:extLst>
      <p:ext uri="{BB962C8B-B14F-4D97-AF65-F5344CB8AC3E}">
        <p14:creationId xmlns:p14="http://schemas.microsoft.com/office/powerpoint/2010/main" val="4219702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general overview detailing what went into the project</a:t>
            </a:r>
          </a:p>
          <a:p>
            <a:r>
              <a:rPr lang="en-US" sz="1200" kern="1200" dirty="0">
                <a:solidFill>
                  <a:schemeClr val="tx1"/>
                </a:solidFill>
                <a:effectLst/>
                <a:latin typeface="+mn-lt"/>
                <a:ea typeface="+mn-ea"/>
                <a:cs typeface="+mn-cs"/>
              </a:rPr>
              <a:t>- looked at BU's top 2 units during this season, two units most frequently used based on the video I had</a:t>
            </a:r>
          </a:p>
          <a:p>
            <a:r>
              <a:rPr lang="en-US" sz="1200" kern="1200" dirty="0">
                <a:solidFill>
                  <a:schemeClr val="tx1"/>
                </a:solidFill>
                <a:effectLst/>
                <a:latin typeface="+mn-lt"/>
                <a:ea typeface="+mn-ea"/>
                <a:cs typeface="+mn-cs"/>
              </a:rPr>
              <a:t>- only had 21 total games, usually 38-40 games in college season</a:t>
            </a:r>
          </a:p>
          <a:p>
            <a:r>
              <a:rPr lang="en-US" sz="1200" kern="1200" dirty="0">
                <a:solidFill>
                  <a:schemeClr val="tx1"/>
                </a:solidFill>
                <a:effectLst/>
                <a:latin typeface="+mn-lt"/>
                <a:ea typeface="+mn-ea"/>
                <a:cs typeface="+mn-cs"/>
              </a:rPr>
              <a:t>- 16 were home games were is concerning</a:t>
            </a:r>
          </a:p>
          <a:p>
            <a:r>
              <a:rPr lang="en-US" sz="1200" kern="1200" dirty="0">
                <a:solidFill>
                  <a:schemeClr val="tx1"/>
                </a:solidFill>
                <a:effectLst/>
                <a:latin typeface="+mn-lt"/>
                <a:ea typeface="+mn-ea"/>
                <a:cs typeface="+mn-cs"/>
              </a:rPr>
              <a:t>- but PP did not perform statistically significantly better at home vs road despite stark difference in record</a:t>
            </a:r>
          </a:p>
          <a:p>
            <a:r>
              <a:rPr lang="en-US" sz="1200" kern="1200" dirty="0">
                <a:solidFill>
                  <a:schemeClr val="tx1"/>
                </a:solidFill>
                <a:effectLst/>
                <a:latin typeface="+mn-lt"/>
                <a:ea typeface="+mn-ea"/>
                <a:cs typeface="+mn-cs"/>
              </a:rPr>
              <a:t>- PP1 31 times in 7 games, 32:09 TOI</a:t>
            </a:r>
          </a:p>
          <a:p>
            <a:r>
              <a:rPr lang="en-US" sz="1200" kern="1200" dirty="0">
                <a:solidFill>
                  <a:schemeClr val="tx1"/>
                </a:solidFill>
                <a:effectLst/>
                <a:latin typeface="+mn-lt"/>
                <a:ea typeface="+mn-ea"/>
                <a:cs typeface="+mn-cs"/>
              </a:rPr>
              <a:t>- PP2 17 times in 6 games, 12:49 TOI</a:t>
            </a:r>
          </a:p>
          <a:p>
            <a:r>
              <a:rPr lang="en-US" sz="1200" kern="1200" dirty="0">
                <a:solidFill>
                  <a:schemeClr val="tx1"/>
                </a:solidFill>
                <a:effectLst/>
                <a:latin typeface="+mn-lt"/>
                <a:ea typeface="+mn-ea"/>
                <a:cs typeface="+mn-cs"/>
              </a:rPr>
              <a:t>- small sample size, not trying to make sweeping generalizations or apply this to hockey in general</a:t>
            </a:r>
          </a:p>
          <a:p>
            <a:r>
              <a:rPr lang="en-US" sz="1200" kern="1200" dirty="0">
                <a:solidFill>
                  <a:schemeClr val="tx1"/>
                </a:solidFill>
                <a:effectLst/>
                <a:latin typeface="+mn-lt"/>
                <a:ea typeface="+mn-ea"/>
                <a:cs typeface="+mn-cs"/>
              </a:rPr>
              <a:t>- looked specifically at how these PPs did in their TOI</a:t>
            </a:r>
          </a:p>
          <a:p>
            <a:endParaRPr lang="en-US" dirty="0"/>
          </a:p>
        </p:txBody>
      </p:sp>
      <p:sp>
        <p:nvSpPr>
          <p:cNvPr id="4" name="Slide Number Placeholder 3"/>
          <p:cNvSpPr>
            <a:spLocks noGrp="1"/>
          </p:cNvSpPr>
          <p:nvPr>
            <p:ph type="sldNum" sz="quarter" idx="10"/>
          </p:nvPr>
        </p:nvSpPr>
        <p:spPr/>
        <p:txBody>
          <a:bodyPr/>
          <a:lstStyle/>
          <a:p>
            <a:fld id="{54018F40-7757-CE47-9A79-B31AC3D564B2}" type="slidenum">
              <a:rPr lang="en-US" smtClean="0"/>
              <a:t>2</a:t>
            </a:fld>
            <a:endParaRPr lang="en-US" dirty="0"/>
          </a:p>
        </p:txBody>
      </p:sp>
    </p:spTree>
    <p:extLst>
      <p:ext uri="{BB962C8B-B14F-4D97-AF65-F5344CB8AC3E}">
        <p14:creationId xmlns:p14="http://schemas.microsoft.com/office/powerpoint/2010/main" val="1753538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read the slide</a:t>
            </a:r>
          </a:p>
          <a:p>
            <a:r>
              <a:rPr lang="en-US" sz="1200" kern="1200" dirty="0">
                <a:solidFill>
                  <a:schemeClr val="tx1"/>
                </a:solidFill>
                <a:effectLst/>
                <a:latin typeface="+mn-lt"/>
                <a:ea typeface="+mn-ea"/>
                <a:cs typeface="+mn-cs"/>
              </a:rPr>
              <a:t>- went through vid to track shots and passes and used a tracking tool Ryan generously gave me access to</a:t>
            </a:r>
          </a:p>
          <a:p>
            <a:r>
              <a:rPr lang="en-US" sz="1200" kern="1200" dirty="0">
                <a:solidFill>
                  <a:schemeClr val="tx1"/>
                </a:solidFill>
                <a:effectLst/>
                <a:latin typeface="+mn-lt"/>
                <a:ea typeface="+mn-ea"/>
                <a:cs typeface="+mn-cs"/>
              </a:rPr>
              <a:t>- click around on rink and get </a:t>
            </a:r>
            <a:r>
              <a:rPr lang="en-US" sz="1200" kern="1200" dirty="0" err="1">
                <a:solidFill>
                  <a:schemeClr val="tx1"/>
                </a:solidFill>
                <a:effectLst/>
                <a:latin typeface="+mn-lt"/>
                <a:ea typeface="+mn-ea"/>
                <a:cs typeface="+mn-cs"/>
              </a:rPr>
              <a:t>xy</a:t>
            </a:r>
            <a:r>
              <a:rPr lang="en-US" sz="1200" kern="1200" dirty="0">
                <a:solidFill>
                  <a:schemeClr val="tx1"/>
                </a:solidFill>
                <a:effectLst/>
                <a:latin typeface="+mn-lt"/>
                <a:ea typeface="+mn-ea"/>
                <a:cs typeface="+mn-cs"/>
              </a:rPr>
              <a:t> coordinates, shot distance, pass distance, shot angle, </a:t>
            </a:r>
            <a:r>
              <a:rPr lang="en-US" sz="1200" kern="1200" dirty="0" err="1">
                <a:solidFill>
                  <a:schemeClr val="tx1"/>
                </a:solidFill>
                <a:effectLst/>
                <a:latin typeface="+mn-lt"/>
                <a:ea typeface="+mn-ea"/>
                <a:cs typeface="+mn-cs"/>
              </a:rPr>
              <a:t>etc</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exported as csv and used python (matplotlib, seaboard) to make viz</a:t>
            </a:r>
          </a:p>
          <a:p>
            <a:endParaRPr lang="en-US" dirty="0"/>
          </a:p>
        </p:txBody>
      </p:sp>
      <p:sp>
        <p:nvSpPr>
          <p:cNvPr id="4" name="Slide Number Placeholder 3"/>
          <p:cNvSpPr>
            <a:spLocks noGrp="1"/>
          </p:cNvSpPr>
          <p:nvPr>
            <p:ph type="sldNum" sz="quarter" idx="10"/>
          </p:nvPr>
        </p:nvSpPr>
        <p:spPr/>
        <p:txBody>
          <a:bodyPr/>
          <a:lstStyle/>
          <a:p>
            <a:fld id="{54018F40-7757-CE47-9A79-B31AC3D564B2}" type="slidenum">
              <a:rPr lang="en-US" smtClean="0"/>
              <a:t>3</a:t>
            </a:fld>
            <a:endParaRPr lang="en-US" dirty="0"/>
          </a:p>
        </p:txBody>
      </p:sp>
    </p:spTree>
    <p:extLst>
      <p:ext uri="{BB962C8B-B14F-4D97-AF65-F5344CB8AC3E}">
        <p14:creationId xmlns:p14="http://schemas.microsoft.com/office/powerpoint/2010/main" val="35733192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actual hockey part of this PP</a:t>
            </a:r>
          </a:p>
          <a:p>
            <a:r>
              <a:rPr lang="en-US" sz="1200" kern="1200" dirty="0">
                <a:solidFill>
                  <a:schemeClr val="tx1"/>
                </a:solidFill>
                <a:effectLst/>
                <a:latin typeface="+mn-lt"/>
                <a:ea typeface="+mn-ea"/>
                <a:cs typeface="+mn-cs"/>
              </a:rPr>
              <a:t>- PP1 ran 1-3-1, 4F1D, very mobile slid around to fill in spaces</a:t>
            </a:r>
          </a:p>
          <a:p>
            <a:r>
              <a:rPr lang="en-US" sz="1200" kern="1200" dirty="0">
                <a:solidFill>
                  <a:schemeClr val="tx1"/>
                </a:solidFill>
                <a:effectLst/>
                <a:latin typeface="+mn-lt"/>
                <a:ea typeface="+mn-ea"/>
                <a:cs typeface="+mn-cs"/>
              </a:rPr>
              <a:t>- JG net, JFK slot, Chuck left, Pat right, Clay on the point doing whatever he wanted</a:t>
            </a:r>
          </a:p>
          <a:p>
            <a:r>
              <a:rPr lang="en-US" sz="1200" kern="1200" dirty="0">
                <a:solidFill>
                  <a:schemeClr val="tx1"/>
                </a:solidFill>
                <a:effectLst/>
                <a:latin typeface="+mn-lt"/>
                <a:ea typeface="+mn-ea"/>
                <a:cs typeface="+mn-cs"/>
              </a:rPr>
              <a:t>- PP2 split, 3F2D, very stationary did not move at least in terms of shots</a:t>
            </a:r>
          </a:p>
          <a:p>
            <a:r>
              <a:rPr lang="en-US" sz="1200" kern="1200" dirty="0">
                <a:solidFill>
                  <a:schemeClr val="tx1"/>
                </a:solidFill>
                <a:effectLst/>
                <a:latin typeface="+mn-lt"/>
                <a:ea typeface="+mn-ea"/>
                <a:cs typeface="+mn-cs"/>
              </a:rPr>
              <a:t>- Pat net, Bobo left, Kieffer right, Chad left point, Dante right point</a:t>
            </a:r>
          </a:p>
          <a:p>
            <a:r>
              <a:rPr lang="en-US" sz="1200" kern="1200" dirty="0">
                <a:solidFill>
                  <a:schemeClr val="tx1"/>
                </a:solidFill>
                <a:effectLst/>
                <a:latin typeface="+mn-lt"/>
                <a:ea typeface="+mn-ea"/>
                <a:cs typeface="+mn-cs"/>
              </a:rPr>
              <a:t>- all four wall guys are on their off sides (</a:t>
            </a:r>
            <a:r>
              <a:rPr lang="en-US" sz="1200" kern="1200" dirty="0" err="1">
                <a:solidFill>
                  <a:schemeClr val="tx1"/>
                </a:solidFill>
                <a:effectLst/>
                <a:latin typeface="+mn-lt"/>
                <a:ea typeface="+mn-ea"/>
                <a:cs typeface="+mn-cs"/>
              </a:rPr>
              <a:t>oppo</a:t>
            </a:r>
            <a:r>
              <a:rPr lang="en-US" sz="1200" kern="1200" dirty="0">
                <a:solidFill>
                  <a:schemeClr val="tx1"/>
                </a:solidFill>
                <a:effectLst/>
                <a:latin typeface="+mn-lt"/>
                <a:ea typeface="+mn-ea"/>
                <a:cs typeface="+mn-cs"/>
              </a:rPr>
              <a:t> of handedness): Chuck, Harper, Bobo, Kieffer, get one timer in as option</a:t>
            </a:r>
          </a:p>
          <a:p>
            <a:endParaRPr lang="en-US" dirty="0"/>
          </a:p>
        </p:txBody>
      </p:sp>
      <p:sp>
        <p:nvSpPr>
          <p:cNvPr id="4" name="Slide Number Placeholder 3"/>
          <p:cNvSpPr>
            <a:spLocks noGrp="1"/>
          </p:cNvSpPr>
          <p:nvPr>
            <p:ph type="sldNum" sz="quarter" idx="10"/>
          </p:nvPr>
        </p:nvSpPr>
        <p:spPr/>
        <p:txBody>
          <a:bodyPr/>
          <a:lstStyle/>
          <a:p>
            <a:fld id="{54018F40-7757-CE47-9A79-B31AC3D564B2}" type="slidenum">
              <a:rPr lang="en-US" smtClean="0"/>
              <a:t>4</a:t>
            </a:fld>
            <a:endParaRPr lang="en-US" dirty="0"/>
          </a:p>
        </p:txBody>
      </p:sp>
    </p:spTree>
    <p:extLst>
      <p:ext uri="{BB962C8B-B14F-4D97-AF65-F5344CB8AC3E}">
        <p14:creationId xmlns:p14="http://schemas.microsoft.com/office/powerpoint/2010/main" val="2855505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overview of shot locations for both units</a:t>
            </a:r>
          </a:p>
          <a:p>
            <a:r>
              <a:rPr lang="en-US" sz="1200" kern="1200" dirty="0">
                <a:solidFill>
                  <a:schemeClr val="tx1"/>
                </a:solidFill>
                <a:effectLst/>
                <a:latin typeface="+mn-lt"/>
                <a:ea typeface="+mn-ea"/>
                <a:cs typeface="+mn-cs"/>
              </a:rPr>
              <a:t>- see PP1 a little messy but shape is there, that diamond with slot presence</a:t>
            </a:r>
          </a:p>
          <a:p>
            <a:r>
              <a:rPr lang="en-US" sz="1200" kern="1200" dirty="0">
                <a:solidFill>
                  <a:schemeClr val="tx1"/>
                </a:solidFill>
                <a:effectLst/>
                <a:latin typeface="+mn-lt"/>
                <a:ea typeface="+mn-ea"/>
                <a:cs typeface="+mn-cs"/>
              </a:rPr>
              <a:t>- 31 SOG (35 w 4 goals), 21 misses, 11 blocked</a:t>
            </a:r>
          </a:p>
          <a:p>
            <a:r>
              <a:rPr lang="en-US" sz="1200" kern="1200" dirty="0">
                <a:solidFill>
                  <a:schemeClr val="tx1"/>
                </a:solidFill>
                <a:effectLst/>
                <a:latin typeface="+mn-lt"/>
                <a:ea typeface="+mn-ea"/>
                <a:cs typeface="+mn-cs"/>
              </a:rPr>
              <a:t>- PP2 sample size makes it looks bare, but distinct areas where people were shooting</a:t>
            </a:r>
          </a:p>
          <a:p>
            <a:r>
              <a:rPr lang="en-US" sz="1200" kern="1200" dirty="0">
                <a:solidFill>
                  <a:schemeClr val="tx1"/>
                </a:solidFill>
                <a:effectLst/>
                <a:latin typeface="+mn-lt"/>
                <a:ea typeface="+mn-ea"/>
                <a:cs typeface="+mn-cs"/>
              </a:rPr>
              <a:t>- 12 SOG (13 w 1 goal), 11 misses, 9 blocked</a:t>
            </a:r>
          </a:p>
          <a:p>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4018F40-7757-CE47-9A79-B31AC3D564B2}" type="slidenum">
              <a:rPr lang="en-US" smtClean="0"/>
              <a:t>5</a:t>
            </a:fld>
            <a:endParaRPr lang="en-US" dirty="0"/>
          </a:p>
        </p:txBody>
      </p:sp>
    </p:spTree>
    <p:extLst>
      <p:ext uri="{BB962C8B-B14F-4D97-AF65-F5344CB8AC3E}">
        <p14:creationId xmlns:p14="http://schemas.microsoft.com/office/powerpoint/2010/main" val="20825833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variance in shot distance for both units</a:t>
            </a:r>
          </a:p>
          <a:p>
            <a:r>
              <a:rPr lang="en-US" sz="1200" kern="1200" dirty="0">
                <a:solidFill>
                  <a:schemeClr val="tx1"/>
                </a:solidFill>
                <a:effectLst/>
                <a:latin typeface="+mn-lt"/>
                <a:ea typeface="+mn-ea"/>
                <a:cs typeface="+mn-cs"/>
              </a:rPr>
              <a:t>- not too big, but can see PP2 was super set in positions compared to PP1</a:t>
            </a:r>
          </a:p>
          <a:p>
            <a:r>
              <a:rPr lang="en-US" sz="1200" kern="1200" dirty="0">
                <a:solidFill>
                  <a:schemeClr val="tx1"/>
                </a:solidFill>
                <a:effectLst/>
                <a:latin typeface="+mn-lt"/>
                <a:ea typeface="+mn-ea"/>
                <a:cs typeface="+mn-cs"/>
              </a:rPr>
              <a:t>- Kieffer 2 ft radius, Chad and Dante did not want to leave blue line</a:t>
            </a:r>
          </a:p>
          <a:p>
            <a:r>
              <a:rPr lang="en-US" sz="1200" kern="1200" dirty="0">
                <a:solidFill>
                  <a:schemeClr val="tx1"/>
                </a:solidFill>
                <a:effectLst/>
                <a:latin typeface="+mn-lt"/>
                <a:ea typeface="+mn-ea"/>
                <a:cs typeface="+mn-cs"/>
              </a:rPr>
              <a:t>- PP1 some more variance (Clay)</a:t>
            </a:r>
          </a:p>
          <a:p>
            <a:pPr marL="171450" indent="-171450">
              <a:buFontTx/>
              <a:buChar char="-"/>
            </a:pP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4018F40-7757-CE47-9A79-B31AC3D564B2}" type="slidenum">
              <a:rPr lang="en-US" smtClean="0"/>
              <a:t>6</a:t>
            </a:fld>
            <a:endParaRPr lang="en-US" dirty="0"/>
          </a:p>
        </p:txBody>
      </p:sp>
    </p:spTree>
    <p:extLst>
      <p:ext uri="{BB962C8B-B14F-4D97-AF65-F5344CB8AC3E}">
        <p14:creationId xmlns:p14="http://schemas.microsoft.com/office/powerpoint/2010/main" val="31906338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gonna</a:t>
            </a:r>
            <a:r>
              <a:rPr lang="en-US" sz="1200" kern="1200" dirty="0">
                <a:solidFill>
                  <a:schemeClr val="tx1"/>
                </a:solidFill>
                <a:effectLst/>
                <a:latin typeface="+mn-lt"/>
                <a:ea typeface="+mn-ea"/>
                <a:cs typeface="+mn-cs"/>
              </a:rPr>
              <a:t> show couple examples of player profiles</a:t>
            </a:r>
          </a:p>
          <a:p>
            <a:r>
              <a:rPr lang="en-US" sz="1200" kern="1200" dirty="0">
                <a:solidFill>
                  <a:schemeClr val="tx1"/>
                </a:solidFill>
                <a:effectLst/>
                <a:latin typeface="+mn-lt"/>
                <a:ea typeface="+mn-ea"/>
                <a:cs typeface="+mn-cs"/>
              </a:rPr>
              <a:t>- each player has shot maps, pass maps, primary shot assist maps</a:t>
            </a:r>
          </a:p>
          <a:p>
            <a:r>
              <a:rPr lang="en-US" sz="1200" kern="1200" dirty="0">
                <a:solidFill>
                  <a:schemeClr val="tx1"/>
                </a:solidFill>
                <a:effectLst/>
                <a:latin typeface="+mn-lt"/>
                <a:ea typeface="+mn-ea"/>
                <a:cs typeface="+mn-cs"/>
              </a:rPr>
              <a:t>- shots from everywhere (could see in shot distance table)</a:t>
            </a:r>
          </a:p>
          <a:p>
            <a:r>
              <a:rPr lang="en-US" sz="1200" kern="1200" dirty="0">
                <a:solidFill>
                  <a:schemeClr val="tx1"/>
                </a:solidFill>
                <a:effectLst/>
                <a:latin typeface="+mn-lt"/>
                <a:ea typeface="+mn-ea"/>
                <a:cs typeface="+mn-cs"/>
              </a:rPr>
              <a:t>- passes a lot from all over the place compared to other guys whose passes are more localized even if they do slide around a bit</a:t>
            </a:r>
          </a:p>
          <a:p>
            <a:r>
              <a:rPr lang="en-US" sz="1200" kern="1200" dirty="0">
                <a:solidFill>
                  <a:schemeClr val="tx1"/>
                </a:solidFill>
                <a:effectLst/>
                <a:latin typeface="+mn-lt"/>
                <a:ea typeface="+mn-ea"/>
                <a:cs typeface="+mn-cs"/>
              </a:rPr>
              <a:t>- see how responsible he was for this PP and how much freedom he had</a:t>
            </a:r>
          </a:p>
          <a:p>
            <a:r>
              <a:rPr lang="en-US" sz="1200" kern="1200" dirty="0">
                <a:solidFill>
                  <a:schemeClr val="tx1"/>
                </a:solidFill>
                <a:effectLst/>
                <a:latin typeface="+mn-lt"/>
                <a:ea typeface="+mn-ea"/>
                <a:cs typeface="+mn-cs"/>
              </a:rPr>
              <a:t>- when you look at other two I'm showing you'll see how different that is from everyone else</a:t>
            </a:r>
          </a:p>
          <a:p>
            <a:r>
              <a:rPr lang="en-US" sz="1200" kern="1200" dirty="0">
                <a:solidFill>
                  <a:schemeClr val="tx1"/>
                </a:solidFill>
                <a:effectLst/>
                <a:latin typeface="+mn-lt"/>
                <a:ea typeface="+mn-ea"/>
                <a:cs typeface="+mn-cs"/>
              </a:rPr>
              <a:t>- dotted lines here mean indirect passes so they start and end where you see but their paths were not straight (off boards or rimmed)</a:t>
            </a:r>
          </a:p>
          <a:p>
            <a:r>
              <a:rPr lang="en-US" sz="1200" kern="1200" dirty="0">
                <a:solidFill>
                  <a:schemeClr val="tx1"/>
                </a:solidFill>
                <a:effectLst/>
                <a:latin typeface="+mn-lt"/>
                <a:ea typeface="+mn-ea"/>
                <a:cs typeface="+mn-cs"/>
              </a:rPr>
              <a:t>- Keller had 71 total passes, 25 went to harper, 24 went to McAvoy</a:t>
            </a:r>
          </a:p>
          <a:p>
            <a:r>
              <a:rPr lang="en-US" sz="1200" kern="1200" dirty="0">
                <a:solidFill>
                  <a:schemeClr val="tx1"/>
                </a:solidFill>
                <a:effectLst/>
                <a:latin typeface="+mn-lt"/>
                <a:ea typeface="+mn-ea"/>
                <a:cs typeface="+mn-cs"/>
              </a:rPr>
              <a:t>- PP1 moved the puck a lot in that high triangle which you might have known based on this PP</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4018F40-7757-CE47-9A79-B31AC3D564B2}" type="slidenum">
              <a:rPr lang="en-US" smtClean="0"/>
              <a:t>7</a:t>
            </a:fld>
            <a:endParaRPr lang="en-US" dirty="0"/>
          </a:p>
        </p:txBody>
      </p:sp>
    </p:spTree>
    <p:extLst>
      <p:ext uri="{BB962C8B-B14F-4D97-AF65-F5344CB8AC3E}">
        <p14:creationId xmlns:p14="http://schemas.microsoft.com/office/powerpoint/2010/main" val="19970753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only PP2 member I'm showing </a:t>
            </a:r>
          </a:p>
          <a:p>
            <a:r>
              <a:rPr lang="en-US" sz="1200" kern="1200" dirty="0">
                <a:solidFill>
                  <a:schemeClr val="tx1"/>
                </a:solidFill>
                <a:effectLst/>
                <a:latin typeface="+mn-lt"/>
                <a:ea typeface="+mn-ea"/>
                <a:cs typeface="+mn-cs"/>
              </a:rPr>
              <a:t>- his pass map is a bit different than other two in that 3 of his passes came from more than 15 feet away from the blue line, otherwise just sliding that line and walking the line</a:t>
            </a:r>
          </a:p>
          <a:p>
            <a:r>
              <a:rPr lang="en-US" sz="1200" kern="1200" dirty="0">
                <a:solidFill>
                  <a:schemeClr val="tx1"/>
                </a:solidFill>
                <a:effectLst/>
                <a:latin typeface="+mn-lt"/>
                <a:ea typeface="+mn-ea"/>
                <a:cs typeface="+mn-cs"/>
              </a:rPr>
              <a:t>- even shots he </a:t>
            </a:r>
            <a:r>
              <a:rPr lang="en-US" sz="1200" kern="1200" dirty="0" err="1">
                <a:solidFill>
                  <a:schemeClr val="tx1"/>
                </a:solidFill>
                <a:effectLst/>
                <a:latin typeface="+mn-lt"/>
                <a:ea typeface="+mn-ea"/>
                <a:cs typeface="+mn-cs"/>
              </a:rPr>
              <a:t>doesnt</a:t>
            </a:r>
            <a:r>
              <a:rPr lang="en-US" sz="1200" kern="1200" dirty="0">
                <a:solidFill>
                  <a:schemeClr val="tx1"/>
                </a:solidFill>
                <a:effectLst/>
                <a:latin typeface="+mn-lt"/>
                <a:ea typeface="+mn-ea"/>
                <a:cs typeface="+mn-cs"/>
              </a:rPr>
              <a:t> really step up for them though its only three but he did get two through from that far so </a:t>
            </a:r>
            <a:r>
              <a:rPr lang="en-US" sz="1200" kern="1200" dirty="0" err="1">
                <a:solidFill>
                  <a:schemeClr val="tx1"/>
                </a:solidFill>
                <a:effectLst/>
                <a:latin typeface="+mn-lt"/>
                <a:ea typeface="+mn-ea"/>
                <a:cs typeface="+mn-cs"/>
              </a:rPr>
              <a:t>thats</a:t>
            </a:r>
            <a:r>
              <a:rPr lang="en-US" sz="1200" kern="1200" dirty="0">
                <a:solidFill>
                  <a:schemeClr val="tx1"/>
                </a:solidFill>
                <a:effectLst/>
                <a:latin typeface="+mn-lt"/>
                <a:ea typeface="+mn-ea"/>
                <a:cs typeface="+mn-cs"/>
              </a:rPr>
              <a:t> pretty good</a:t>
            </a:r>
          </a:p>
          <a:p>
            <a:r>
              <a:rPr lang="en-US" sz="1200" kern="1200" dirty="0">
                <a:solidFill>
                  <a:schemeClr val="tx1"/>
                </a:solidFill>
                <a:effectLst/>
                <a:latin typeface="+mn-lt"/>
                <a:ea typeface="+mn-ea"/>
                <a:cs typeface="+mn-cs"/>
              </a:rPr>
              <a:t>- Chad ran PP2 with Fabbro those two were in charge of passing the puck and getting things moving</a:t>
            </a:r>
          </a:p>
          <a:p>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Krys</a:t>
            </a:r>
            <a:r>
              <a:rPr lang="en-US" sz="1200" kern="1200" dirty="0">
                <a:solidFill>
                  <a:schemeClr val="tx1"/>
                </a:solidFill>
                <a:effectLst/>
                <a:latin typeface="+mn-lt"/>
                <a:ea typeface="+mn-ea"/>
                <a:cs typeface="+mn-cs"/>
              </a:rPr>
              <a:t>' primary shot assist rate is high, but he's not passing to super dangerous areas, only a couple here I would consider dangerous passes or dangerous shots</a:t>
            </a:r>
          </a:p>
          <a:p>
            <a:r>
              <a:rPr lang="en-US" sz="1200" kern="1200" dirty="0">
                <a:solidFill>
                  <a:schemeClr val="tx1"/>
                </a:solidFill>
                <a:effectLst/>
                <a:latin typeface="+mn-lt"/>
                <a:ea typeface="+mn-ea"/>
                <a:cs typeface="+mn-cs"/>
              </a:rPr>
              <a:t>- you'll see in next table too, shots taken after a </a:t>
            </a:r>
            <a:r>
              <a:rPr lang="en-US" sz="1200" kern="1200" dirty="0" err="1">
                <a:solidFill>
                  <a:schemeClr val="tx1"/>
                </a:solidFill>
                <a:effectLst/>
                <a:latin typeface="+mn-lt"/>
                <a:ea typeface="+mn-ea"/>
                <a:cs typeface="+mn-cs"/>
              </a:rPr>
              <a:t>Krys</a:t>
            </a:r>
            <a:r>
              <a:rPr lang="en-US" sz="1200" kern="1200" dirty="0">
                <a:solidFill>
                  <a:schemeClr val="tx1"/>
                </a:solidFill>
                <a:effectLst/>
                <a:latin typeface="+mn-lt"/>
                <a:ea typeface="+mn-ea"/>
                <a:cs typeface="+mn-cs"/>
              </a:rPr>
              <a:t> primary shot assist are on average 38.98 feet away from the goal whereas someone like Keller with a similar primary shot assist rate, shots taken after those passes are taken from average 28.88 feet out</a:t>
            </a:r>
          </a:p>
          <a:p>
            <a:pPr marL="171450" indent="-171450">
              <a:buFontTx/>
              <a:buChar char="-"/>
            </a:pP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4018F40-7757-CE47-9A79-B31AC3D564B2}" type="slidenum">
              <a:rPr lang="en-US" smtClean="0"/>
              <a:t>8</a:t>
            </a:fld>
            <a:endParaRPr lang="en-US" dirty="0"/>
          </a:p>
        </p:txBody>
      </p:sp>
    </p:spTree>
    <p:extLst>
      <p:ext uri="{BB962C8B-B14F-4D97-AF65-F5344CB8AC3E}">
        <p14:creationId xmlns:p14="http://schemas.microsoft.com/office/powerpoint/2010/main" val="28694315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total passes, how many of those passes were shot assists, the percentage of that (</a:t>
            </a:r>
            <a:r>
              <a:rPr lang="en-US" sz="1200" kern="1200" dirty="0" err="1">
                <a:solidFill>
                  <a:schemeClr val="tx1"/>
                </a:solidFill>
                <a:effectLst/>
                <a:latin typeface="+mn-lt"/>
                <a:ea typeface="+mn-ea"/>
                <a:cs typeface="+mn-cs"/>
              </a:rPr>
              <a:t>Krys</a:t>
            </a:r>
            <a:r>
              <a:rPr lang="en-US" sz="1200" kern="1200" dirty="0">
                <a:solidFill>
                  <a:schemeClr val="tx1"/>
                </a:solidFill>
                <a:effectLst/>
                <a:latin typeface="+mn-lt"/>
                <a:ea typeface="+mn-ea"/>
                <a:cs typeface="+mn-cs"/>
              </a:rPr>
              <a:t> example)</a:t>
            </a:r>
          </a:p>
          <a:p>
            <a:r>
              <a:rPr lang="en-US" sz="1200" kern="1200" dirty="0">
                <a:solidFill>
                  <a:schemeClr val="tx1"/>
                </a:solidFill>
                <a:effectLst/>
                <a:latin typeface="+mn-lt"/>
                <a:ea typeface="+mn-ea"/>
                <a:cs typeface="+mn-cs"/>
              </a:rPr>
              <a:t>- every instance of the letters S and A here means shot assist not shot attempt</a:t>
            </a:r>
          </a:p>
          <a:p>
            <a:r>
              <a:rPr lang="en-US" sz="1200" kern="1200" dirty="0">
                <a:solidFill>
                  <a:schemeClr val="tx1"/>
                </a:solidFill>
                <a:effectLst/>
                <a:latin typeface="+mn-lt"/>
                <a:ea typeface="+mn-ea"/>
                <a:cs typeface="+mn-cs"/>
              </a:rPr>
              <a:t>- TOI in seconds, shot assists per 60 (this is where you can see </a:t>
            </a:r>
            <a:r>
              <a:rPr lang="en-US" sz="1200" kern="1200" dirty="0" err="1">
                <a:solidFill>
                  <a:schemeClr val="tx1"/>
                </a:solidFill>
                <a:effectLst/>
                <a:latin typeface="+mn-lt"/>
                <a:ea typeface="+mn-ea"/>
                <a:cs typeface="+mn-cs"/>
              </a:rPr>
              <a:t>Krys</a:t>
            </a:r>
            <a:r>
              <a:rPr lang="en-US" sz="1200" kern="1200" dirty="0">
                <a:solidFill>
                  <a:schemeClr val="tx1"/>
                </a:solidFill>
                <a:effectLst/>
                <a:latin typeface="+mn-lt"/>
                <a:ea typeface="+mn-ea"/>
                <a:cs typeface="+mn-cs"/>
              </a:rPr>
              <a:t>' rates are similar to Keller's, but if you look at last column you can see shots are closer on Keller passes)</a:t>
            </a:r>
          </a:p>
          <a:p>
            <a:r>
              <a:rPr lang="en-US" sz="1200" kern="1200" dirty="0">
                <a:solidFill>
                  <a:schemeClr val="tx1"/>
                </a:solidFill>
                <a:effectLst/>
                <a:latin typeface="+mn-lt"/>
                <a:ea typeface="+mn-ea"/>
                <a:cs typeface="+mn-cs"/>
              </a:rPr>
              <a:t>- not trying to equate </a:t>
            </a:r>
            <a:r>
              <a:rPr lang="en-US" sz="1200" kern="1200" dirty="0" err="1">
                <a:solidFill>
                  <a:schemeClr val="tx1"/>
                </a:solidFill>
                <a:effectLst/>
                <a:latin typeface="+mn-lt"/>
                <a:ea typeface="+mn-ea"/>
                <a:cs typeface="+mn-cs"/>
              </a:rPr>
              <a:t>Krys</a:t>
            </a:r>
            <a:r>
              <a:rPr lang="en-US" sz="1200" kern="1200" dirty="0">
                <a:solidFill>
                  <a:schemeClr val="tx1"/>
                </a:solidFill>
                <a:effectLst/>
                <a:latin typeface="+mn-lt"/>
                <a:ea typeface="+mn-ea"/>
                <a:cs typeface="+mn-cs"/>
              </a:rPr>
              <a:t> and Keller with each other, just saying they were in charge of their PP units</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4018F40-7757-CE47-9A79-B31AC3D564B2}" type="slidenum">
              <a:rPr lang="en-US" smtClean="0"/>
              <a:t>9</a:t>
            </a:fld>
            <a:endParaRPr lang="en-US" dirty="0"/>
          </a:p>
        </p:txBody>
      </p:sp>
    </p:spTree>
    <p:extLst>
      <p:ext uri="{BB962C8B-B14F-4D97-AF65-F5344CB8AC3E}">
        <p14:creationId xmlns:p14="http://schemas.microsoft.com/office/powerpoint/2010/main" val="32353014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table up top just shows each opponent and what </a:t>
            </a:r>
            <a:r>
              <a:rPr lang="en-US" sz="1200" kern="1200" dirty="0" err="1">
                <a:solidFill>
                  <a:schemeClr val="tx1"/>
                </a:solidFill>
                <a:effectLst/>
                <a:latin typeface="+mn-lt"/>
                <a:ea typeface="+mn-ea"/>
                <a:cs typeface="+mn-cs"/>
              </a:rPr>
              <a:t>pk</a:t>
            </a:r>
            <a:r>
              <a:rPr lang="en-US" sz="1200" kern="1200" dirty="0">
                <a:solidFill>
                  <a:schemeClr val="tx1"/>
                </a:solidFill>
                <a:effectLst/>
                <a:latin typeface="+mn-lt"/>
                <a:ea typeface="+mn-ea"/>
                <a:cs typeface="+mn-cs"/>
              </a:rPr>
              <a:t> and forecheck they used</a:t>
            </a:r>
          </a:p>
          <a:p>
            <a:r>
              <a:rPr lang="en-US" sz="1200" kern="1200" dirty="0">
                <a:solidFill>
                  <a:schemeClr val="tx1"/>
                </a:solidFill>
                <a:effectLst/>
                <a:latin typeface="+mn-lt"/>
                <a:ea typeface="+mn-ea"/>
                <a:cs typeface="+mn-cs"/>
              </a:rPr>
              <a:t>- BU played each team once except Maine who they played twice in a home and home one weekend</a:t>
            </a:r>
          </a:p>
          <a:p>
            <a:r>
              <a:rPr lang="en-US" sz="1200" kern="1200" dirty="0">
                <a:solidFill>
                  <a:schemeClr val="tx1"/>
                </a:solidFill>
                <a:effectLst/>
                <a:latin typeface="+mn-lt"/>
                <a:ea typeface="+mn-ea"/>
                <a:cs typeface="+mn-cs"/>
              </a:rPr>
              <a:t>- PP1 and PP2 columns just indicate whether that unit faced that particular PK or opponent</a:t>
            </a:r>
          </a:p>
          <a:p>
            <a:r>
              <a:rPr lang="en-US" sz="1200" kern="1200" dirty="0">
                <a:solidFill>
                  <a:schemeClr val="tx1"/>
                </a:solidFill>
                <a:effectLst/>
                <a:latin typeface="+mn-lt"/>
                <a:ea typeface="+mn-ea"/>
                <a:cs typeface="+mn-cs"/>
              </a:rPr>
              <a:t>- two tables underneath show pass and shot rates per 60 vs each specific penalty kill</a:t>
            </a:r>
          </a:p>
          <a:p>
            <a:r>
              <a:rPr lang="en-US" sz="1200" kern="1200" dirty="0">
                <a:solidFill>
                  <a:schemeClr val="tx1"/>
                </a:solidFill>
                <a:effectLst/>
                <a:latin typeface="+mn-lt"/>
                <a:ea typeface="+mn-ea"/>
                <a:cs typeface="+mn-cs"/>
              </a:rPr>
              <a:t>- against 1-1-2, PP2 seems to be shooting at a higher /60 but otherwise pretty even</a:t>
            </a:r>
          </a:p>
          <a:p>
            <a:r>
              <a:rPr lang="en-US" sz="1200" kern="1200" dirty="0">
                <a:solidFill>
                  <a:schemeClr val="tx1"/>
                </a:solidFill>
                <a:effectLst/>
                <a:latin typeface="+mn-lt"/>
                <a:ea typeface="+mn-ea"/>
                <a:cs typeface="+mn-cs"/>
              </a:rPr>
              <a:t>- don't want to put too much stock into that because they played less than half the time PP1 did, not clear it would be maintained</a:t>
            </a:r>
          </a:p>
          <a:p>
            <a:r>
              <a:rPr lang="en-US" sz="1200" kern="1200" dirty="0">
                <a:solidFill>
                  <a:schemeClr val="tx1"/>
                </a:solidFill>
                <a:effectLst/>
                <a:latin typeface="+mn-lt"/>
                <a:ea typeface="+mn-ea"/>
                <a:cs typeface="+mn-cs"/>
              </a:rPr>
              <a:t>- PP2 on pace to surpass PP1 passes/60 against Controlled and Wedge+1</a:t>
            </a:r>
          </a:p>
          <a:p>
            <a:r>
              <a:rPr lang="en-US" sz="1200" kern="1200" dirty="0">
                <a:solidFill>
                  <a:schemeClr val="tx1"/>
                </a:solidFill>
                <a:effectLst/>
                <a:latin typeface="+mn-lt"/>
                <a:ea typeface="+mn-ea"/>
                <a:cs typeface="+mn-cs"/>
              </a:rPr>
              <a:t>- Wedge more guys on perimeter for more guys to chase</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4018F40-7757-CE47-9A79-B31AC3D564B2}" type="slidenum">
              <a:rPr lang="en-US" smtClean="0"/>
              <a:t>10</a:t>
            </a:fld>
            <a:endParaRPr lang="en-US" dirty="0"/>
          </a:p>
        </p:txBody>
      </p:sp>
    </p:spTree>
    <p:extLst>
      <p:ext uri="{BB962C8B-B14F-4D97-AF65-F5344CB8AC3E}">
        <p14:creationId xmlns:p14="http://schemas.microsoft.com/office/powerpoint/2010/main" val="1807315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only included two examples of PKs here, rest are on blog</a:t>
            </a:r>
          </a:p>
          <a:p>
            <a:r>
              <a:rPr lang="en-US" sz="1200" kern="1200" dirty="0">
                <a:solidFill>
                  <a:schemeClr val="tx1"/>
                </a:solidFill>
                <a:effectLst/>
                <a:latin typeface="+mn-lt"/>
                <a:ea typeface="+mn-ea"/>
                <a:cs typeface="+mn-cs"/>
              </a:rPr>
              <a:t>- similar to a Wedge+1 but instead of sending top guy out to chase puck, send two guys out to pressure puck and leave two in vertical line in slot</a:t>
            </a:r>
          </a:p>
          <a:p>
            <a:r>
              <a:rPr lang="en-US" sz="1200" kern="1200" dirty="0">
                <a:solidFill>
                  <a:schemeClr val="tx1"/>
                </a:solidFill>
                <a:effectLst/>
                <a:latin typeface="+mn-lt"/>
                <a:ea typeface="+mn-ea"/>
                <a:cs typeface="+mn-cs"/>
              </a:rPr>
              <a:t>- Maine used this PK against BU in both games vs both units</a:t>
            </a:r>
          </a:p>
          <a:p>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4018F40-7757-CE47-9A79-B31AC3D564B2}" type="slidenum">
              <a:rPr lang="en-US" smtClean="0"/>
              <a:t>11</a:t>
            </a:fld>
            <a:endParaRPr lang="en-US" dirty="0"/>
          </a:p>
        </p:txBody>
      </p:sp>
    </p:spTree>
    <p:extLst>
      <p:ext uri="{BB962C8B-B14F-4D97-AF65-F5344CB8AC3E}">
        <p14:creationId xmlns:p14="http://schemas.microsoft.com/office/powerpoint/2010/main" val="7094236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PP1 very full, nice shape</a:t>
            </a:r>
          </a:p>
          <a:p>
            <a:r>
              <a:rPr lang="en-US" sz="1200" kern="1200" dirty="0">
                <a:solidFill>
                  <a:schemeClr val="tx1"/>
                </a:solidFill>
                <a:effectLst/>
                <a:latin typeface="+mn-lt"/>
                <a:ea typeface="+mn-ea"/>
                <a:cs typeface="+mn-cs"/>
              </a:rPr>
              <a:t>- concentration on right side where Harper and Keller are</a:t>
            </a:r>
          </a:p>
          <a:p>
            <a:r>
              <a:rPr lang="en-US" sz="1200" kern="1200" dirty="0">
                <a:solidFill>
                  <a:schemeClr val="tx1"/>
                </a:solidFill>
                <a:effectLst/>
                <a:latin typeface="+mn-lt"/>
                <a:ea typeface="+mn-ea"/>
                <a:cs typeface="+mn-cs"/>
              </a:rPr>
              <a:t>- PP2 not as many but can see how much is going on on that blue line and how much goes back and forth between Fabbro and </a:t>
            </a:r>
            <a:r>
              <a:rPr lang="en-US" sz="1200" kern="1200" dirty="0" err="1">
                <a:solidFill>
                  <a:schemeClr val="tx1"/>
                </a:solidFill>
                <a:effectLst/>
                <a:latin typeface="+mn-lt"/>
                <a:ea typeface="+mn-ea"/>
                <a:cs typeface="+mn-cs"/>
              </a:rPr>
              <a:t>Krys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PP1 has more slot presence than PP2</a:t>
            </a:r>
          </a:p>
          <a:p>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4018F40-7757-CE47-9A79-B31AC3D564B2}" type="slidenum">
              <a:rPr lang="en-US" smtClean="0"/>
              <a:t>12</a:t>
            </a:fld>
            <a:endParaRPr lang="en-US" dirty="0"/>
          </a:p>
        </p:txBody>
      </p:sp>
    </p:spTree>
    <p:extLst>
      <p:ext uri="{BB962C8B-B14F-4D97-AF65-F5344CB8AC3E}">
        <p14:creationId xmlns:p14="http://schemas.microsoft.com/office/powerpoint/2010/main" val="8600619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density plots based on where passes start and where they end (didn't know how to do it without being too overwhelming to look at</a:t>
            </a:r>
          </a:p>
          <a:p>
            <a:r>
              <a:rPr lang="en-US" sz="1200" kern="1200" dirty="0">
                <a:solidFill>
                  <a:schemeClr val="tx1"/>
                </a:solidFill>
                <a:effectLst/>
                <a:latin typeface="+mn-lt"/>
                <a:ea typeface="+mn-ea"/>
                <a:cs typeface="+mn-cs"/>
              </a:rPr>
              <a:t>- PP1 zero passes from inside faceoff dots or below the center points</a:t>
            </a:r>
          </a:p>
          <a:p>
            <a:r>
              <a:rPr lang="en-US" sz="1200" kern="1200" dirty="0">
                <a:solidFill>
                  <a:schemeClr val="tx1"/>
                </a:solidFill>
                <a:effectLst/>
                <a:latin typeface="+mn-lt"/>
                <a:ea typeface="+mn-ea"/>
                <a:cs typeface="+mn-cs"/>
              </a:rPr>
              <a:t>- passes are going to front of the net though</a:t>
            </a:r>
          </a:p>
          <a:p>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4018F40-7757-CE47-9A79-B31AC3D564B2}" type="slidenum">
              <a:rPr lang="en-US" smtClean="0"/>
              <a:t>13</a:t>
            </a:fld>
            <a:endParaRPr lang="en-US" dirty="0"/>
          </a:p>
        </p:txBody>
      </p:sp>
    </p:spTree>
    <p:extLst>
      <p:ext uri="{BB962C8B-B14F-4D97-AF65-F5344CB8AC3E}">
        <p14:creationId xmlns:p14="http://schemas.microsoft.com/office/powerpoint/2010/main" val="34556914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PP2 all concentrated on that blue line</a:t>
            </a:r>
          </a:p>
          <a:p>
            <a:r>
              <a:rPr lang="en-US" sz="1200" kern="1200" dirty="0">
                <a:solidFill>
                  <a:schemeClr val="tx1"/>
                </a:solidFill>
                <a:effectLst/>
                <a:latin typeface="+mn-lt"/>
                <a:ea typeface="+mn-ea"/>
                <a:cs typeface="+mn-cs"/>
              </a:rPr>
              <a:t>- might like to see them get a little closer but four of their five guys are above the dots so </a:t>
            </a:r>
            <a:r>
              <a:rPr lang="en-US" sz="1200" kern="1200" dirty="0" err="1">
                <a:solidFill>
                  <a:schemeClr val="tx1"/>
                </a:solidFill>
                <a:effectLst/>
                <a:latin typeface="+mn-lt"/>
                <a:ea typeface="+mn-ea"/>
                <a:cs typeface="+mn-cs"/>
              </a:rPr>
              <a:t>thats</a:t>
            </a:r>
            <a:r>
              <a:rPr lang="en-US" sz="1200" kern="1200" dirty="0">
                <a:solidFill>
                  <a:schemeClr val="tx1"/>
                </a:solidFill>
                <a:effectLst/>
                <a:latin typeface="+mn-lt"/>
                <a:ea typeface="+mn-ea"/>
                <a:cs typeface="+mn-cs"/>
              </a:rPr>
              <a:t> where most of the action is likely going to happen</a:t>
            </a:r>
          </a:p>
          <a:p>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4018F40-7757-CE47-9A79-B31AC3D564B2}" type="slidenum">
              <a:rPr lang="en-US" smtClean="0"/>
              <a:t>14</a:t>
            </a:fld>
            <a:endParaRPr lang="en-US" dirty="0"/>
          </a:p>
        </p:txBody>
      </p:sp>
    </p:spTree>
    <p:extLst>
      <p:ext uri="{BB962C8B-B14F-4D97-AF65-F5344CB8AC3E}">
        <p14:creationId xmlns:p14="http://schemas.microsoft.com/office/powerpoint/2010/main" val="11519115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triangle in front of the net, one guy running out to chase the puck (can switch the +1 depending where the puck is, slide in or out of that triangle)</a:t>
            </a:r>
          </a:p>
          <a:p>
            <a:r>
              <a:rPr lang="en-US" sz="1200" kern="1200" dirty="0">
                <a:solidFill>
                  <a:schemeClr val="tx1"/>
                </a:solidFill>
                <a:effectLst/>
                <a:latin typeface="+mn-lt"/>
                <a:ea typeface="+mn-ea"/>
                <a:cs typeface="+mn-cs"/>
              </a:rPr>
              <a:t>- Merrimack used this against PP1, UMass used it against PP1 and PP2</a:t>
            </a:r>
          </a:p>
          <a:p>
            <a:r>
              <a:rPr lang="en-US" sz="1200" kern="1200" dirty="0">
                <a:solidFill>
                  <a:schemeClr val="tx1"/>
                </a:solidFill>
                <a:effectLst/>
                <a:latin typeface="+mn-lt"/>
                <a:ea typeface="+mn-ea"/>
                <a:cs typeface="+mn-cs"/>
              </a:rPr>
              <a:t>- PP1 lots more going on in the middle of the ice than the 1-1-2 PK, but not a Ton happening front of the net, front three guys </a:t>
            </a:r>
            <a:r>
              <a:rPr lang="en-US" sz="1200" kern="1200" dirty="0" err="1">
                <a:solidFill>
                  <a:schemeClr val="tx1"/>
                </a:solidFill>
                <a:effectLst/>
                <a:latin typeface="+mn-lt"/>
                <a:ea typeface="+mn-ea"/>
                <a:cs typeface="+mn-cs"/>
              </a:rPr>
              <a:t>prob</a:t>
            </a:r>
            <a:r>
              <a:rPr lang="en-US" sz="1200" kern="1200" dirty="0">
                <a:solidFill>
                  <a:schemeClr val="tx1"/>
                </a:solidFill>
                <a:effectLst/>
                <a:latin typeface="+mn-lt"/>
                <a:ea typeface="+mn-ea"/>
                <a:cs typeface="+mn-cs"/>
              </a:rPr>
              <a:t> kept away</a:t>
            </a:r>
          </a:p>
          <a:p>
            <a:r>
              <a:rPr lang="en-US" sz="1200" kern="1200" dirty="0">
                <a:solidFill>
                  <a:schemeClr val="tx1"/>
                </a:solidFill>
                <a:effectLst/>
                <a:latin typeface="+mn-lt"/>
                <a:ea typeface="+mn-ea"/>
                <a:cs typeface="+mn-cs"/>
              </a:rPr>
              <a:t>- right side concentration again (Harper Keller, some JFK)</a:t>
            </a:r>
          </a:p>
          <a:p>
            <a:pPr marL="171450" indent="-171450">
              <a:buFontTx/>
              <a:buChar char="-"/>
            </a:pP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4018F40-7757-CE47-9A79-B31AC3D564B2}" type="slidenum">
              <a:rPr lang="en-US" smtClean="0"/>
              <a:t>15</a:t>
            </a:fld>
            <a:endParaRPr lang="en-US" dirty="0"/>
          </a:p>
        </p:txBody>
      </p:sp>
    </p:spTree>
    <p:extLst>
      <p:ext uri="{BB962C8B-B14F-4D97-AF65-F5344CB8AC3E}">
        <p14:creationId xmlns:p14="http://schemas.microsoft.com/office/powerpoint/2010/main" val="39689648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PP2 lot of good movement</a:t>
            </a:r>
          </a:p>
          <a:p>
            <a:r>
              <a:rPr lang="en-US" sz="1200" kern="1200" dirty="0">
                <a:solidFill>
                  <a:schemeClr val="tx1"/>
                </a:solidFill>
                <a:effectLst/>
                <a:latin typeface="+mn-lt"/>
                <a:ea typeface="+mn-ea"/>
                <a:cs typeface="+mn-cs"/>
              </a:rPr>
              <a:t>- still mostly on blue line but you have passes coming from and going to below the dots and some stuff going on behind the net</a:t>
            </a:r>
          </a:p>
          <a:p>
            <a:r>
              <a:rPr lang="en-US" sz="1200" kern="1200" dirty="0">
                <a:solidFill>
                  <a:schemeClr val="tx1"/>
                </a:solidFill>
                <a:effectLst/>
                <a:latin typeface="+mn-lt"/>
                <a:ea typeface="+mn-ea"/>
                <a:cs typeface="+mn-cs"/>
              </a:rPr>
              <a:t>- shape of passes doesn't change too much depending on PK, PP will run how it runs (PP2 through defensemen, PP1 through Keller and sometimes Harper)</a:t>
            </a:r>
          </a:p>
          <a:p>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4018F40-7757-CE47-9A79-B31AC3D564B2}" type="slidenum">
              <a:rPr lang="en-US" smtClean="0"/>
              <a:t>16</a:t>
            </a:fld>
            <a:endParaRPr lang="en-US" dirty="0"/>
          </a:p>
        </p:txBody>
      </p:sp>
    </p:spTree>
    <p:extLst>
      <p:ext uri="{BB962C8B-B14F-4D97-AF65-F5344CB8AC3E}">
        <p14:creationId xmlns:p14="http://schemas.microsoft.com/office/powerpoint/2010/main" val="2296257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PP1 lots more going on here in the middle at least in terms of pass starts, more inside presence</a:t>
            </a:r>
          </a:p>
          <a:p>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4018F40-7757-CE47-9A79-B31AC3D564B2}" type="slidenum">
              <a:rPr lang="en-US" smtClean="0"/>
              <a:t>17</a:t>
            </a:fld>
            <a:endParaRPr lang="en-US" dirty="0"/>
          </a:p>
        </p:txBody>
      </p:sp>
    </p:spTree>
    <p:extLst>
      <p:ext uri="{BB962C8B-B14F-4D97-AF65-F5344CB8AC3E}">
        <p14:creationId xmlns:p14="http://schemas.microsoft.com/office/powerpoint/2010/main" val="3307498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 PP2 does have more going on down low but still it's pretty bare</a:t>
            </a:r>
          </a:p>
          <a:p>
            <a:pPr marL="171450" indent="-171450">
              <a:buFontTx/>
              <a:buChar char="-"/>
            </a:pP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4018F40-7757-CE47-9A79-B31AC3D564B2}" type="slidenum">
              <a:rPr lang="en-US" smtClean="0"/>
              <a:t>18</a:t>
            </a:fld>
            <a:endParaRPr lang="en-US" dirty="0"/>
          </a:p>
        </p:txBody>
      </p:sp>
    </p:spTree>
    <p:extLst>
      <p:ext uri="{BB962C8B-B14F-4D97-AF65-F5344CB8AC3E}">
        <p14:creationId xmlns:p14="http://schemas.microsoft.com/office/powerpoint/2010/main" val="35410970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goal is to see how this look over larger sets of data and whether the pass shapes normalize or if they diverge more from one another</a:t>
            </a:r>
          </a:p>
          <a:p>
            <a:r>
              <a:rPr lang="en-US" sz="1200" kern="1200" dirty="0">
                <a:solidFill>
                  <a:schemeClr val="tx1"/>
                </a:solidFill>
                <a:effectLst/>
                <a:latin typeface="+mn-lt"/>
                <a:ea typeface="+mn-ea"/>
                <a:cs typeface="+mn-cs"/>
              </a:rPr>
              <a:t>- tells a very specific story for a very specific power play compared to maybe what it would tell us if we looked at an NHL team over the course of the season or even BU over the course of the season</a:t>
            </a:r>
          </a:p>
          <a:p>
            <a:r>
              <a:rPr lang="en-US" sz="1200" kern="1200" dirty="0">
                <a:solidFill>
                  <a:schemeClr val="tx1"/>
                </a:solidFill>
                <a:effectLst/>
                <a:latin typeface="+mn-lt"/>
                <a:ea typeface="+mn-ea"/>
                <a:cs typeface="+mn-cs"/>
              </a:rPr>
              <a:t>- how much can we actually learn from these maps and what can they be used for?</a:t>
            </a:r>
          </a:p>
          <a:p>
            <a:r>
              <a:rPr lang="en-US" sz="1200" kern="1200" dirty="0">
                <a:solidFill>
                  <a:schemeClr val="tx1"/>
                </a:solidFill>
                <a:effectLst/>
                <a:latin typeface="+mn-lt"/>
                <a:ea typeface="+mn-ea"/>
                <a:cs typeface="+mn-cs"/>
              </a:rPr>
              <a:t>- can they be used in future scouting or for individual player/tactic evaluation</a:t>
            </a:r>
          </a:p>
          <a:p>
            <a:r>
              <a:rPr lang="en-US" sz="1200" kern="1200" dirty="0">
                <a:solidFill>
                  <a:schemeClr val="tx1"/>
                </a:solidFill>
                <a:effectLst/>
                <a:latin typeface="+mn-lt"/>
                <a:ea typeface="+mn-ea"/>
                <a:cs typeface="+mn-cs"/>
              </a:rPr>
              <a:t>- these are other parts of this project that are on my blog</a:t>
            </a:r>
          </a:p>
          <a:p>
            <a:endParaRPr lang="en-US" dirty="0"/>
          </a:p>
        </p:txBody>
      </p:sp>
      <p:sp>
        <p:nvSpPr>
          <p:cNvPr id="4" name="Slide Number Placeholder 3"/>
          <p:cNvSpPr>
            <a:spLocks noGrp="1"/>
          </p:cNvSpPr>
          <p:nvPr>
            <p:ph type="sldNum" sz="quarter" idx="10"/>
          </p:nvPr>
        </p:nvSpPr>
        <p:spPr/>
        <p:txBody>
          <a:bodyPr/>
          <a:lstStyle/>
          <a:p>
            <a:fld id="{54018F40-7757-CE47-9A79-B31AC3D564B2}" type="slidenum">
              <a:rPr lang="en-US" smtClean="0"/>
              <a:t>19</a:t>
            </a:fld>
            <a:endParaRPr lang="en-US" dirty="0"/>
          </a:p>
        </p:txBody>
      </p:sp>
    </p:spTree>
    <p:extLst>
      <p:ext uri="{BB962C8B-B14F-4D97-AF65-F5344CB8AC3E}">
        <p14:creationId xmlns:p14="http://schemas.microsoft.com/office/powerpoint/2010/main" val="29121743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Ryan</a:t>
            </a:r>
          </a:p>
          <a:p>
            <a:r>
              <a:rPr lang="en-US" sz="1200" kern="1200" dirty="0">
                <a:solidFill>
                  <a:schemeClr val="tx1"/>
                </a:solidFill>
                <a:effectLst/>
                <a:latin typeface="+mn-lt"/>
                <a:ea typeface="+mn-ea"/>
                <a:cs typeface="+mn-cs"/>
              </a:rPr>
              <a:t>- Matt</a:t>
            </a:r>
          </a:p>
          <a:p>
            <a:r>
              <a:rPr lang="en-US" sz="1200" kern="1200" dirty="0">
                <a:solidFill>
                  <a:schemeClr val="tx1"/>
                </a:solidFill>
                <a:effectLst/>
                <a:latin typeface="+mn-lt"/>
                <a:ea typeface="+mn-ea"/>
                <a:cs typeface="+mn-cs"/>
              </a:rPr>
              <a:t>- FC Python</a:t>
            </a:r>
          </a:p>
          <a:p>
            <a:r>
              <a:rPr lang="en-US" sz="1200" kern="1200" dirty="0">
                <a:solidFill>
                  <a:schemeClr val="tx1"/>
                </a:solidFill>
                <a:effectLst/>
                <a:latin typeface="+mn-lt"/>
                <a:ea typeface="+mn-ea"/>
                <a:cs typeface="+mn-cs"/>
              </a:rPr>
              <a:t>- Hockey Plays and Strategies</a:t>
            </a:r>
          </a:p>
          <a:p>
            <a:r>
              <a:rPr lang="en-US" sz="1200" kern="1200" dirty="0">
                <a:solidFill>
                  <a:schemeClr val="tx1"/>
                </a:solidFill>
                <a:effectLst/>
                <a:latin typeface="+mn-lt"/>
                <a:ea typeface="+mn-ea"/>
                <a:cs typeface="+mn-cs"/>
              </a:rPr>
              <a:t>- You!</a:t>
            </a:r>
          </a:p>
          <a:p>
            <a:endParaRPr lang="en-US" dirty="0"/>
          </a:p>
        </p:txBody>
      </p:sp>
      <p:sp>
        <p:nvSpPr>
          <p:cNvPr id="4" name="Slide Number Placeholder 3"/>
          <p:cNvSpPr>
            <a:spLocks noGrp="1"/>
          </p:cNvSpPr>
          <p:nvPr>
            <p:ph type="sldNum" sz="quarter" idx="10"/>
          </p:nvPr>
        </p:nvSpPr>
        <p:spPr/>
        <p:txBody>
          <a:bodyPr/>
          <a:lstStyle/>
          <a:p>
            <a:fld id="{54018F40-7757-CE47-9A79-B31AC3D564B2}" type="slidenum">
              <a:rPr lang="en-US" smtClean="0"/>
              <a:t>20</a:t>
            </a:fld>
            <a:endParaRPr lang="en-US" dirty="0"/>
          </a:p>
        </p:txBody>
      </p:sp>
    </p:spTree>
    <p:extLst>
      <p:ext uri="{BB962C8B-B14F-4D97-AF65-F5344CB8AC3E}">
        <p14:creationId xmlns:p14="http://schemas.microsoft.com/office/powerpoint/2010/main" val="2569946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B249F-5EB4-324F-A207-45EEAD281D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AFFCA91-BC51-094C-B4E4-7E60492D68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F683ED-30AC-BF41-9D67-407D4B9BEFC5}"/>
              </a:ext>
            </a:extLst>
          </p:cNvPr>
          <p:cNvSpPr>
            <a:spLocks noGrp="1"/>
          </p:cNvSpPr>
          <p:nvPr>
            <p:ph type="dt" sz="half" idx="10"/>
          </p:nvPr>
        </p:nvSpPr>
        <p:spPr/>
        <p:txBody>
          <a:bodyPr/>
          <a:lstStyle/>
          <a:p>
            <a:fld id="{C939116D-807D-D041-984C-CD7A0C6B9BAC}" type="datetime1">
              <a:rPr lang="en-US" smtClean="0"/>
              <a:t>8/8/18</a:t>
            </a:fld>
            <a:endParaRPr lang="en-US" dirty="0"/>
          </a:p>
        </p:txBody>
      </p:sp>
      <p:sp>
        <p:nvSpPr>
          <p:cNvPr id="5" name="Footer Placeholder 4">
            <a:extLst>
              <a:ext uri="{FF2B5EF4-FFF2-40B4-BE49-F238E27FC236}">
                <a16:creationId xmlns:a16="http://schemas.microsoft.com/office/drawing/2014/main" id="{BE74801B-4C82-B740-89DE-6FCA8405C28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67CAD3B-A0A7-7245-9C89-B7745DF1DD4B}"/>
              </a:ext>
            </a:extLst>
          </p:cNvPr>
          <p:cNvSpPr>
            <a:spLocks noGrp="1"/>
          </p:cNvSpPr>
          <p:nvPr>
            <p:ph type="sldNum" sz="quarter" idx="12"/>
          </p:nvPr>
        </p:nvSpPr>
        <p:spPr/>
        <p:txBody>
          <a:bodyPr/>
          <a:lstStyle/>
          <a:p>
            <a:fld id="{10102764-418E-A54F-9AAD-AB280AD1FBCC}" type="slidenum">
              <a:rPr lang="en-US" smtClean="0"/>
              <a:t>‹#›</a:t>
            </a:fld>
            <a:endParaRPr lang="en-US" dirty="0"/>
          </a:p>
        </p:txBody>
      </p:sp>
    </p:spTree>
    <p:extLst>
      <p:ext uri="{BB962C8B-B14F-4D97-AF65-F5344CB8AC3E}">
        <p14:creationId xmlns:p14="http://schemas.microsoft.com/office/powerpoint/2010/main" val="4224986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14A74-0A5F-5C4F-9953-51AB2BDC12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697239-3938-5E46-BF78-BB93994A100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A8FCA3-2451-9A4A-AA75-56F7869F1BDE}"/>
              </a:ext>
            </a:extLst>
          </p:cNvPr>
          <p:cNvSpPr>
            <a:spLocks noGrp="1"/>
          </p:cNvSpPr>
          <p:nvPr>
            <p:ph type="dt" sz="half" idx="10"/>
          </p:nvPr>
        </p:nvSpPr>
        <p:spPr/>
        <p:txBody>
          <a:bodyPr/>
          <a:lstStyle/>
          <a:p>
            <a:fld id="{A515FCF0-889A-6B4B-BE65-FF55CF8A44C0}" type="datetime1">
              <a:rPr lang="en-US" smtClean="0"/>
              <a:t>8/8/18</a:t>
            </a:fld>
            <a:endParaRPr lang="en-US" dirty="0"/>
          </a:p>
        </p:txBody>
      </p:sp>
      <p:sp>
        <p:nvSpPr>
          <p:cNvPr id="5" name="Footer Placeholder 4">
            <a:extLst>
              <a:ext uri="{FF2B5EF4-FFF2-40B4-BE49-F238E27FC236}">
                <a16:creationId xmlns:a16="http://schemas.microsoft.com/office/drawing/2014/main" id="{C92C68D1-AAA3-BB48-97D7-E550CB5656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B16DF30-E81E-7C4E-BDF2-6AEA70AB37E3}"/>
              </a:ext>
            </a:extLst>
          </p:cNvPr>
          <p:cNvSpPr>
            <a:spLocks noGrp="1"/>
          </p:cNvSpPr>
          <p:nvPr>
            <p:ph type="sldNum" sz="quarter" idx="12"/>
          </p:nvPr>
        </p:nvSpPr>
        <p:spPr/>
        <p:txBody>
          <a:bodyPr/>
          <a:lstStyle/>
          <a:p>
            <a:fld id="{10102764-418E-A54F-9AAD-AB280AD1FBCC}" type="slidenum">
              <a:rPr lang="en-US" smtClean="0"/>
              <a:t>‹#›</a:t>
            </a:fld>
            <a:endParaRPr lang="en-US" dirty="0"/>
          </a:p>
        </p:txBody>
      </p:sp>
    </p:spTree>
    <p:extLst>
      <p:ext uri="{BB962C8B-B14F-4D97-AF65-F5344CB8AC3E}">
        <p14:creationId xmlns:p14="http://schemas.microsoft.com/office/powerpoint/2010/main" val="32127624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BD772-C103-254F-9460-CB182E02F40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DBE55D9-5D46-4F40-916B-786B011336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E336AF2-990A-5246-9E82-F1DA4BE14824}"/>
              </a:ext>
            </a:extLst>
          </p:cNvPr>
          <p:cNvSpPr>
            <a:spLocks noGrp="1"/>
          </p:cNvSpPr>
          <p:nvPr>
            <p:ph type="dt" sz="half" idx="10"/>
          </p:nvPr>
        </p:nvSpPr>
        <p:spPr/>
        <p:txBody>
          <a:bodyPr/>
          <a:lstStyle/>
          <a:p>
            <a:fld id="{ED92B13D-700A-3941-BE76-1E6F6DA61DF3}" type="datetime1">
              <a:rPr lang="en-US" smtClean="0"/>
              <a:t>8/8/18</a:t>
            </a:fld>
            <a:endParaRPr lang="en-US" dirty="0"/>
          </a:p>
        </p:txBody>
      </p:sp>
      <p:sp>
        <p:nvSpPr>
          <p:cNvPr id="5" name="Footer Placeholder 4">
            <a:extLst>
              <a:ext uri="{FF2B5EF4-FFF2-40B4-BE49-F238E27FC236}">
                <a16:creationId xmlns:a16="http://schemas.microsoft.com/office/drawing/2014/main" id="{8E44759B-2632-9A4E-B480-BD5E8B5DED8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0962173-3B53-0F4D-A81F-7091454DF8BF}"/>
              </a:ext>
            </a:extLst>
          </p:cNvPr>
          <p:cNvSpPr>
            <a:spLocks noGrp="1"/>
          </p:cNvSpPr>
          <p:nvPr>
            <p:ph type="sldNum" sz="quarter" idx="12"/>
          </p:nvPr>
        </p:nvSpPr>
        <p:spPr/>
        <p:txBody>
          <a:bodyPr/>
          <a:lstStyle/>
          <a:p>
            <a:fld id="{10102764-418E-A54F-9AAD-AB280AD1FBCC}" type="slidenum">
              <a:rPr lang="en-US" smtClean="0"/>
              <a:t>‹#›</a:t>
            </a:fld>
            <a:endParaRPr lang="en-US" dirty="0"/>
          </a:p>
        </p:txBody>
      </p:sp>
    </p:spTree>
    <p:extLst>
      <p:ext uri="{BB962C8B-B14F-4D97-AF65-F5344CB8AC3E}">
        <p14:creationId xmlns:p14="http://schemas.microsoft.com/office/powerpoint/2010/main" val="2743416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EDC44-184A-2C4B-B456-11E5D615D9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2ADC32-822E-0F49-916B-A38FB735153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05A7DC8-EE1C-1040-8C95-EF0804511A5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7B5720-F89F-5241-8724-996D31D2FD9F}"/>
              </a:ext>
            </a:extLst>
          </p:cNvPr>
          <p:cNvSpPr>
            <a:spLocks noGrp="1"/>
          </p:cNvSpPr>
          <p:nvPr>
            <p:ph type="dt" sz="half" idx="10"/>
          </p:nvPr>
        </p:nvSpPr>
        <p:spPr/>
        <p:txBody>
          <a:bodyPr/>
          <a:lstStyle/>
          <a:p>
            <a:fld id="{DB28530C-981B-0B42-9DDF-420198FEE773}" type="datetime1">
              <a:rPr lang="en-US" smtClean="0"/>
              <a:t>8/8/18</a:t>
            </a:fld>
            <a:endParaRPr lang="en-US" dirty="0"/>
          </a:p>
        </p:txBody>
      </p:sp>
      <p:sp>
        <p:nvSpPr>
          <p:cNvPr id="6" name="Footer Placeholder 5">
            <a:extLst>
              <a:ext uri="{FF2B5EF4-FFF2-40B4-BE49-F238E27FC236}">
                <a16:creationId xmlns:a16="http://schemas.microsoft.com/office/drawing/2014/main" id="{75607FE2-0D85-DB49-A41A-22BC04C8562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31A9D38-02D9-E240-8772-A847EF555713}"/>
              </a:ext>
            </a:extLst>
          </p:cNvPr>
          <p:cNvSpPr>
            <a:spLocks noGrp="1"/>
          </p:cNvSpPr>
          <p:nvPr>
            <p:ph type="sldNum" sz="quarter" idx="12"/>
          </p:nvPr>
        </p:nvSpPr>
        <p:spPr/>
        <p:txBody>
          <a:bodyPr/>
          <a:lstStyle/>
          <a:p>
            <a:fld id="{10102764-418E-A54F-9AAD-AB280AD1FBCC}" type="slidenum">
              <a:rPr lang="en-US" smtClean="0"/>
              <a:t>‹#›</a:t>
            </a:fld>
            <a:endParaRPr lang="en-US" dirty="0"/>
          </a:p>
        </p:txBody>
      </p:sp>
    </p:spTree>
    <p:extLst>
      <p:ext uri="{BB962C8B-B14F-4D97-AF65-F5344CB8AC3E}">
        <p14:creationId xmlns:p14="http://schemas.microsoft.com/office/powerpoint/2010/main" val="3808940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AFACF-F8DE-D14E-A1CA-05AEAB8EDFC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2748263-5261-794F-8352-0CE1D21370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32BB655-E0C4-2044-98F8-ADF5C955BA4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5859339-40C2-2B46-8512-AFDB723CC3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05D6EFF-D387-4D4F-8867-0A2CAC51249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0FDBBA-F210-094D-9FC1-0746979C83AF}"/>
              </a:ext>
            </a:extLst>
          </p:cNvPr>
          <p:cNvSpPr>
            <a:spLocks noGrp="1"/>
          </p:cNvSpPr>
          <p:nvPr>
            <p:ph type="dt" sz="half" idx="10"/>
          </p:nvPr>
        </p:nvSpPr>
        <p:spPr/>
        <p:txBody>
          <a:bodyPr/>
          <a:lstStyle/>
          <a:p>
            <a:fld id="{DDAAC35A-ED90-5643-B1C5-67F850697EA8}" type="datetime1">
              <a:rPr lang="en-US" smtClean="0"/>
              <a:t>8/8/18</a:t>
            </a:fld>
            <a:endParaRPr lang="en-US" dirty="0"/>
          </a:p>
        </p:txBody>
      </p:sp>
      <p:sp>
        <p:nvSpPr>
          <p:cNvPr id="8" name="Footer Placeholder 7">
            <a:extLst>
              <a:ext uri="{FF2B5EF4-FFF2-40B4-BE49-F238E27FC236}">
                <a16:creationId xmlns:a16="http://schemas.microsoft.com/office/drawing/2014/main" id="{97775180-9AEF-AF46-844B-6DA25837912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B55462C9-9EC5-2C43-8C99-BCB010EECAC1}"/>
              </a:ext>
            </a:extLst>
          </p:cNvPr>
          <p:cNvSpPr>
            <a:spLocks noGrp="1"/>
          </p:cNvSpPr>
          <p:nvPr>
            <p:ph type="sldNum" sz="quarter" idx="12"/>
          </p:nvPr>
        </p:nvSpPr>
        <p:spPr/>
        <p:txBody>
          <a:bodyPr/>
          <a:lstStyle/>
          <a:p>
            <a:fld id="{10102764-418E-A54F-9AAD-AB280AD1FBCC}" type="slidenum">
              <a:rPr lang="en-US" smtClean="0"/>
              <a:t>‹#›</a:t>
            </a:fld>
            <a:endParaRPr lang="en-US" dirty="0"/>
          </a:p>
        </p:txBody>
      </p:sp>
    </p:spTree>
    <p:extLst>
      <p:ext uri="{BB962C8B-B14F-4D97-AF65-F5344CB8AC3E}">
        <p14:creationId xmlns:p14="http://schemas.microsoft.com/office/powerpoint/2010/main" val="779236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2E4E4-72C1-D24C-BF5A-00250D503C5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E6FB17E-DB1D-B040-A2E3-78885FEBABD6}"/>
              </a:ext>
            </a:extLst>
          </p:cNvPr>
          <p:cNvSpPr>
            <a:spLocks noGrp="1"/>
          </p:cNvSpPr>
          <p:nvPr>
            <p:ph type="dt" sz="half" idx="10"/>
          </p:nvPr>
        </p:nvSpPr>
        <p:spPr/>
        <p:txBody>
          <a:bodyPr/>
          <a:lstStyle/>
          <a:p>
            <a:fld id="{6E032762-068C-A542-8DB3-A4A2F09BF37D}" type="datetime1">
              <a:rPr lang="en-US" smtClean="0"/>
              <a:t>8/8/18</a:t>
            </a:fld>
            <a:endParaRPr lang="en-US" dirty="0"/>
          </a:p>
        </p:txBody>
      </p:sp>
      <p:sp>
        <p:nvSpPr>
          <p:cNvPr id="4" name="Footer Placeholder 3">
            <a:extLst>
              <a:ext uri="{FF2B5EF4-FFF2-40B4-BE49-F238E27FC236}">
                <a16:creationId xmlns:a16="http://schemas.microsoft.com/office/drawing/2014/main" id="{31BB7D2E-F273-D642-BF63-4689EF1A922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B381A88-AE56-8945-8759-47A654DEB91E}"/>
              </a:ext>
            </a:extLst>
          </p:cNvPr>
          <p:cNvSpPr>
            <a:spLocks noGrp="1"/>
          </p:cNvSpPr>
          <p:nvPr>
            <p:ph type="sldNum" sz="quarter" idx="12"/>
          </p:nvPr>
        </p:nvSpPr>
        <p:spPr/>
        <p:txBody>
          <a:bodyPr/>
          <a:lstStyle/>
          <a:p>
            <a:fld id="{10102764-418E-A54F-9AAD-AB280AD1FBCC}" type="slidenum">
              <a:rPr lang="en-US" smtClean="0"/>
              <a:t>‹#›</a:t>
            </a:fld>
            <a:endParaRPr lang="en-US" dirty="0"/>
          </a:p>
        </p:txBody>
      </p:sp>
    </p:spTree>
    <p:extLst>
      <p:ext uri="{BB962C8B-B14F-4D97-AF65-F5344CB8AC3E}">
        <p14:creationId xmlns:p14="http://schemas.microsoft.com/office/powerpoint/2010/main" val="1838059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72B280-56B0-FB45-B9A3-AC845B4A88B2}"/>
              </a:ext>
            </a:extLst>
          </p:cNvPr>
          <p:cNvSpPr>
            <a:spLocks noGrp="1"/>
          </p:cNvSpPr>
          <p:nvPr>
            <p:ph type="dt" sz="half" idx="10"/>
          </p:nvPr>
        </p:nvSpPr>
        <p:spPr/>
        <p:txBody>
          <a:bodyPr/>
          <a:lstStyle/>
          <a:p>
            <a:fld id="{B2255705-201F-724E-AE24-7212A33311B2}" type="datetime1">
              <a:rPr lang="en-US" smtClean="0"/>
              <a:t>8/8/18</a:t>
            </a:fld>
            <a:endParaRPr lang="en-US" dirty="0"/>
          </a:p>
        </p:txBody>
      </p:sp>
      <p:sp>
        <p:nvSpPr>
          <p:cNvPr id="3" name="Footer Placeholder 2">
            <a:extLst>
              <a:ext uri="{FF2B5EF4-FFF2-40B4-BE49-F238E27FC236}">
                <a16:creationId xmlns:a16="http://schemas.microsoft.com/office/drawing/2014/main" id="{0E3A301F-8403-2D4B-B021-D723F232344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E5B6FE99-474F-074A-9A7F-AD6DAA805551}"/>
              </a:ext>
            </a:extLst>
          </p:cNvPr>
          <p:cNvSpPr>
            <a:spLocks noGrp="1"/>
          </p:cNvSpPr>
          <p:nvPr>
            <p:ph type="sldNum" sz="quarter" idx="12"/>
          </p:nvPr>
        </p:nvSpPr>
        <p:spPr/>
        <p:txBody>
          <a:bodyPr/>
          <a:lstStyle/>
          <a:p>
            <a:fld id="{10102764-418E-A54F-9AAD-AB280AD1FBCC}" type="slidenum">
              <a:rPr lang="en-US" smtClean="0"/>
              <a:t>‹#›</a:t>
            </a:fld>
            <a:endParaRPr lang="en-US" dirty="0"/>
          </a:p>
        </p:txBody>
      </p:sp>
    </p:spTree>
    <p:extLst>
      <p:ext uri="{BB962C8B-B14F-4D97-AF65-F5344CB8AC3E}">
        <p14:creationId xmlns:p14="http://schemas.microsoft.com/office/powerpoint/2010/main" val="84584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14B1-0D8F-1D47-AFCB-189A3E8976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B31EDAB-1956-7D4D-A38D-1DD99EACEC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180CA71-3945-CF4B-9101-51DF96EC9A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9B3AC73-6833-064B-839B-F1D69601A9C6}"/>
              </a:ext>
            </a:extLst>
          </p:cNvPr>
          <p:cNvSpPr>
            <a:spLocks noGrp="1"/>
          </p:cNvSpPr>
          <p:nvPr>
            <p:ph type="dt" sz="half" idx="10"/>
          </p:nvPr>
        </p:nvSpPr>
        <p:spPr/>
        <p:txBody>
          <a:bodyPr/>
          <a:lstStyle/>
          <a:p>
            <a:fld id="{D5B0427A-A5B1-164A-B4D0-3A5FD7DD3CF2}" type="datetime1">
              <a:rPr lang="en-US" smtClean="0"/>
              <a:t>8/8/18</a:t>
            </a:fld>
            <a:endParaRPr lang="en-US" dirty="0"/>
          </a:p>
        </p:txBody>
      </p:sp>
      <p:sp>
        <p:nvSpPr>
          <p:cNvPr id="6" name="Footer Placeholder 5">
            <a:extLst>
              <a:ext uri="{FF2B5EF4-FFF2-40B4-BE49-F238E27FC236}">
                <a16:creationId xmlns:a16="http://schemas.microsoft.com/office/drawing/2014/main" id="{17073FC0-350D-B447-96BB-E4E7068CB78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1DC6410-409F-734D-8ADE-E1B65D5259EB}"/>
              </a:ext>
            </a:extLst>
          </p:cNvPr>
          <p:cNvSpPr>
            <a:spLocks noGrp="1"/>
          </p:cNvSpPr>
          <p:nvPr>
            <p:ph type="sldNum" sz="quarter" idx="12"/>
          </p:nvPr>
        </p:nvSpPr>
        <p:spPr/>
        <p:txBody>
          <a:bodyPr/>
          <a:lstStyle/>
          <a:p>
            <a:fld id="{10102764-418E-A54F-9AAD-AB280AD1FBCC}" type="slidenum">
              <a:rPr lang="en-US" smtClean="0"/>
              <a:t>‹#›</a:t>
            </a:fld>
            <a:endParaRPr lang="en-US" dirty="0"/>
          </a:p>
        </p:txBody>
      </p:sp>
    </p:spTree>
    <p:extLst>
      <p:ext uri="{BB962C8B-B14F-4D97-AF65-F5344CB8AC3E}">
        <p14:creationId xmlns:p14="http://schemas.microsoft.com/office/powerpoint/2010/main" val="1466768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58B18-6986-AC43-B40D-25A6A27905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1EE3978-748D-F847-BBA5-F7F0459744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5A2E05C1-12AF-4F4A-BBA7-A879EB0955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0C27F8F-7D16-0B40-94C7-83C74AC2FAD7}"/>
              </a:ext>
            </a:extLst>
          </p:cNvPr>
          <p:cNvSpPr>
            <a:spLocks noGrp="1"/>
          </p:cNvSpPr>
          <p:nvPr>
            <p:ph type="dt" sz="half" idx="10"/>
          </p:nvPr>
        </p:nvSpPr>
        <p:spPr/>
        <p:txBody>
          <a:bodyPr/>
          <a:lstStyle/>
          <a:p>
            <a:fld id="{A6FC676F-C44A-0648-BF4D-326B60739720}" type="datetime1">
              <a:rPr lang="en-US" smtClean="0"/>
              <a:t>8/8/18</a:t>
            </a:fld>
            <a:endParaRPr lang="en-US" dirty="0"/>
          </a:p>
        </p:txBody>
      </p:sp>
      <p:sp>
        <p:nvSpPr>
          <p:cNvPr id="6" name="Footer Placeholder 5">
            <a:extLst>
              <a:ext uri="{FF2B5EF4-FFF2-40B4-BE49-F238E27FC236}">
                <a16:creationId xmlns:a16="http://schemas.microsoft.com/office/drawing/2014/main" id="{9BC2E828-90C6-A34B-B04C-A86016A2501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4080892-2C98-2146-B503-DD28B5FF04AD}"/>
              </a:ext>
            </a:extLst>
          </p:cNvPr>
          <p:cNvSpPr>
            <a:spLocks noGrp="1"/>
          </p:cNvSpPr>
          <p:nvPr>
            <p:ph type="sldNum" sz="quarter" idx="12"/>
          </p:nvPr>
        </p:nvSpPr>
        <p:spPr/>
        <p:txBody>
          <a:bodyPr/>
          <a:lstStyle/>
          <a:p>
            <a:fld id="{10102764-418E-A54F-9AAD-AB280AD1FBCC}" type="slidenum">
              <a:rPr lang="en-US" smtClean="0"/>
              <a:t>‹#›</a:t>
            </a:fld>
            <a:endParaRPr lang="en-US" dirty="0"/>
          </a:p>
        </p:txBody>
      </p:sp>
    </p:spTree>
    <p:extLst>
      <p:ext uri="{BB962C8B-B14F-4D97-AF65-F5344CB8AC3E}">
        <p14:creationId xmlns:p14="http://schemas.microsoft.com/office/powerpoint/2010/main" val="829632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9B0FB-8F3D-2B49-B227-27187EB24C1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498E9CD-591E-E949-87B4-FE412B49B56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3BC02E-2E2B-7348-A69C-2324E36227D1}"/>
              </a:ext>
            </a:extLst>
          </p:cNvPr>
          <p:cNvSpPr>
            <a:spLocks noGrp="1"/>
          </p:cNvSpPr>
          <p:nvPr>
            <p:ph type="dt" sz="half" idx="10"/>
          </p:nvPr>
        </p:nvSpPr>
        <p:spPr/>
        <p:txBody>
          <a:bodyPr/>
          <a:lstStyle/>
          <a:p>
            <a:fld id="{4EDDA855-FA56-8C40-95AA-C2533A1449A4}" type="datetime1">
              <a:rPr lang="en-US" smtClean="0"/>
              <a:t>8/8/18</a:t>
            </a:fld>
            <a:endParaRPr lang="en-US" dirty="0"/>
          </a:p>
        </p:txBody>
      </p:sp>
      <p:sp>
        <p:nvSpPr>
          <p:cNvPr id="5" name="Footer Placeholder 4">
            <a:extLst>
              <a:ext uri="{FF2B5EF4-FFF2-40B4-BE49-F238E27FC236}">
                <a16:creationId xmlns:a16="http://schemas.microsoft.com/office/drawing/2014/main" id="{93DE217B-905B-564C-8C5C-02A088F0E58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B460034-C6AC-5C42-A2C2-14571E04B4B1}"/>
              </a:ext>
            </a:extLst>
          </p:cNvPr>
          <p:cNvSpPr>
            <a:spLocks noGrp="1"/>
          </p:cNvSpPr>
          <p:nvPr>
            <p:ph type="sldNum" sz="quarter" idx="12"/>
          </p:nvPr>
        </p:nvSpPr>
        <p:spPr/>
        <p:txBody>
          <a:bodyPr/>
          <a:lstStyle/>
          <a:p>
            <a:fld id="{10102764-418E-A54F-9AAD-AB280AD1FBCC}" type="slidenum">
              <a:rPr lang="en-US" smtClean="0"/>
              <a:t>‹#›</a:t>
            </a:fld>
            <a:endParaRPr lang="en-US" dirty="0"/>
          </a:p>
        </p:txBody>
      </p:sp>
    </p:spTree>
    <p:extLst>
      <p:ext uri="{BB962C8B-B14F-4D97-AF65-F5344CB8AC3E}">
        <p14:creationId xmlns:p14="http://schemas.microsoft.com/office/powerpoint/2010/main" val="1630803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47FC274-074A-9948-9124-6B401BC50B8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B740EC5-819A-A543-88E2-490624364DE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A9186E-F798-1641-AABE-4E80216A1441}"/>
              </a:ext>
            </a:extLst>
          </p:cNvPr>
          <p:cNvSpPr>
            <a:spLocks noGrp="1"/>
          </p:cNvSpPr>
          <p:nvPr>
            <p:ph type="dt" sz="half" idx="10"/>
          </p:nvPr>
        </p:nvSpPr>
        <p:spPr/>
        <p:txBody>
          <a:bodyPr/>
          <a:lstStyle/>
          <a:p>
            <a:fld id="{92F7EF71-1705-4A4B-939A-59B8418F7DD6}" type="datetime1">
              <a:rPr lang="en-US" smtClean="0"/>
              <a:t>8/8/18</a:t>
            </a:fld>
            <a:endParaRPr lang="en-US" dirty="0"/>
          </a:p>
        </p:txBody>
      </p:sp>
      <p:sp>
        <p:nvSpPr>
          <p:cNvPr id="5" name="Footer Placeholder 4">
            <a:extLst>
              <a:ext uri="{FF2B5EF4-FFF2-40B4-BE49-F238E27FC236}">
                <a16:creationId xmlns:a16="http://schemas.microsoft.com/office/drawing/2014/main" id="{D0317CA4-37B4-764C-8A73-B63A42FA035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082F782-82B6-4542-86DB-3903D3E15A6F}"/>
              </a:ext>
            </a:extLst>
          </p:cNvPr>
          <p:cNvSpPr>
            <a:spLocks noGrp="1"/>
          </p:cNvSpPr>
          <p:nvPr>
            <p:ph type="sldNum" sz="quarter" idx="12"/>
          </p:nvPr>
        </p:nvSpPr>
        <p:spPr/>
        <p:txBody>
          <a:bodyPr/>
          <a:lstStyle/>
          <a:p>
            <a:fld id="{10102764-418E-A54F-9AAD-AB280AD1FBCC}" type="slidenum">
              <a:rPr lang="en-US" smtClean="0"/>
              <a:t>‹#›</a:t>
            </a:fld>
            <a:endParaRPr lang="en-US" dirty="0"/>
          </a:p>
        </p:txBody>
      </p:sp>
    </p:spTree>
    <p:extLst>
      <p:ext uri="{BB962C8B-B14F-4D97-AF65-F5344CB8AC3E}">
        <p14:creationId xmlns:p14="http://schemas.microsoft.com/office/powerpoint/2010/main" val="2995759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ED1C109-0CC7-774A-8477-032828CF03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EE5289D-380C-A642-A86B-202ADFDD92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022678-80F0-6942-ABE0-D805286DB8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72DE0A-D70F-FE4F-B85D-CA48353850EF}" type="datetime1">
              <a:rPr lang="en-US" smtClean="0"/>
              <a:t>8/8/18</a:t>
            </a:fld>
            <a:endParaRPr lang="en-US" dirty="0"/>
          </a:p>
        </p:txBody>
      </p:sp>
      <p:sp>
        <p:nvSpPr>
          <p:cNvPr id="5" name="Footer Placeholder 4">
            <a:extLst>
              <a:ext uri="{FF2B5EF4-FFF2-40B4-BE49-F238E27FC236}">
                <a16:creationId xmlns:a16="http://schemas.microsoft.com/office/drawing/2014/main" id="{63426006-E43F-6345-A172-AC1FDC35DA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BA4B60BF-9787-C34D-8196-E41F82F1D5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102764-418E-A54F-9AAD-AB280AD1FBCC}" type="slidenum">
              <a:rPr lang="en-US" smtClean="0"/>
              <a:t>‹#›</a:t>
            </a:fld>
            <a:endParaRPr lang="en-US" dirty="0"/>
          </a:p>
        </p:txBody>
      </p:sp>
    </p:spTree>
    <p:extLst>
      <p:ext uri="{BB962C8B-B14F-4D97-AF65-F5344CB8AC3E}">
        <p14:creationId xmlns:p14="http://schemas.microsoft.com/office/powerpoint/2010/main" val="28070307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tiff"/></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B5A68-D470-464A-BEF9-B148C75B210F}"/>
              </a:ext>
            </a:extLst>
          </p:cNvPr>
          <p:cNvSpPr>
            <a:spLocks noGrp="1"/>
          </p:cNvSpPr>
          <p:nvPr>
            <p:ph type="ctrTitle"/>
          </p:nvPr>
        </p:nvSpPr>
        <p:spPr>
          <a:xfrm>
            <a:off x="1169894" y="1640541"/>
            <a:ext cx="9856694" cy="1331259"/>
          </a:xfrm>
        </p:spPr>
        <p:txBody>
          <a:bodyPr>
            <a:normAutofit fontScale="90000"/>
          </a:bodyPr>
          <a:lstStyle/>
          <a:p>
            <a:r>
              <a:rPr lang="en-US" dirty="0">
                <a:solidFill>
                  <a:srgbClr val="C00000"/>
                </a:solidFill>
                <a:latin typeface="Helvetica Light" panose="020B0403020202020204" pitchFamily="34" charset="0"/>
                <a:ea typeface="Helvetica Neue" panose="02000503000000020004" pitchFamily="2" charset="0"/>
                <a:cs typeface="Helvetica Neue" panose="02000503000000020004" pitchFamily="2" charset="0"/>
              </a:rPr>
              <a:t>The 2016-17 Boston University Power Play</a:t>
            </a:r>
          </a:p>
        </p:txBody>
      </p:sp>
      <p:sp>
        <p:nvSpPr>
          <p:cNvPr id="3" name="Subtitle 2">
            <a:extLst>
              <a:ext uri="{FF2B5EF4-FFF2-40B4-BE49-F238E27FC236}">
                <a16:creationId xmlns:a16="http://schemas.microsoft.com/office/drawing/2014/main" id="{EB47383F-8C4D-0445-86DD-54E358D7D180}"/>
              </a:ext>
            </a:extLst>
          </p:cNvPr>
          <p:cNvSpPr>
            <a:spLocks noGrp="1"/>
          </p:cNvSpPr>
          <p:nvPr>
            <p:ph type="subTitle" idx="1"/>
          </p:nvPr>
        </p:nvSpPr>
        <p:spPr>
          <a:xfrm>
            <a:off x="1524000" y="3602038"/>
            <a:ext cx="9144000" cy="2194914"/>
          </a:xfrm>
        </p:spPr>
        <p:txBody>
          <a:bodyPr>
            <a:normAutofit lnSpcReduction="10000"/>
          </a:bodyPr>
          <a:lstStyle/>
          <a:p>
            <a:r>
              <a:rPr lang="en-US" sz="2800" b="1" dirty="0">
                <a:latin typeface="+mj-lt"/>
                <a:cs typeface="Calibri Light" panose="020F0302020204030204" pitchFamily="34" charset="0"/>
              </a:rPr>
              <a:t>J U D Y  C O H E N</a:t>
            </a:r>
          </a:p>
          <a:p>
            <a:r>
              <a:rPr lang="en-US" sz="1800" dirty="0">
                <a:latin typeface="+mj-lt"/>
                <a:cs typeface="Calibri Light" panose="020F0302020204030204" pitchFamily="34" charset="0"/>
              </a:rPr>
              <a:t>@</a:t>
            </a:r>
            <a:r>
              <a:rPr lang="en-US" sz="1800" dirty="0" err="1">
                <a:latin typeface="+mj-lt"/>
                <a:cs typeface="Calibri Light" panose="020F0302020204030204" pitchFamily="34" charset="0"/>
              </a:rPr>
              <a:t>judylee_c</a:t>
            </a:r>
            <a:endParaRPr lang="en-US" sz="1800" dirty="0">
              <a:latin typeface="+mj-lt"/>
              <a:cs typeface="Calibri Light" panose="020F0302020204030204" pitchFamily="34" charset="0"/>
            </a:endParaRPr>
          </a:p>
          <a:p>
            <a:r>
              <a:rPr lang="en-US" sz="1800" dirty="0" err="1">
                <a:latin typeface="+mj-lt"/>
                <a:cs typeface="Calibri Light" panose="020F0302020204030204" pitchFamily="34" charset="0"/>
              </a:rPr>
              <a:t>judypuck.wordpress.com</a:t>
            </a:r>
            <a:endParaRPr lang="en-US" sz="1800" dirty="0">
              <a:latin typeface="+mj-lt"/>
              <a:cs typeface="Calibri Light" panose="020F0302020204030204" pitchFamily="34" charset="0"/>
            </a:endParaRPr>
          </a:p>
          <a:p>
            <a:endParaRPr lang="en-US" sz="1800" dirty="0">
              <a:latin typeface="+mj-lt"/>
              <a:cs typeface="Calibri Light" panose="020F0302020204030204" pitchFamily="34" charset="0"/>
            </a:endParaRPr>
          </a:p>
          <a:p>
            <a:r>
              <a:rPr lang="en-US" sz="1800" dirty="0">
                <a:latin typeface="+mj-lt"/>
                <a:cs typeface="Calibri Light" panose="020F0302020204030204" pitchFamily="34" charset="0"/>
              </a:rPr>
              <a:t>RIT Sports Analytics Conference</a:t>
            </a:r>
          </a:p>
          <a:p>
            <a:r>
              <a:rPr lang="en-US" sz="1800" dirty="0">
                <a:latin typeface="+mj-lt"/>
                <a:cs typeface="Calibri Light" panose="020F0302020204030204" pitchFamily="34" charset="0"/>
              </a:rPr>
              <a:t>August 11, 2018</a:t>
            </a:r>
          </a:p>
        </p:txBody>
      </p:sp>
    </p:spTree>
    <p:extLst>
      <p:ext uri="{BB962C8B-B14F-4D97-AF65-F5344CB8AC3E}">
        <p14:creationId xmlns:p14="http://schemas.microsoft.com/office/powerpoint/2010/main" val="494706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EDF6A-D144-1845-BFCE-BE441AC826D7}"/>
              </a:ext>
            </a:extLst>
          </p:cNvPr>
          <p:cNvSpPr>
            <a:spLocks noGrp="1"/>
          </p:cNvSpPr>
          <p:nvPr>
            <p:ph type="title"/>
          </p:nvPr>
        </p:nvSpPr>
        <p:spPr/>
        <p:txBody>
          <a:bodyPr>
            <a:normAutofit/>
          </a:bodyPr>
          <a:lstStyle/>
          <a:p>
            <a:r>
              <a:rPr lang="en-US" dirty="0">
                <a:solidFill>
                  <a:srgbClr val="C00000"/>
                </a:solidFill>
                <a:latin typeface="Helvetica Light" panose="020B0403020202020204" pitchFamily="34" charset="0"/>
              </a:rPr>
              <a:t>Intro and personnel</a:t>
            </a:r>
            <a:br>
              <a:rPr lang="en-US" dirty="0">
                <a:solidFill>
                  <a:srgbClr val="C00000"/>
                </a:solidFill>
                <a:latin typeface="Helvetica Light" panose="020B0403020202020204" pitchFamily="34" charset="0"/>
              </a:rPr>
            </a:br>
            <a:r>
              <a:rPr lang="en-US" sz="2400" dirty="0"/>
              <a:t>Intro and limitations</a:t>
            </a:r>
            <a:endParaRPr lang="en-US" sz="2400" dirty="0">
              <a:solidFill>
                <a:srgbClr val="C00000"/>
              </a:solidFill>
            </a:endParaRPr>
          </a:p>
        </p:txBody>
      </p:sp>
      <p:sp>
        <p:nvSpPr>
          <p:cNvPr id="3" name="Content Placeholder 2">
            <a:extLst>
              <a:ext uri="{FF2B5EF4-FFF2-40B4-BE49-F238E27FC236}">
                <a16:creationId xmlns:a16="http://schemas.microsoft.com/office/drawing/2014/main" id="{9E25BAFF-E891-0F46-8DC2-81F9B7E27A6B}"/>
              </a:ext>
            </a:extLst>
          </p:cNvPr>
          <p:cNvSpPr>
            <a:spLocks noGrp="1"/>
          </p:cNvSpPr>
          <p:nvPr>
            <p:ph idx="1"/>
          </p:nvPr>
        </p:nvSpPr>
        <p:spPr>
          <a:xfrm>
            <a:off x="838200" y="1828799"/>
            <a:ext cx="10515600" cy="4892675"/>
          </a:xfrm>
        </p:spPr>
        <p:txBody>
          <a:bodyPr numCol="1">
            <a:normAutofit fontScale="85000" lnSpcReduction="20000"/>
          </a:bodyPr>
          <a:lstStyle/>
          <a:p>
            <a:r>
              <a:rPr lang="en-US" dirty="0">
                <a:latin typeface="Helvetica Light" panose="020B0403020202020204" pitchFamily="34" charset="0"/>
              </a:rPr>
              <a:t>Looked at BU’s top two power play units during the 2016-17 season (the two units most frequently used during the season based on video I had)</a:t>
            </a:r>
          </a:p>
          <a:p>
            <a:endParaRPr lang="en-US" dirty="0">
              <a:latin typeface="Helvetica Light" panose="020B0403020202020204" pitchFamily="34" charset="0"/>
            </a:endParaRPr>
          </a:p>
          <a:p>
            <a:r>
              <a:rPr lang="en-US" dirty="0">
                <a:latin typeface="Helvetica Light" panose="020B0403020202020204" pitchFamily="34" charset="0"/>
              </a:rPr>
              <a:t>Only had access to 21 total games from the season, 16 of which were home games </a:t>
            </a:r>
          </a:p>
          <a:p>
            <a:endParaRPr lang="en-US" dirty="0">
              <a:latin typeface="Helvetica Light" panose="020B0403020202020204" pitchFamily="34" charset="0"/>
            </a:endParaRPr>
          </a:p>
          <a:p>
            <a:r>
              <a:rPr lang="en-US" dirty="0">
                <a:latin typeface="Helvetica Light" panose="020B0403020202020204" pitchFamily="34" charset="0"/>
              </a:rPr>
              <a:t>PP did not perform statistically significantly better at home (16-75, 21.3%) than on road (13-70, 18.6%), despite the team performing better at home (13-3-2) than road (8-6-1)</a:t>
            </a:r>
          </a:p>
          <a:p>
            <a:pPr marL="0" indent="0">
              <a:buNone/>
            </a:pPr>
            <a:endParaRPr lang="en-US" dirty="0">
              <a:latin typeface="Helvetica Light" panose="020B0403020202020204" pitchFamily="34" charset="0"/>
            </a:endParaRPr>
          </a:p>
          <a:p>
            <a:r>
              <a:rPr lang="en-US" dirty="0">
                <a:latin typeface="Helvetica Light" panose="020B0403020202020204" pitchFamily="34" charset="0"/>
              </a:rPr>
              <a:t>PP1 used 31 times in seven games (32:09), PP2 used 17 times in six games (12:49)</a:t>
            </a:r>
          </a:p>
          <a:p>
            <a:pPr marL="0" indent="0">
              <a:buNone/>
            </a:pPr>
            <a:endParaRPr lang="en-US" dirty="0">
              <a:latin typeface="Helvetica Light" panose="020B0403020202020204" pitchFamily="34" charset="0"/>
            </a:endParaRPr>
          </a:p>
          <a:p>
            <a:r>
              <a:rPr lang="en-US" dirty="0">
                <a:latin typeface="Helvetica Light" panose="020B0403020202020204" pitchFamily="34" charset="0"/>
              </a:rPr>
              <a:t>Small sample size!</a:t>
            </a:r>
          </a:p>
          <a:p>
            <a:pPr marL="0" indent="0">
              <a:buNone/>
            </a:pPr>
            <a:endParaRPr lang="en-US" dirty="0">
              <a:latin typeface="Helvetica Light" panose="020B0403020202020204" pitchFamily="34" charset="0"/>
            </a:endParaRPr>
          </a:p>
        </p:txBody>
      </p:sp>
      <p:sp>
        <p:nvSpPr>
          <p:cNvPr id="4" name="Slide Number Placeholder 3">
            <a:extLst>
              <a:ext uri="{FF2B5EF4-FFF2-40B4-BE49-F238E27FC236}">
                <a16:creationId xmlns:a16="http://schemas.microsoft.com/office/drawing/2014/main" id="{4FB6E159-1FDD-3E43-ACE4-0328E420F2A7}"/>
              </a:ext>
            </a:extLst>
          </p:cNvPr>
          <p:cNvSpPr>
            <a:spLocks noGrp="1"/>
          </p:cNvSpPr>
          <p:nvPr>
            <p:ph type="sldNum" sz="quarter" idx="12"/>
          </p:nvPr>
        </p:nvSpPr>
        <p:spPr/>
        <p:txBody>
          <a:bodyPr/>
          <a:lstStyle/>
          <a:p>
            <a:fld id="{10102764-418E-A54F-9AAD-AB280AD1FBCC}" type="slidenum">
              <a:rPr lang="en-US" smtClean="0"/>
              <a:t>2</a:t>
            </a:fld>
            <a:endParaRPr lang="en-US" dirty="0"/>
          </a:p>
        </p:txBody>
      </p:sp>
    </p:spTree>
    <p:extLst>
      <p:ext uri="{BB962C8B-B14F-4D97-AF65-F5344CB8AC3E}">
        <p14:creationId xmlns:p14="http://schemas.microsoft.com/office/powerpoint/2010/main" val="2104862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EDF6A-D144-1845-BFCE-BE441AC826D7}"/>
              </a:ext>
            </a:extLst>
          </p:cNvPr>
          <p:cNvSpPr>
            <a:spLocks noGrp="1"/>
          </p:cNvSpPr>
          <p:nvPr>
            <p:ph type="title"/>
          </p:nvPr>
        </p:nvSpPr>
        <p:spPr/>
        <p:txBody>
          <a:bodyPr>
            <a:normAutofit/>
          </a:bodyPr>
          <a:lstStyle/>
          <a:p>
            <a:r>
              <a:rPr lang="en-US" dirty="0">
                <a:solidFill>
                  <a:srgbClr val="C00000"/>
                </a:solidFill>
                <a:latin typeface="Helvetica Light" panose="020B0403020202020204" pitchFamily="34" charset="0"/>
              </a:rPr>
              <a:t>Intro and personnel</a:t>
            </a:r>
            <a:br>
              <a:rPr lang="en-US" dirty="0">
                <a:solidFill>
                  <a:srgbClr val="C00000"/>
                </a:solidFill>
                <a:latin typeface="Helvetica Light" panose="020B0403020202020204" pitchFamily="34" charset="0"/>
              </a:rPr>
            </a:br>
            <a:r>
              <a:rPr lang="en-US" sz="2400" dirty="0"/>
              <a:t>Methods</a:t>
            </a:r>
            <a:endParaRPr lang="en-US" sz="2400" dirty="0">
              <a:solidFill>
                <a:srgbClr val="C00000"/>
              </a:solidFill>
            </a:endParaRPr>
          </a:p>
        </p:txBody>
      </p:sp>
      <p:sp>
        <p:nvSpPr>
          <p:cNvPr id="3" name="Content Placeholder 2">
            <a:extLst>
              <a:ext uri="{FF2B5EF4-FFF2-40B4-BE49-F238E27FC236}">
                <a16:creationId xmlns:a16="http://schemas.microsoft.com/office/drawing/2014/main" id="{9E25BAFF-E891-0F46-8DC2-81F9B7E27A6B}"/>
              </a:ext>
            </a:extLst>
          </p:cNvPr>
          <p:cNvSpPr>
            <a:spLocks noGrp="1"/>
          </p:cNvSpPr>
          <p:nvPr>
            <p:ph idx="1"/>
          </p:nvPr>
        </p:nvSpPr>
        <p:spPr>
          <a:xfrm>
            <a:off x="838200" y="1828800"/>
            <a:ext cx="10515600" cy="4348164"/>
          </a:xfrm>
        </p:spPr>
        <p:txBody>
          <a:bodyPr numCol="1">
            <a:normAutofit/>
          </a:bodyPr>
          <a:lstStyle/>
          <a:p>
            <a:r>
              <a:rPr lang="en-US" sz="2400" b="1" dirty="0">
                <a:latin typeface="Helvetica Light" panose="020B0403020202020204" pitchFamily="34" charset="0"/>
              </a:rPr>
              <a:t>Shots and passes</a:t>
            </a:r>
          </a:p>
          <a:p>
            <a:endParaRPr lang="en-US" sz="2600" dirty="0">
              <a:latin typeface="Helvetica Light" panose="020B0403020202020204" pitchFamily="34" charset="0"/>
            </a:endParaRPr>
          </a:p>
          <a:p>
            <a:pPr lvl="1"/>
            <a:r>
              <a:rPr lang="en-US" dirty="0">
                <a:latin typeface="Helvetica Light" panose="020B0403020202020204" pitchFamily="34" charset="0"/>
              </a:rPr>
              <a:t>Went through video and tracked shots and passes using tracking tool Ryan Stimson gave me access to</a:t>
            </a:r>
          </a:p>
          <a:p>
            <a:pPr lvl="1"/>
            <a:endParaRPr lang="en-US" dirty="0">
              <a:latin typeface="Helvetica Light" panose="020B0403020202020204" pitchFamily="34" charset="0"/>
            </a:endParaRPr>
          </a:p>
          <a:p>
            <a:pPr lvl="1"/>
            <a:r>
              <a:rPr lang="en-US" dirty="0">
                <a:latin typeface="Helvetica Light" panose="020B0403020202020204" pitchFamily="34" charset="0"/>
              </a:rPr>
              <a:t>Got </a:t>
            </a:r>
            <a:r>
              <a:rPr lang="en-US" dirty="0" err="1">
                <a:latin typeface="Helvetica Light" panose="020B0403020202020204" pitchFamily="34" charset="0"/>
              </a:rPr>
              <a:t>x,y</a:t>
            </a:r>
            <a:r>
              <a:rPr lang="en-US" dirty="0">
                <a:latin typeface="Helvetica Light" panose="020B0403020202020204" pitchFamily="34" charset="0"/>
              </a:rPr>
              <a:t> coordinates for each event in addition to shot angle, shot distance, pass distance, and more</a:t>
            </a:r>
          </a:p>
          <a:p>
            <a:pPr marL="457200" lvl="1" indent="0">
              <a:buNone/>
            </a:pPr>
            <a:endParaRPr lang="en-US" dirty="0">
              <a:latin typeface="Helvetica Light" panose="020B0403020202020204" pitchFamily="34" charset="0"/>
            </a:endParaRPr>
          </a:p>
          <a:p>
            <a:pPr lvl="1"/>
            <a:r>
              <a:rPr lang="en-US" dirty="0">
                <a:latin typeface="Helvetica Light" panose="020B0403020202020204" pitchFamily="34" charset="0"/>
              </a:rPr>
              <a:t>Exported data as csv and used Python (matplotlib, seaborn) to create visualizations of what I tracked</a:t>
            </a:r>
          </a:p>
        </p:txBody>
      </p:sp>
      <p:sp>
        <p:nvSpPr>
          <p:cNvPr id="4" name="Slide Number Placeholder 3">
            <a:extLst>
              <a:ext uri="{FF2B5EF4-FFF2-40B4-BE49-F238E27FC236}">
                <a16:creationId xmlns:a16="http://schemas.microsoft.com/office/drawing/2014/main" id="{4FB6E159-1FDD-3E43-ACE4-0328E420F2A7}"/>
              </a:ext>
            </a:extLst>
          </p:cNvPr>
          <p:cNvSpPr>
            <a:spLocks noGrp="1"/>
          </p:cNvSpPr>
          <p:nvPr>
            <p:ph type="sldNum" sz="quarter" idx="12"/>
          </p:nvPr>
        </p:nvSpPr>
        <p:spPr/>
        <p:txBody>
          <a:bodyPr/>
          <a:lstStyle/>
          <a:p>
            <a:fld id="{10102764-418E-A54F-9AAD-AB280AD1FBCC}" type="slidenum">
              <a:rPr lang="en-US" smtClean="0"/>
              <a:t>3</a:t>
            </a:fld>
            <a:endParaRPr lang="en-US" dirty="0"/>
          </a:p>
        </p:txBody>
      </p:sp>
    </p:spTree>
    <p:extLst>
      <p:ext uri="{BB962C8B-B14F-4D97-AF65-F5344CB8AC3E}">
        <p14:creationId xmlns:p14="http://schemas.microsoft.com/office/powerpoint/2010/main" val="99960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EDF6A-D144-1845-BFCE-BE441AC826D7}"/>
              </a:ext>
            </a:extLst>
          </p:cNvPr>
          <p:cNvSpPr>
            <a:spLocks noGrp="1"/>
          </p:cNvSpPr>
          <p:nvPr>
            <p:ph type="title"/>
          </p:nvPr>
        </p:nvSpPr>
        <p:spPr/>
        <p:txBody>
          <a:bodyPr>
            <a:normAutofit/>
          </a:bodyPr>
          <a:lstStyle/>
          <a:p>
            <a:r>
              <a:rPr lang="en-US" dirty="0">
                <a:solidFill>
                  <a:srgbClr val="C00000"/>
                </a:solidFill>
                <a:latin typeface="Helvetica Light" panose="020B0403020202020204" pitchFamily="34" charset="0"/>
              </a:rPr>
              <a:t>Intro and personnel</a:t>
            </a:r>
            <a:br>
              <a:rPr lang="en-US" dirty="0">
                <a:solidFill>
                  <a:srgbClr val="C00000"/>
                </a:solidFill>
                <a:latin typeface="Helvetica Light" panose="020B0403020202020204" pitchFamily="34" charset="0"/>
              </a:rPr>
            </a:br>
            <a:r>
              <a:rPr lang="en-US" sz="2400" dirty="0"/>
              <a:t>Units and power play shape</a:t>
            </a:r>
            <a:endParaRPr lang="en-US" sz="2400" dirty="0">
              <a:solidFill>
                <a:srgbClr val="C00000"/>
              </a:solidFill>
            </a:endParaRPr>
          </a:p>
        </p:txBody>
      </p:sp>
      <p:sp>
        <p:nvSpPr>
          <p:cNvPr id="3" name="Content Placeholder 2">
            <a:extLst>
              <a:ext uri="{FF2B5EF4-FFF2-40B4-BE49-F238E27FC236}">
                <a16:creationId xmlns:a16="http://schemas.microsoft.com/office/drawing/2014/main" id="{9E25BAFF-E891-0F46-8DC2-81F9B7E27A6B}"/>
              </a:ext>
            </a:extLst>
          </p:cNvPr>
          <p:cNvSpPr>
            <a:spLocks noGrp="1"/>
          </p:cNvSpPr>
          <p:nvPr>
            <p:ph idx="1"/>
          </p:nvPr>
        </p:nvSpPr>
        <p:spPr>
          <a:xfrm>
            <a:off x="838200" y="1585913"/>
            <a:ext cx="10515600" cy="4591051"/>
          </a:xfrm>
        </p:spPr>
        <p:txBody>
          <a:bodyPr numCol="2"/>
          <a:lstStyle/>
          <a:p>
            <a:pPr marL="0" indent="0" algn="ctr">
              <a:lnSpc>
                <a:spcPct val="100000"/>
              </a:lnSpc>
              <a:buNone/>
            </a:pPr>
            <a:r>
              <a:rPr lang="en-US" sz="2400" b="1" dirty="0">
                <a:latin typeface="Helvetica Light" panose="020B0403020202020204" pitchFamily="34" charset="0"/>
              </a:rPr>
              <a:t>PP1</a:t>
            </a:r>
            <a:r>
              <a:rPr lang="en-US" sz="2400" dirty="0">
                <a:latin typeface="Helvetica Light" panose="020B0403020202020204" pitchFamily="34" charset="0"/>
              </a:rPr>
              <a:t>: 1-3-1 || 4F1D || </a:t>
            </a:r>
            <a:r>
              <a:rPr lang="en-US" sz="1800" dirty="0">
                <a:latin typeface="Helvetica Light" panose="020B0403020202020204" pitchFamily="34" charset="0"/>
              </a:rPr>
              <a:t>mobile</a:t>
            </a:r>
          </a:p>
          <a:p>
            <a:pPr marL="0" indent="0" algn="ctr">
              <a:lnSpc>
                <a:spcPct val="100000"/>
              </a:lnSpc>
              <a:buNone/>
            </a:pPr>
            <a:endParaRPr lang="en-US" sz="1600" dirty="0">
              <a:latin typeface="Helvetica Light" panose="020B0403020202020204" pitchFamily="34" charset="0"/>
            </a:endParaRPr>
          </a:p>
          <a:p>
            <a:pPr marL="0" indent="0" algn="ctr">
              <a:lnSpc>
                <a:spcPct val="100000"/>
              </a:lnSpc>
              <a:buNone/>
            </a:pPr>
            <a:endParaRPr lang="en-US" sz="1600" dirty="0">
              <a:latin typeface="Helvetica Light" panose="020B0403020202020204" pitchFamily="34" charset="0"/>
            </a:endParaRPr>
          </a:p>
          <a:p>
            <a:pPr marL="0" indent="0" algn="ctr">
              <a:lnSpc>
                <a:spcPct val="100000"/>
              </a:lnSpc>
              <a:buNone/>
            </a:pPr>
            <a:endParaRPr lang="en-US" sz="1600" dirty="0">
              <a:latin typeface="Helvetica Light" panose="020B0403020202020204" pitchFamily="34" charset="0"/>
            </a:endParaRPr>
          </a:p>
          <a:p>
            <a:pPr marL="0" indent="0">
              <a:lnSpc>
                <a:spcPct val="100000"/>
              </a:lnSpc>
              <a:buNone/>
            </a:pPr>
            <a:endParaRPr lang="en-US" dirty="0">
              <a:latin typeface="Helvetica Light" panose="020B0403020202020204" pitchFamily="34" charset="0"/>
            </a:endParaRPr>
          </a:p>
          <a:p>
            <a:pPr>
              <a:lnSpc>
                <a:spcPct val="100000"/>
              </a:lnSpc>
            </a:pPr>
            <a:endParaRPr lang="en-US" dirty="0">
              <a:latin typeface="Helvetica Light" panose="020B0403020202020204" pitchFamily="34" charset="0"/>
            </a:endParaRPr>
          </a:p>
          <a:p>
            <a:pPr>
              <a:lnSpc>
                <a:spcPct val="100000"/>
              </a:lnSpc>
            </a:pPr>
            <a:endParaRPr lang="en-US" dirty="0">
              <a:latin typeface="Helvetica Light" panose="020B0403020202020204" pitchFamily="34" charset="0"/>
            </a:endParaRPr>
          </a:p>
          <a:p>
            <a:pPr>
              <a:lnSpc>
                <a:spcPct val="100000"/>
              </a:lnSpc>
            </a:pPr>
            <a:endParaRPr lang="en-US" dirty="0">
              <a:latin typeface="Helvetica Light" panose="020B0403020202020204" pitchFamily="34" charset="0"/>
            </a:endParaRPr>
          </a:p>
          <a:p>
            <a:pPr marL="0" indent="0">
              <a:lnSpc>
                <a:spcPct val="100000"/>
              </a:lnSpc>
              <a:buNone/>
            </a:pPr>
            <a:endParaRPr lang="en-US" sz="2400" dirty="0">
              <a:latin typeface="Helvetica Light" panose="020B0403020202020204" pitchFamily="34" charset="0"/>
            </a:endParaRPr>
          </a:p>
          <a:p>
            <a:pPr marL="0" indent="0" algn="ctr">
              <a:lnSpc>
                <a:spcPct val="100000"/>
              </a:lnSpc>
              <a:buNone/>
            </a:pPr>
            <a:r>
              <a:rPr lang="en-US" sz="2400" b="1" dirty="0">
                <a:latin typeface="Helvetica Light" panose="020B0403020202020204" pitchFamily="34" charset="0"/>
              </a:rPr>
              <a:t>PP2</a:t>
            </a:r>
            <a:r>
              <a:rPr lang="en-US" sz="2400" dirty="0">
                <a:latin typeface="Helvetica Light" panose="020B0403020202020204" pitchFamily="34" charset="0"/>
              </a:rPr>
              <a:t>: Split || 3F2D || </a:t>
            </a:r>
            <a:r>
              <a:rPr lang="en-US" sz="1800" dirty="0">
                <a:latin typeface="Helvetica Light" panose="020B0403020202020204" pitchFamily="34" charset="0"/>
              </a:rPr>
              <a:t>stationary</a:t>
            </a:r>
          </a:p>
          <a:p>
            <a:endParaRPr lang="en-US" dirty="0"/>
          </a:p>
        </p:txBody>
      </p:sp>
      <p:sp>
        <p:nvSpPr>
          <p:cNvPr id="4" name="Slide Number Placeholder 3">
            <a:extLst>
              <a:ext uri="{FF2B5EF4-FFF2-40B4-BE49-F238E27FC236}">
                <a16:creationId xmlns:a16="http://schemas.microsoft.com/office/drawing/2014/main" id="{4FB6E159-1FDD-3E43-ACE4-0328E420F2A7}"/>
              </a:ext>
            </a:extLst>
          </p:cNvPr>
          <p:cNvSpPr>
            <a:spLocks noGrp="1"/>
          </p:cNvSpPr>
          <p:nvPr>
            <p:ph type="sldNum" sz="quarter" idx="12"/>
          </p:nvPr>
        </p:nvSpPr>
        <p:spPr/>
        <p:txBody>
          <a:bodyPr/>
          <a:lstStyle/>
          <a:p>
            <a:fld id="{10102764-418E-A54F-9AAD-AB280AD1FBCC}" type="slidenum">
              <a:rPr lang="en-US" smtClean="0"/>
              <a:t>4</a:t>
            </a:fld>
            <a:endParaRPr lang="en-US" dirty="0"/>
          </a:p>
        </p:txBody>
      </p:sp>
      <p:pic>
        <p:nvPicPr>
          <p:cNvPr id="6" name="Picture 5">
            <a:extLst>
              <a:ext uri="{FF2B5EF4-FFF2-40B4-BE49-F238E27FC236}">
                <a16:creationId xmlns:a16="http://schemas.microsoft.com/office/drawing/2014/main" id="{90FFD796-7C88-E44D-BC87-994C456D967C}"/>
              </a:ext>
            </a:extLst>
          </p:cNvPr>
          <p:cNvPicPr>
            <a:picLocks noChangeAspect="1"/>
          </p:cNvPicPr>
          <p:nvPr/>
        </p:nvPicPr>
        <p:blipFill>
          <a:blip r:embed="rId3"/>
          <a:stretch>
            <a:fillRect/>
          </a:stretch>
        </p:blipFill>
        <p:spPr>
          <a:xfrm rot="5400000">
            <a:off x="1611890" y="2462423"/>
            <a:ext cx="3756504" cy="3199985"/>
          </a:xfrm>
          <a:prstGeom prst="rect">
            <a:avLst/>
          </a:prstGeom>
        </p:spPr>
      </p:pic>
      <p:pic>
        <p:nvPicPr>
          <p:cNvPr id="8" name="Picture 7">
            <a:extLst>
              <a:ext uri="{FF2B5EF4-FFF2-40B4-BE49-F238E27FC236}">
                <a16:creationId xmlns:a16="http://schemas.microsoft.com/office/drawing/2014/main" id="{3D50B2C6-7D93-F646-8C6C-0FADF17DAD8B}"/>
              </a:ext>
            </a:extLst>
          </p:cNvPr>
          <p:cNvPicPr>
            <a:picLocks noChangeAspect="1"/>
          </p:cNvPicPr>
          <p:nvPr/>
        </p:nvPicPr>
        <p:blipFill>
          <a:blip r:embed="rId4"/>
          <a:stretch>
            <a:fillRect/>
          </a:stretch>
        </p:blipFill>
        <p:spPr>
          <a:xfrm rot="5400000">
            <a:off x="6843777" y="2462421"/>
            <a:ext cx="3756505" cy="3199987"/>
          </a:xfrm>
          <a:prstGeom prst="rect">
            <a:avLst/>
          </a:prstGeom>
        </p:spPr>
      </p:pic>
      <p:sp>
        <p:nvSpPr>
          <p:cNvPr id="14" name="TextBox 13">
            <a:extLst>
              <a:ext uri="{FF2B5EF4-FFF2-40B4-BE49-F238E27FC236}">
                <a16:creationId xmlns:a16="http://schemas.microsoft.com/office/drawing/2014/main" id="{71E124DF-C984-A343-9DDB-D87750B2604C}"/>
              </a:ext>
            </a:extLst>
          </p:cNvPr>
          <p:cNvSpPr txBox="1"/>
          <p:nvPr/>
        </p:nvSpPr>
        <p:spPr>
          <a:xfrm>
            <a:off x="1599147" y="6044678"/>
            <a:ext cx="3781989" cy="461665"/>
          </a:xfrm>
          <a:prstGeom prst="rect">
            <a:avLst/>
          </a:prstGeom>
          <a:noFill/>
        </p:spPr>
        <p:txBody>
          <a:bodyPr wrap="square" rtlCol="0">
            <a:spAutoFit/>
          </a:bodyPr>
          <a:lstStyle/>
          <a:p>
            <a:pPr algn="ctr"/>
            <a:r>
              <a:rPr lang="en-US" sz="1200" dirty="0">
                <a:latin typeface="+mj-lt"/>
              </a:rPr>
              <a:t>Jordan Greenway (18), Jakob </a:t>
            </a:r>
            <a:r>
              <a:rPr lang="en-US" sz="1200" dirty="0" err="1">
                <a:latin typeface="+mj-lt"/>
              </a:rPr>
              <a:t>Forsbacka</a:t>
            </a:r>
            <a:r>
              <a:rPr lang="en-US" sz="1200" dirty="0">
                <a:latin typeface="+mj-lt"/>
              </a:rPr>
              <a:t> Karlsson (23),</a:t>
            </a:r>
          </a:p>
          <a:p>
            <a:pPr algn="ctr"/>
            <a:r>
              <a:rPr lang="en-US" sz="1200" dirty="0">
                <a:latin typeface="+mj-lt"/>
              </a:rPr>
              <a:t>Patrick Harper (21), Charlie McAvoy (7), Clayton Keller (19)</a:t>
            </a:r>
          </a:p>
        </p:txBody>
      </p:sp>
      <p:sp>
        <p:nvSpPr>
          <p:cNvPr id="16" name="TextBox 15">
            <a:extLst>
              <a:ext uri="{FF2B5EF4-FFF2-40B4-BE49-F238E27FC236}">
                <a16:creationId xmlns:a16="http://schemas.microsoft.com/office/drawing/2014/main" id="{9C61C808-EB0D-8744-890D-7A8B8DE3E784}"/>
              </a:ext>
            </a:extLst>
          </p:cNvPr>
          <p:cNvSpPr txBox="1"/>
          <p:nvPr/>
        </p:nvSpPr>
        <p:spPr>
          <a:xfrm>
            <a:off x="7122036" y="6049444"/>
            <a:ext cx="3199986" cy="461665"/>
          </a:xfrm>
          <a:prstGeom prst="rect">
            <a:avLst/>
          </a:prstGeom>
          <a:noFill/>
        </p:spPr>
        <p:txBody>
          <a:bodyPr wrap="square" rtlCol="0">
            <a:spAutoFit/>
          </a:bodyPr>
          <a:lstStyle/>
          <a:p>
            <a:pPr algn="ctr"/>
            <a:r>
              <a:rPr lang="en-US" sz="1200" dirty="0">
                <a:latin typeface="+mj-lt"/>
              </a:rPr>
              <a:t>Bobo Carpenter (14), Patrick Curry (21), Kieffer Bellows (9), Chad </a:t>
            </a:r>
            <a:r>
              <a:rPr lang="en-US" sz="1200" dirty="0" err="1">
                <a:latin typeface="+mj-lt"/>
              </a:rPr>
              <a:t>Krys</a:t>
            </a:r>
            <a:r>
              <a:rPr lang="en-US" sz="1200" dirty="0">
                <a:latin typeface="+mj-lt"/>
              </a:rPr>
              <a:t> (5), Dante Fabbro (17)</a:t>
            </a:r>
          </a:p>
        </p:txBody>
      </p:sp>
    </p:spTree>
    <p:extLst>
      <p:ext uri="{BB962C8B-B14F-4D97-AF65-F5344CB8AC3E}">
        <p14:creationId xmlns:p14="http://schemas.microsoft.com/office/powerpoint/2010/main" val="275437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EDF6A-D144-1845-BFCE-BE441AC826D7}"/>
              </a:ext>
            </a:extLst>
          </p:cNvPr>
          <p:cNvSpPr>
            <a:spLocks noGrp="1"/>
          </p:cNvSpPr>
          <p:nvPr>
            <p:ph type="title"/>
          </p:nvPr>
        </p:nvSpPr>
        <p:spPr/>
        <p:txBody>
          <a:bodyPr>
            <a:normAutofit/>
          </a:bodyPr>
          <a:lstStyle/>
          <a:p>
            <a:r>
              <a:rPr lang="en-US" dirty="0">
                <a:solidFill>
                  <a:srgbClr val="C00000"/>
                </a:solidFill>
                <a:latin typeface="Helvetica Light" panose="020B0403020202020204" pitchFamily="34" charset="0"/>
              </a:rPr>
              <a:t>Unit shot profiles</a:t>
            </a:r>
            <a:br>
              <a:rPr lang="en-US" dirty="0">
                <a:solidFill>
                  <a:srgbClr val="C00000"/>
                </a:solidFill>
                <a:latin typeface="Helvetica Light" panose="020B0403020202020204" pitchFamily="34" charset="0"/>
              </a:rPr>
            </a:br>
            <a:r>
              <a:rPr lang="en-US" sz="2400" dirty="0"/>
              <a:t>Unit shot locations and outcomes</a:t>
            </a:r>
            <a:endParaRPr lang="en-US" sz="2400" dirty="0">
              <a:solidFill>
                <a:srgbClr val="C00000"/>
              </a:solidFill>
            </a:endParaRPr>
          </a:p>
        </p:txBody>
      </p:sp>
      <p:pic>
        <p:nvPicPr>
          <p:cNvPr id="6" name="Content Placeholder 5">
            <a:extLst>
              <a:ext uri="{FF2B5EF4-FFF2-40B4-BE49-F238E27FC236}">
                <a16:creationId xmlns:a16="http://schemas.microsoft.com/office/drawing/2014/main" id="{06505D1D-2BBA-594D-AC5B-19F906FE29CA}"/>
              </a:ext>
            </a:extLst>
          </p:cNvPr>
          <p:cNvPicPr>
            <a:picLocks noGrp="1" noChangeAspect="1"/>
          </p:cNvPicPr>
          <p:nvPr>
            <p:ph idx="1"/>
          </p:nvPr>
        </p:nvPicPr>
        <p:blipFill>
          <a:blip r:embed="rId3"/>
          <a:stretch>
            <a:fillRect/>
          </a:stretch>
        </p:blipFill>
        <p:spPr>
          <a:xfrm>
            <a:off x="838200" y="1690688"/>
            <a:ext cx="4671179" cy="4351338"/>
          </a:xfrm>
        </p:spPr>
      </p:pic>
      <p:sp>
        <p:nvSpPr>
          <p:cNvPr id="4" name="Slide Number Placeholder 3">
            <a:extLst>
              <a:ext uri="{FF2B5EF4-FFF2-40B4-BE49-F238E27FC236}">
                <a16:creationId xmlns:a16="http://schemas.microsoft.com/office/drawing/2014/main" id="{4FB6E159-1FDD-3E43-ACE4-0328E420F2A7}"/>
              </a:ext>
            </a:extLst>
          </p:cNvPr>
          <p:cNvSpPr>
            <a:spLocks noGrp="1"/>
          </p:cNvSpPr>
          <p:nvPr>
            <p:ph type="sldNum" sz="quarter" idx="12"/>
          </p:nvPr>
        </p:nvSpPr>
        <p:spPr/>
        <p:txBody>
          <a:bodyPr/>
          <a:lstStyle/>
          <a:p>
            <a:fld id="{10102764-418E-A54F-9AAD-AB280AD1FBCC}" type="slidenum">
              <a:rPr lang="en-US" smtClean="0"/>
              <a:t>5</a:t>
            </a:fld>
            <a:endParaRPr lang="en-US" dirty="0"/>
          </a:p>
        </p:txBody>
      </p:sp>
      <p:pic>
        <p:nvPicPr>
          <p:cNvPr id="8" name="Picture 7">
            <a:extLst>
              <a:ext uri="{FF2B5EF4-FFF2-40B4-BE49-F238E27FC236}">
                <a16:creationId xmlns:a16="http://schemas.microsoft.com/office/drawing/2014/main" id="{2FB6AD81-AE87-8C42-A16F-916D32D83B00}"/>
              </a:ext>
            </a:extLst>
          </p:cNvPr>
          <p:cNvPicPr>
            <a:picLocks noChangeAspect="1"/>
          </p:cNvPicPr>
          <p:nvPr/>
        </p:nvPicPr>
        <p:blipFill>
          <a:blip r:embed="rId4"/>
          <a:stretch>
            <a:fillRect/>
          </a:stretch>
        </p:blipFill>
        <p:spPr>
          <a:xfrm>
            <a:off x="6096000" y="1690688"/>
            <a:ext cx="4666794" cy="4347253"/>
          </a:xfrm>
          <a:prstGeom prst="rect">
            <a:avLst/>
          </a:prstGeom>
        </p:spPr>
      </p:pic>
    </p:spTree>
    <p:extLst>
      <p:ext uri="{BB962C8B-B14F-4D97-AF65-F5344CB8AC3E}">
        <p14:creationId xmlns:p14="http://schemas.microsoft.com/office/powerpoint/2010/main" val="3107016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EDF6A-D144-1845-BFCE-BE441AC826D7}"/>
              </a:ext>
            </a:extLst>
          </p:cNvPr>
          <p:cNvSpPr>
            <a:spLocks noGrp="1"/>
          </p:cNvSpPr>
          <p:nvPr>
            <p:ph type="title"/>
          </p:nvPr>
        </p:nvSpPr>
        <p:spPr/>
        <p:txBody>
          <a:bodyPr>
            <a:normAutofit/>
          </a:bodyPr>
          <a:lstStyle/>
          <a:p>
            <a:r>
              <a:rPr lang="en-US" dirty="0">
                <a:solidFill>
                  <a:srgbClr val="C00000"/>
                </a:solidFill>
                <a:latin typeface="Helvetica Light" panose="020B0403020202020204" pitchFamily="34" charset="0"/>
              </a:rPr>
              <a:t>Unit shot profiles</a:t>
            </a:r>
            <a:br>
              <a:rPr lang="en-US" dirty="0">
                <a:solidFill>
                  <a:srgbClr val="C00000"/>
                </a:solidFill>
                <a:latin typeface="Helvetica Light" panose="020B0403020202020204" pitchFamily="34" charset="0"/>
              </a:rPr>
            </a:br>
            <a:r>
              <a:rPr lang="en-US" sz="2400" dirty="0"/>
              <a:t>Average shot distances (in ft)</a:t>
            </a:r>
            <a:endParaRPr lang="en-US" sz="2400" dirty="0">
              <a:solidFill>
                <a:srgbClr val="C00000"/>
              </a:solidFill>
            </a:endParaRPr>
          </a:p>
        </p:txBody>
      </p:sp>
      <p:sp>
        <p:nvSpPr>
          <p:cNvPr id="4" name="Slide Number Placeholder 3">
            <a:extLst>
              <a:ext uri="{FF2B5EF4-FFF2-40B4-BE49-F238E27FC236}">
                <a16:creationId xmlns:a16="http://schemas.microsoft.com/office/drawing/2014/main" id="{4FB6E159-1FDD-3E43-ACE4-0328E420F2A7}"/>
              </a:ext>
            </a:extLst>
          </p:cNvPr>
          <p:cNvSpPr>
            <a:spLocks noGrp="1"/>
          </p:cNvSpPr>
          <p:nvPr>
            <p:ph type="sldNum" sz="quarter" idx="12"/>
          </p:nvPr>
        </p:nvSpPr>
        <p:spPr/>
        <p:txBody>
          <a:bodyPr/>
          <a:lstStyle/>
          <a:p>
            <a:fld id="{10102764-418E-A54F-9AAD-AB280AD1FBCC}" type="slidenum">
              <a:rPr lang="en-US" smtClean="0"/>
              <a:t>6</a:t>
            </a:fld>
            <a:endParaRPr lang="en-US" dirty="0"/>
          </a:p>
        </p:txBody>
      </p:sp>
      <p:pic>
        <p:nvPicPr>
          <p:cNvPr id="6" name="Content Placeholder 5">
            <a:extLst>
              <a:ext uri="{FF2B5EF4-FFF2-40B4-BE49-F238E27FC236}">
                <a16:creationId xmlns:a16="http://schemas.microsoft.com/office/drawing/2014/main" id="{266F86A4-781F-444D-B307-1422A38AB165}"/>
              </a:ext>
            </a:extLst>
          </p:cNvPr>
          <p:cNvPicPr>
            <a:picLocks noGrp="1" noChangeAspect="1"/>
          </p:cNvPicPr>
          <p:nvPr>
            <p:ph idx="1"/>
          </p:nvPr>
        </p:nvPicPr>
        <p:blipFill>
          <a:blip r:embed="rId3"/>
          <a:stretch>
            <a:fillRect/>
          </a:stretch>
        </p:blipFill>
        <p:spPr>
          <a:xfrm>
            <a:off x="838200" y="1690687"/>
            <a:ext cx="10519504" cy="2291377"/>
          </a:xfrm>
        </p:spPr>
      </p:pic>
      <p:pic>
        <p:nvPicPr>
          <p:cNvPr id="7" name="Picture 6">
            <a:extLst>
              <a:ext uri="{FF2B5EF4-FFF2-40B4-BE49-F238E27FC236}">
                <a16:creationId xmlns:a16="http://schemas.microsoft.com/office/drawing/2014/main" id="{DB0A8FFC-2224-4C4F-B501-0B9615D81625}"/>
              </a:ext>
            </a:extLst>
          </p:cNvPr>
          <p:cNvPicPr>
            <a:picLocks noChangeAspect="1"/>
          </p:cNvPicPr>
          <p:nvPr/>
        </p:nvPicPr>
        <p:blipFill>
          <a:blip r:embed="rId4"/>
          <a:stretch>
            <a:fillRect/>
          </a:stretch>
        </p:blipFill>
        <p:spPr>
          <a:xfrm>
            <a:off x="838199" y="3948041"/>
            <a:ext cx="10515601" cy="2290527"/>
          </a:xfrm>
          <a:prstGeom prst="rect">
            <a:avLst/>
          </a:prstGeom>
        </p:spPr>
      </p:pic>
    </p:spTree>
    <p:extLst>
      <p:ext uri="{BB962C8B-B14F-4D97-AF65-F5344CB8AC3E}">
        <p14:creationId xmlns:p14="http://schemas.microsoft.com/office/powerpoint/2010/main" val="241230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EDF6A-D144-1845-BFCE-BE441AC826D7}"/>
              </a:ext>
            </a:extLst>
          </p:cNvPr>
          <p:cNvSpPr>
            <a:spLocks noGrp="1"/>
          </p:cNvSpPr>
          <p:nvPr>
            <p:ph type="title"/>
          </p:nvPr>
        </p:nvSpPr>
        <p:spPr/>
        <p:txBody>
          <a:bodyPr>
            <a:normAutofit/>
          </a:bodyPr>
          <a:lstStyle/>
          <a:p>
            <a:r>
              <a:rPr lang="en-US" dirty="0">
                <a:solidFill>
                  <a:srgbClr val="C00000"/>
                </a:solidFill>
                <a:latin typeface="Helvetica Light" panose="020B0403020202020204" pitchFamily="34" charset="0"/>
              </a:rPr>
              <a:t>Individual player profiles</a:t>
            </a:r>
            <a:br>
              <a:rPr lang="en-US" dirty="0">
                <a:solidFill>
                  <a:srgbClr val="C00000"/>
                </a:solidFill>
                <a:latin typeface="Helvetica Light" panose="020B0403020202020204" pitchFamily="34" charset="0"/>
              </a:rPr>
            </a:br>
            <a:r>
              <a:rPr lang="en-US" sz="2400" dirty="0"/>
              <a:t>Clayton Keller – point</a:t>
            </a:r>
            <a:endParaRPr lang="en-US" sz="2400" dirty="0">
              <a:solidFill>
                <a:srgbClr val="C00000"/>
              </a:solidFill>
            </a:endParaRPr>
          </a:p>
        </p:txBody>
      </p:sp>
      <p:sp>
        <p:nvSpPr>
          <p:cNvPr id="4" name="Slide Number Placeholder 3">
            <a:extLst>
              <a:ext uri="{FF2B5EF4-FFF2-40B4-BE49-F238E27FC236}">
                <a16:creationId xmlns:a16="http://schemas.microsoft.com/office/drawing/2014/main" id="{4FB6E159-1FDD-3E43-ACE4-0328E420F2A7}"/>
              </a:ext>
            </a:extLst>
          </p:cNvPr>
          <p:cNvSpPr>
            <a:spLocks noGrp="1"/>
          </p:cNvSpPr>
          <p:nvPr>
            <p:ph type="sldNum" sz="quarter" idx="12"/>
          </p:nvPr>
        </p:nvSpPr>
        <p:spPr/>
        <p:txBody>
          <a:bodyPr/>
          <a:lstStyle/>
          <a:p>
            <a:fld id="{10102764-418E-A54F-9AAD-AB280AD1FBCC}" type="slidenum">
              <a:rPr lang="en-US" smtClean="0"/>
              <a:t>7</a:t>
            </a:fld>
            <a:endParaRPr lang="en-US" dirty="0"/>
          </a:p>
        </p:txBody>
      </p:sp>
      <p:pic>
        <p:nvPicPr>
          <p:cNvPr id="7" name="Content Placeholder 6">
            <a:extLst>
              <a:ext uri="{FF2B5EF4-FFF2-40B4-BE49-F238E27FC236}">
                <a16:creationId xmlns:a16="http://schemas.microsoft.com/office/drawing/2014/main" id="{D800836F-F63E-D24E-82E7-52DD7580B245}"/>
              </a:ext>
            </a:extLst>
          </p:cNvPr>
          <p:cNvPicPr>
            <a:picLocks noGrp="1" noChangeAspect="1"/>
          </p:cNvPicPr>
          <p:nvPr>
            <p:ph idx="1"/>
          </p:nvPr>
        </p:nvPicPr>
        <p:blipFill>
          <a:blip r:embed="rId3"/>
          <a:stretch>
            <a:fillRect/>
          </a:stretch>
        </p:blipFill>
        <p:spPr>
          <a:xfrm>
            <a:off x="838200" y="1690688"/>
            <a:ext cx="4655264" cy="4351338"/>
          </a:xfrm>
        </p:spPr>
      </p:pic>
      <p:pic>
        <p:nvPicPr>
          <p:cNvPr id="10" name="Picture 9">
            <a:extLst>
              <a:ext uri="{FF2B5EF4-FFF2-40B4-BE49-F238E27FC236}">
                <a16:creationId xmlns:a16="http://schemas.microsoft.com/office/drawing/2014/main" id="{486DB470-321B-1344-AFE9-EB9C22750CB9}"/>
              </a:ext>
            </a:extLst>
          </p:cNvPr>
          <p:cNvPicPr>
            <a:picLocks noChangeAspect="1"/>
          </p:cNvPicPr>
          <p:nvPr/>
        </p:nvPicPr>
        <p:blipFill>
          <a:blip r:embed="rId4"/>
          <a:stretch>
            <a:fillRect/>
          </a:stretch>
        </p:blipFill>
        <p:spPr>
          <a:xfrm>
            <a:off x="6088042" y="1690688"/>
            <a:ext cx="4671180" cy="4351338"/>
          </a:xfrm>
          <a:prstGeom prst="rect">
            <a:avLst/>
          </a:prstGeom>
        </p:spPr>
      </p:pic>
    </p:spTree>
    <p:extLst>
      <p:ext uri="{BB962C8B-B14F-4D97-AF65-F5344CB8AC3E}">
        <p14:creationId xmlns:p14="http://schemas.microsoft.com/office/powerpoint/2010/main" val="1339700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EDF6A-D144-1845-BFCE-BE441AC826D7}"/>
              </a:ext>
            </a:extLst>
          </p:cNvPr>
          <p:cNvSpPr>
            <a:spLocks noGrp="1"/>
          </p:cNvSpPr>
          <p:nvPr>
            <p:ph type="title"/>
          </p:nvPr>
        </p:nvSpPr>
        <p:spPr/>
        <p:txBody>
          <a:bodyPr>
            <a:normAutofit/>
          </a:bodyPr>
          <a:lstStyle/>
          <a:p>
            <a:r>
              <a:rPr lang="en-US" dirty="0">
                <a:solidFill>
                  <a:srgbClr val="C00000"/>
                </a:solidFill>
                <a:latin typeface="Helvetica Light" panose="020B0403020202020204" pitchFamily="34" charset="0"/>
              </a:rPr>
              <a:t>Individual player profiles</a:t>
            </a:r>
            <a:br>
              <a:rPr lang="en-US" dirty="0">
                <a:solidFill>
                  <a:srgbClr val="C00000"/>
                </a:solidFill>
                <a:latin typeface="Helvetica Light" panose="020B0403020202020204" pitchFamily="34" charset="0"/>
              </a:rPr>
            </a:br>
            <a:r>
              <a:rPr lang="en-US" sz="2400" dirty="0"/>
              <a:t>Chad </a:t>
            </a:r>
            <a:r>
              <a:rPr lang="en-US" sz="2400" dirty="0" err="1"/>
              <a:t>Krys</a:t>
            </a:r>
            <a:r>
              <a:rPr lang="en-US" sz="2400" dirty="0"/>
              <a:t> – left point</a:t>
            </a:r>
            <a:endParaRPr lang="en-US" sz="2400" dirty="0">
              <a:solidFill>
                <a:srgbClr val="C00000"/>
              </a:solidFill>
            </a:endParaRPr>
          </a:p>
        </p:txBody>
      </p:sp>
      <p:sp>
        <p:nvSpPr>
          <p:cNvPr id="4" name="Slide Number Placeholder 3">
            <a:extLst>
              <a:ext uri="{FF2B5EF4-FFF2-40B4-BE49-F238E27FC236}">
                <a16:creationId xmlns:a16="http://schemas.microsoft.com/office/drawing/2014/main" id="{4FB6E159-1FDD-3E43-ACE4-0328E420F2A7}"/>
              </a:ext>
            </a:extLst>
          </p:cNvPr>
          <p:cNvSpPr>
            <a:spLocks noGrp="1"/>
          </p:cNvSpPr>
          <p:nvPr>
            <p:ph type="sldNum" sz="quarter" idx="12"/>
          </p:nvPr>
        </p:nvSpPr>
        <p:spPr/>
        <p:txBody>
          <a:bodyPr/>
          <a:lstStyle/>
          <a:p>
            <a:fld id="{10102764-418E-A54F-9AAD-AB280AD1FBCC}" type="slidenum">
              <a:rPr lang="en-US" smtClean="0"/>
              <a:t>8</a:t>
            </a:fld>
            <a:endParaRPr lang="en-US" dirty="0"/>
          </a:p>
        </p:txBody>
      </p:sp>
      <p:pic>
        <p:nvPicPr>
          <p:cNvPr id="7" name="Content Placeholder 6">
            <a:extLst>
              <a:ext uri="{FF2B5EF4-FFF2-40B4-BE49-F238E27FC236}">
                <a16:creationId xmlns:a16="http://schemas.microsoft.com/office/drawing/2014/main" id="{D2B3876D-EC07-AF45-A191-54BF2F4708F4}"/>
              </a:ext>
            </a:extLst>
          </p:cNvPr>
          <p:cNvPicPr>
            <a:picLocks noGrp="1" noChangeAspect="1"/>
          </p:cNvPicPr>
          <p:nvPr>
            <p:ph idx="1"/>
          </p:nvPr>
        </p:nvPicPr>
        <p:blipFill>
          <a:blip r:embed="rId3"/>
          <a:stretch>
            <a:fillRect/>
          </a:stretch>
        </p:blipFill>
        <p:spPr>
          <a:xfrm>
            <a:off x="838200" y="1690688"/>
            <a:ext cx="4671179" cy="4351338"/>
          </a:xfrm>
        </p:spPr>
      </p:pic>
      <p:pic>
        <p:nvPicPr>
          <p:cNvPr id="10" name="Picture 9">
            <a:extLst>
              <a:ext uri="{FF2B5EF4-FFF2-40B4-BE49-F238E27FC236}">
                <a16:creationId xmlns:a16="http://schemas.microsoft.com/office/drawing/2014/main" id="{EBFE0A38-7803-E84B-B075-918B9D7CA034}"/>
              </a:ext>
            </a:extLst>
          </p:cNvPr>
          <p:cNvPicPr>
            <a:picLocks noChangeAspect="1"/>
          </p:cNvPicPr>
          <p:nvPr/>
        </p:nvPicPr>
        <p:blipFill>
          <a:blip r:embed="rId4"/>
          <a:stretch>
            <a:fillRect/>
          </a:stretch>
        </p:blipFill>
        <p:spPr>
          <a:xfrm>
            <a:off x="6096000" y="1690688"/>
            <a:ext cx="4671179" cy="4365239"/>
          </a:xfrm>
          <a:prstGeom prst="rect">
            <a:avLst/>
          </a:prstGeom>
        </p:spPr>
      </p:pic>
    </p:spTree>
    <p:extLst>
      <p:ext uri="{BB962C8B-B14F-4D97-AF65-F5344CB8AC3E}">
        <p14:creationId xmlns:p14="http://schemas.microsoft.com/office/powerpoint/2010/main" val="37274061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EDF6A-D144-1845-BFCE-BE441AC826D7}"/>
              </a:ext>
            </a:extLst>
          </p:cNvPr>
          <p:cNvSpPr>
            <a:spLocks noGrp="1"/>
          </p:cNvSpPr>
          <p:nvPr>
            <p:ph type="title"/>
          </p:nvPr>
        </p:nvSpPr>
        <p:spPr/>
        <p:txBody>
          <a:bodyPr>
            <a:normAutofit/>
          </a:bodyPr>
          <a:lstStyle/>
          <a:p>
            <a:r>
              <a:rPr lang="en-US" dirty="0">
                <a:solidFill>
                  <a:srgbClr val="C00000"/>
                </a:solidFill>
                <a:latin typeface="Helvetica Light" panose="020B0403020202020204" pitchFamily="34" charset="0"/>
              </a:rPr>
              <a:t>Individual player profiles</a:t>
            </a:r>
            <a:br>
              <a:rPr lang="en-US" dirty="0">
                <a:solidFill>
                  <a:srgbClr val="C00000"/>
                </a:solidFill>
                <a:latin typeface="Helvetica Light" panose="020B0403020202020204" pitchFamily="34" charset="0"/>
              </a:rPr>
            </a:br>
            <a:r>
              <a:rPr lang="en-US" sz="2400" dirty="0"/>
              <a:t>Primary shot assist rates</a:t>
            </a:r>
            <a:endParaRPr lang="en-US" sz="2400" dirty="0">
              <a:solidFill>
                <a:srgbClr val="C00000"/>
              </a:solidFill>
            </a:endParaRPr>
          </a:p>
        </p:txBody>
      </p:sp>
      <p:sp>
        <p:nvSpPr>
          <p:cNvPr id="4" name="Slide Number Placeholder 3">
            <a:extLst>
              <a:ext uri="{FF2B5EF4-FFF2-40B4-BE49-F238E27FC236}">
                <a16:creationId xmlns:a16="http://schemas.microsoft.com/office/drawing/2014/main" id="{4FB6E159-1FDD-3E43-ACE4-0328E420F2A7}"/>
              </a:ext>
            </a:extLst>
          </p:cNvPr>
          <p:cNvSpPr>
            <a:spLocks noGrp="1"/>
          </p:cNvSpPr>
          <p:nvPr>
            <p:ph type="sldNum" sz="quarter" idx="12"/>
          </p:nvPr>
        </p:nvSpPr>
        <p:spPr/>
        <p:txBody>
          <a:bodyPr/>
          <a:lstStyle/>
          <a:p>
            <a:fld id="{10102764-418E-A54F-9AAD-AB280AD1FBCC}" type="slidenum">
              <a:rPr lang="en-US" smtClean="0"/>
              <a:t>9</a:t>
            </a:fld>
            <a:endParaRPr lang="en-US" dirty="0"/>
          </a:p>
        </p:txBody>
      </p:sp>
      <p:pic>
        <p:nvPicPr>
          <p:cNvPr id="8" name="Content Placeholder 7">
            <a:extLst>
              <a:ext uri="{FF2B5EF4-FFF2-40B4-BE49-F238E27FC236}">
                <a16:creationId xmlns:a16="http://schemas.microsoft.com/office/drawing/2014/main" id="{BB0217B4-BF30-B145-A763-AA2A6A48EFE4}"/>
              </a:ext>
            </a:extLst>
          </p:cNvPr>
          <p:cNvPicPr>
            <a:picLocks noGrp="1" noChangeAspect="1"/>
          </p:cNvPicPr>
          <p:nvPr>
            <p:ph idx="1"/>
          </p:nvPr>
        </p:nvPicPr>
        <p:blipFill>
          <a:blip r:embed="rId3"/>
          <a:stretch>
            <a:fillRect/>
          </a:stretch>
        </p:blipFill>
        <p:spPr>
          <a:xfrm>
            <a:off x="1121214" y="1934109"/>
            <a:ext cx="9949571" cy="4178820"/>
          </a:xfrm>
        </p:spPr>
      </p:pic>
    </p:spTree>
    <p:extLst>
      <p:ext uri="{BB962C8B-B14F-4D97-AF65-F5344CB8AC3E}">
        <p14:creationId xmlns:p14="http://schemas.microsoft.com/office/powerpoint/2010/main" val="6478031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EDF6A-D144-1845-BFCE-BE441AC826D7}"/>
              </a:ext>
            </a:extLst>
          </p:cNvPr>
          <p:cNvSpPr>
            <a:spLocks noGrp="1"/>
          </p:cNvSpPr>
          <p:nvPr>
            <p:ph type="title"/>
          </p:nvPr>
        </p:nvSpPr>
        <p:spPr/>
        <p:txBody>
          <a:bodyPr>
            <a:normAutofit/>
          </a:bodyPr>
          <a:lstStyle/>
          <a:p>
            <a:r>
              <a:rPr lang="en-US" dirty="0">
                <a:solidFill>
                  <a:srgbClr val="C00000"/>
                </a:solidFill>
                <a:latin typeface="Helvetica Light" panose="020B0403020202020204" pitchFamily="34" charset="0"/>
              </a:rPr>
              <a:t>Passes vs. the penalty kill </a:t>
            </a:r>
            <a:br>
              <a:rPr lang="en-US" dirty="0">
                <a:solidFill>
                  <a:srgbClr val="C00000"/>
                </a:solidFill>
                <a:latin typeface="Helvetica Light" panose="020B0403020202020204" pitchFamily="34" charset="0"/>
              </a:rPr>
            </a:br>
            <a:r>
              <a:rPr lang="en-US" sz="2400" dirty="0"/>
              <a:t>Opponents’ forecheck and penalty kill formation</a:t>
            </a:r>
            <a:endParaRPr lang="en-US" sz="2400" dirty="0">
              <a:solidFill>
                <a:srgbClr val="C00000"/>
              </a:solidFill>
            </a:endParaRPr>
          </a:p>
        </p:txBody>
      </p:sp>
      <p:sp>
        <p:nvSpPr>
          <p:cNvPr id="4" name="Slide Number Placeholder 3">
            <a:extLst>
              <a:ext uri="{FF2B5EF4-FFF2-40B4-BE49-F238E27FC236}">
                <a16:creationId xmlns:a16="http://schemas.microsoft.com/office/drawing/2014/main" id="{4FB6E159-1FDD-3E43-ACE4-0328E420F2A7}"/>
              </a:ext>
            </a:extLst>
          </p:cNvPr>
          <p:cNvSpPr>
            <a:spLocks noGrp="1"/>
          </p:cNvSpPr>
          <p:nvPr>
            <p:ph type="sldNum" sz="quarter" idx="12"/>
          </p:nvPr>
        </p:nvSpPr>
        <p:spPr/>
        <p:txBody>
          <a:bodyPr/>
          <a:lstStyle/>
          <a:p>
            <a:fld id="{10102764-418E-A54F-9AAD-AB280AD1FBCC}" type="slidenum">
              <a:rPr lang="en-US" smtClean="0"/>
              <a:t>10</a:t>
            </a:fld>
            <a:endParaRPr lang="en-US" dirty="0"/>
          </a:p>
        </p:txBody>
      </p:sp>
      <p:pic>
        <p:nvPicPr>
          <p:cNvPr id="6" name="Content Placeholder 5">
            <a:extLst>
              <a:ext uri="{FF2B5EF4-FFF2-40B4-BE49-F238E27FC236}">
                <a16:creationId xmlns:a16="http://schemas.microsoft.com/office/drawing/2014/main" id="{814348B9-C44F-0A4F-A1F0-21A42AEE14A7}"/>
              </a:ext>
            </a:extLst>
          </p:cNvPr>
          <p:cNvPicPr>
            <a:picLocks noGrp="1" noChangeAspect="1"/>
          </p:cNvPicPr>
          <p:nvPr>
            <p:ph idx="1"/>
          </p:nvPr>
        </p:nvPicPr>
        <p:blipFill>
          <a:blip r:embed="rId3"/>
          <a:stretch>
            <a:fillRect/>
          </a:stretch>
        </p:blipFill>
        <p:spPr>
          <a:xfrm>
            <a:off x="3689350" y="1690688"/>
            <a:ext cx="4813300" cy="1816100"/>
          </a:xfrm>
        </p:spPr>
      </p:pic>
      <p:pic>
        <p:nvPicPr>
          <p:cNvPr id="8" name="Picture 7">
            <a:extLst>
              <a:ext uri="{FF2B5EF4-FFF2-40B4-BE49-F238E27FC236}">
                <a16:creationId xmlns:a16="http://schemas.microsoft.com/office/drawing/2014/main" id="{8F564CC0-05BD-BE43-890E-AAF58FD8F44C}"/>
              </a:ext>
            </a:extLst>
          </p:cNvPr>
          <p:cNvPicPr>
            <a:picLocks noChangeAspect="1"/>
          </p:cNvPicPr>
          <p:nvPr/>
        </p:nvPicPr>
        <p:blipFill>
          <a:blip r:embed="rId4"/>
          <a:stretch>
            <a:fillRect/>
          </a:stretch>
        </p:blipFill>
        <p:spPr>
          <a:xfrm>
            <a:off x="2368550" y="3508375"/>
            <a:ext cx="7454900" cy="3213100"/>
          </a:xfrm>
          <a:prstGeom prst="rect">
            <a:avLst/>
          </a:prstGeom>
        </p:spPr>
      </p:pic>
    </p:spTree>
    <p:extLst>
      <p:ext uri="{BB962C8B-B14F-4D97-AF65-F5344CB8AC3E}">
        <p14:creationId xmlns:p14="http://schemas.microsoft.com/office/powerpoint/2010/main" val="2032360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EDF6A-D144-1845-BFCE-BE441AC826D7}"/>
              </a:ext>
            </a:extLst>
          </p:cNvPr>
          <p:cNvSpPr>
            <a:spLocks noGrp="1"/>
          </p:cNvSpPr>
          <p:nvPr>
            <p:ph type="title"/>
          </p:nvPr>
        </p:nvSpPr>
        <p:spPr/>
        <p:txBody>
          <a:bodyPr>
            <a:normAutofit/>
          </a:bodyPr>
          <a:lstStyle/>
          <a:p>
            <a:r>
              <a:rPr lang="en-US" dirty="0">
                <a:solidFill>
                  <a:srgbClr val="C00000"/>
                </a:solidFill>
                <a:latin typeface="Helvetica Light" panose="020B0403020202020204" pitchFamily="34" charset="0"/>
              </a:rPr>
              <a:t>Passes vs. the penalty kill </a:t>
            </a:r>
            <a:br>
              <a:rPr lang="en-US" dirty="0">
                <a:solidFill>
                  <a:srgbClr val="C00000"/>
                </a:solidFill>
                <a:latin typeface="Helvetica Light" panose="020B0403020202020204" pitchFamily="34" charset="0"/>
              </a:rPr>
            </a:br>
            <a:r>
              <a:rPr lang="en-US" sz="2400" dirty="0"/>
              <a:t>1-1-2</a:t>
            </a:r>
            <a:endParaRPr lang="en-US" sz="2400" dirty="0">
              <a:solidFill>
                <a:srgbClr val="C00000"/>
              </a:solidFill>
            </a:endParaRPr>
          </a:p>
        </p:txBody>
      </p:sp>
      <p:sp>
        <p:nvSpPr>
          <p:cNvPr id="4" name="Slide Number Placeholder 3">
            <a:extLst>
              <a:ext uri="{FF2B5EF4-FFF2-40B4-BE49-F238E27FC236}">
                <a16:creationId xmlns:a16="http://schemas.microsoft.com/office/drawing/2014/main" id="{4FB6E159-1FDD-3E43-ACE4-0328E420F2A7}"/>
              </a:ext>
            </a:extLst>
          </p:cNvPr>
          <p:cNvSpPr>
            <a:spLocks noGrp="1"/>
          </p:cNvSpPr>
          <p:nvPr>
            <p:ph type="sldNum" sz="quarter" idx="12"/>
          </p:nvPr>
        </p:nvSpPr>
        <p:spPr/>
        <p:txBody>
          <a:bodyPr/>
          <a:lstStyle/>
          <a:p>
            <a:fld id="{10102764-418E-A54F-9AAD-AB280AD1FBCC}" type="slidenum">
              <a:rPr lang="en-US" smtClean="0"/>
              <a:t>11</a:t>
            </a:fld>
            <a:endParaRPr lang="en-US" dirty="0"/>
          </a:p>
        </p:txBody>
      </p:sp>
      <p:pic>
        <p:nvPicPr>
          <p:cNvPr id="8" name="Content Placeholder 7">
            <a:extLst>
              <a:ext uri="{FF2B5EF4-FFF2-40B4-BE49-F238E27FC236}">
                <a16:creationId xmlns:a16="http://schemas.microsoft.com/office/drawing/2014/main" id="{81455389-5571-414C-9B3E-4B482A9447C4}"/>
              </a:ext>
            </a:extLst>
          </p:cNvPr>
          <p:cNvPicPr>
            <a:picLocks noGrp="1" noChangeAspect="1"/>
          </p:cNvPicPr>
          <p:nvPr>
            <p:ph idx="1"/>
          </p:nvPr>
        </p:nvPicPr>
        <p:blipFill>
          <a:blip r:embed="rId3"/>
          <a:stretch>
            <a:fillRect/>
          </a:stretch>
        </p:blipFill>
        <p:spPr>
          <a:xfrm rot="5400000">
            <a:off x="850024" y="1678864"/>
            <a:ext cx="4327689" cy="4351338"/>
          </a:xfrm>
        </p:spPr>
      </p:pic>
      <p:pic>
        <p:nvPicPr>
          <p:cNvPr id="11" name="Picture 10">
            <a:extLst>
              <a:ext uri="{FF2B5EF4-FFF2-40B4-BE49-F238E27FC236}">
                <a16:creationId xmlns:a16="http://schemas.microsoft.com/office/drawing/2014/main" id="{04862368-CD1D-1742-B789-FF7422641EC9}"/>
              </a:ext>
            </a:extLst>
          </p:cNvPr>
          <p:cNvPicPr>
            <a:picLocks noChangeAspect="1"/>
          </p:cNvPicPr>
          <p:nvPr/>
        </p:nvPicPr>
        <p:blipFill>
          <a:blip r:embed="rId4"/>
          <a:stretch>
            <a:fillRect/>
          </a:stretch>
        </p:blipFill>
        <p:spPr>
          <a:xfrm rot="5400000">
            <a:off x="7014285" y="1678864"/>
            <a:ext cx="4327690" cy="4351339"/>
          </a:xfrm>
          <a:prstGeom prst="rect">
            <a:avLst/>
          </a:prstGeom>
        </p:spPr>
      </p:pic>
    </p:spTree>
    <p:extLst>
      <p:ext uri="{BB962C8B-B14F-4D97-AF65-F5344CB8AC3E}">
        <p14:creationId xmlns:p14="http://schemas.microsoft.com/office/powerpoint/2010/main" val="1208904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EDF6A-D144-1845-BFCE-BE441AC826D7}"/>
              </a:ext>
            </a:extLst>
          </p:cNvPr>
          <p:cNvSpPr>
            <a:spLocks noGrp="1"/>
          </p:cNvSpPr>
          <p:nvPr>
            <p:ph type="title"/>
          </p:nvPr>
        </p:nvSpPr>
        <p:spPr/>
        <p:txBody>
          <a:bodyPr>
            <a:normAutofit/>
          </a:bodyPr>
          <a:lstStyle/>
          <a:p>
            <a:r>
              <a:rPr lang="en-US" dirty="0">
                <a:solidFill>
                  <a:srgbClr val="C00000"/>
                </a:solidFill>
                <a:latin typeface="Helvetica Light" panose="020B0403020202020204" pitchFamily="34" charset="0"/>
              </a:rPr>
              <a:t>Passes vs. the penalty kill </a:t>
            </a:r>
            <a:br>
              <a:rPr lang="en-US" dirty="0">
                <a:solidFill>
                  <a:srgbClr val="C00000"/>
                </a:solidFill>
                <a:latin typeface="Helvetica Light" panose="020B0403020202020204" pitchFamily="34" charset="0"/>
              </a:rPr>
            </a:br>
            <a:r>
              <a:rPr lang="en-US" sz="2400" dirty="0"/>
              <a:t>1-1-2</a:t>
            </a:r>
            <a:endParaRPr lang="en-US" sz="2400" dirty="0">
              <a:solidFill>
                <a:srgbClr val="C00000"/>
              </a:solidFill>
            </a:endParaRPr>
          </a:p>
        </p:txBody>
      </p:sp>
      <p:sp>
        <p:nvSpPr>
          <p:cNvPr id="4" name="Slide Number Placeholder 3">
            <a:extLst>
              <a:ext uri="{FF2B5EF4-FFF2-40B4-BE49-F238E27FC236}">
                <a16:creationId xmlns:a16="http://schemas.microsoft.com/office/drawing/2014/main" id="{4FB6E159-1FDD-3E43-ACE4-0328E420F2A7}"/>
              </a:ext>
            </a:extLst>
          </p:cNvPr>
          <p:cNvSpPr>
            <a:spLocks noGrp="1"/>
          </p:cNvSpPr>
          <p:nvPr>
            <p:ph type="sldNum" sz="quarter" idx="12"/>
          </p:nvPr>
        </p:nvSpPr>
        <p:spPr/>
        <p:txBody>
          <a:bodyPr/>
          <a:lstStyle/>
          <a:p>
            <a:fld id="{10102764-418E-A54F-9AAD-AB280AD1FBCC}" type="slidenum">
              <a:rPr lang="en-US" smtClean="0"/>
              <a:t>12</a:t>
            </a:fld>
            <a:endParaRPr lang="en-US" dirty="0"/>
          </a:p>
        </p:txBody>
      </p:sp>
      <p:pic>
        <p:nvPicPr>
          <p:cNvPr id="7" name="Content Placeholder 6">
            <a:extLst>
              <a:ext uri="{FF2B5EF4-FFF2-40B4-BE49-F238E27FC236}">
                <a16:creationId xmlns:a16="http://schemas.microsoft.com/office/drawing/2014/main" id="{1BF75FDF-5857-7B46-A94F-822F4493164A}"/>
              </a:ext>
            </a:extLst>
          </p:cNvPr>
          <p:cNvPicPr>
            <a:picLocks noGrp="1" noChangeAspect="1"/>
          </p:cNvPicPr>
          <p:nvPr>
            <p:ph idx="1"/>
          </p:nvPr>
        </p:nvPicPr>
        <p:blipFill>
          <a:blip r:embed="rId3"/>
          <a:stretch>
            <a:fillRect/>
          </a:stretch>
        </p:blipFill>
        <p:spPr>
          <a:xfrm>
            <a:off x="838200" y="1690688"/>
            <a:ext cx="5144512" cy="4351338"/>
          </a:xfrm>
        </p:spPr>
      </p:pic>
      <p:pic>
        <p:nvPicPr>
          <p:cNvPr id="10" name="Picture 9">
            <a:extLst>
              <a:ext uri="{FF2B5EF4-FFF2-40B4-BE49-F238E27FC236}">
                <a16:creationId xmlns:a16="http://schemas.microsoft.com/office/drawing/2014/main" id="{E747019E-26FC-884E-B18E-FDAF301EEC5F}"/>
              </a:ext>
            </a:extLst>
          </p:cNvPr>
          <p:cNvPicPr>
            <a:picLocks noChangeAspect="1"/>
          </p:cNvPicPr>
          <p:nvPr/>
        </p:nvPicPr>
        <p:blipFill>
          <a:blip r:embed="rId4"/>
          <a:stretch>
            <a:fillRect/>
          </a:stretch>
        </p:blipFill>
        <p:spPr>
          <a:xfrm>
            <a:off x="6096000" y="1705436"/>
            <a:ext cx="5144512" cy="4351338"/>
          </a:xfrm>
          <a:prstGeom prst="rect">
            <a:avLst/>
          </a:prstGeom>
        </p:spPr>
      </p:pic>
    </p:spTree>
    <p:extLst>
      <p:ext uri="{BB962C8B-B14F-4D97-AF65-F5344CB8AC3E}">
        <p14:creationId xmlns:p14="http://schemas.microsoft.com/office/powerpoint/2010/main" val="25492644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EDF6A-D144-1845-BFCE-BE441AC826D7}"/>
              </a:ext>
            </a:extLst>
          </p:cNvPr>
          <p:cNvSpPr>
            <a:spLocks noGrp="1"/>
          </p:cNvSpPr>
          <p:nvPr>
            <p:ph type="title"/>
          </p:nvPr>
        </p:nvSpPr>
        <p:spPr/>
        <p:txBody>
          <a:bodyPr>
            <a:normAutofit/>
          </a:bodyPr>
          <a:lstStyle/>
          <a:p>
            <a:r>
              <a:rPr lang="en-US" dirty="0">
                <a:solidFill>
                  <a:srgbClr val="C00000"/>
                </a:solidFill>
                <a:latin typeface="Helvetica Light" panose="020B0403020202020204" pitchFamily="34" charset="0"/>
              </a:rPr>
              <a:t>Passes vs. the penalty kill </a:t>
            </a:r>
            <a:br>
              <a:rPr lang="en-US" dirty="0">
                <a:solidFill>
                  <a:srgbClr val="C00000"/>
                </a:solidFill>
                <a:latin typeface="Helvetica Light" panose="020B0403020202020204" pitchFamily="34" charset="0"/>
              </a:rPr>
            </a:br>
            <a:r>
              <a:rPr lang="en-US" sz="2400" dirty="0"/>
              <a:t>1-1-2</a:t>
            </a:r>
            <a:endParaRPr lang="en-US" sz="2400" dirty="0">
              <a:solidFill>
                <a:srgbClr val="C00000"/>
              </a:solidFill>
            </a:endParaRPr>
          </a:p>
        </p:txBody>
      </p:sp>
      <p:sp>
        <p:nvSpPr>
          <p:cNvPr id="4" name="Slide Number Placeholder 3">
            <a:extLst>
              <a:ext uri="{FF2B5EF4-FFF2-40B4-BE49-F238E27FC236}">
                <a16:creationId xmlns:a16="http://schemas.microsoft.com/office/drawing/2014/main" id="{4FB6E159-1FDD-3E43-ACE4-0328E420F2A7}"/>
              </a:ext>
            </a:extLst>
          </p:cNvPr>
          <p:cNvSpPr>
            <a:spLocks noGrp="1"/>
          </p:cNvSpPr>
          <p:nvPr>
            <p:ph type="sldNum" sz="quarter" idx="12"/>
          </p:nvPr>
        </p:nvSpPr>
        <p:spPr/>
        <p:txBody>
          <a:bodyPr/>
          <a:lstStyle/>
          <a:p>
            <a:fld id="{10102764-418E-A54F-9AAD-AB280AD1FBCC}" type="slidenum">
              <a:rPr lang="en-US" smtClean="0"/>
              <a:t>13</a:t>
            </a:fld>
            <a:endParaRPr lang="en-US" dirty="0"/>
          </a:p>
        </p:txBody>
      </p:sp>
      <p:pic>
        <p:nvPicPr>
          <p:cNvPr id="8" name="Content Placeholder 7">
            <a:extLst>
              <a:ext uri="{FF2B5EF4-FFF2-40B4-BE49-F238E27FC236}">
                <a16:creationId xmlns:a16="http://schemas.microsoft.com/office/drawing/2014/main" id="{7916CAE7-D9F4-5B49-B3F4-3973ADD9C958}"/>
              </a:ext>
            </a:extLst>
          </p:cNvPr>
          <p:cNvPicPr>
            <a:picLocks noGrp="1" noChangeAspect="1"/>
          </p:cNvPicPr>
          <p:nvPr>
            <p:ph idx="1"/>
          </p:nvPr>
        </p:nvPicPr>
        <p:blipFill>
          <a:blip r:embed="rId3"/>
          <a:stretch>
            <a:fillRect/>
          </a:stretch>
        </p:blipFill>
        <p:spPr>
          <a:xfrm>
            <a:off x="838200" y="1690688"/>
            <a:ext cx="4893255" cy="4665662"/>
          </a:xfrm>
        </p:spPr>
      </p:pic>
      <p:pic>
        <p:nvPicPr>
          <p:cNvPr id="11" name="Picture 10">
            <a:extLst>
              <a:ext uri="{FF2B5EF4-FFF2-40B4-BE49-F238E27FC236}">
                <a16:creationId xmlns:a16="http://schemas.microsoft.com/office/drawing/2014/main" id="{013B199B-C4FA-704A-AC62-BFF8E90DD94A}"/>
              </a:ext>
            </a:extLst>
          </p:cNvPr>
          <p:cNvPicPr>
            <a:picLocks noChangeAspect="1"/>
          </p:cNvPicPr>
          <p:nvPr/>
        </p:nvPicPr>
        <p:blipFill>
          <a:blip r:embed="rId4"/>
          <a:stretch>
            <a:fillRect/>
          </a:stretch>
        </p:blipFill>
        <p:spPr>
          <a:xfrm>
            <a:off x="6068715" y="1690688"/>
            <a:ext cx="4947825" cy="4717693"/>
          </a:xfrm>
          <a:prstGeom prst="rect">
            <a:avLst/>
          </a:prstGeom>
        </p:spPr>
      </p:pic>
    </p:spTree>
    <p:extLst>
      <p:ext uri="{BB962C8B-B14F-4D97-AF65-F5344CB8AC3E}">
        <p14:creationId xmlns:p14="http://schemas.microsoft.com/office/powerpoint/2010/main" val="3978806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EDF6A-D144-1845-BFCE-BE441AC826D7}"/>
              </a:ext>
            </a:extLst>
          </p:cNvPr>
          <p:cNvSpPr>
            <a:spLocks noGrp="1"/>
          </p:cNvSpPr>
          <p:nvPr>
            <p:ph type="title"/>
          </p:nvPr>
        </p:nvSpPr>
        <p:spPr/>
        <p:txBody>
          <a:bodyPr>
            <a:normAutofit/>
          </a:bodyPr>
          <a:lstStyle/>
          <a:p>
            <a:r>
              <a:rPr lang="en-US" dirty="0">
                <a:solidFill>
                  <a:srgbClr val="C00000"/>
                </a:solidFill>
                <a:latin typeface="Helvetica Light" panose="020B0403020202020204" pitchFamily="34" charset="0"/>
              </a:rPr>
              <a:t>Passes vs. the penalty kill </a:t>
            </a:r>
            <a:br>
              <a:rPr lang="en-US" dirty="0">
                <a:solidFill>
                  <a:srgbClr val="C00000"/>
                </a:solidFill>
                <a:latin typeface="Helvetica Light" panose="020B0403020202020204" pitchFamily="34" charset="0"/>
              </a:rPr>
            </a:br>
            <a:r>
              <a:rPr lang="en-US" sz="2400" dirty="0"/>
              <a:t>1-1-2</a:t>
            </a:r>
            <a:endParaRPr lang="en-US" sz="2400" dirty="0">
              <a:solidFill>
                <a:srgbClr val="C00000"/>
              </a:solidFill>
            </a:endParaRPr>
          </a:p>
        </p:txBody>
      </p:sp>
      <p:sp>
        <p:nvSpPr>
          <p:cNvPr id="4" name="Slide Number Placeholder 3">
            <a:extLst>
              <a:ext uri="{FF2B5EF4-FFF2-40B4-BE49-F238E27FC236}">
                <a16:creationId xmlns:a16="http://schemas.microsoft.com/office/drawing/2014/main" id="{4FB6E159-1FDD-3E43-ACE4-0328E420F2A7}"/>
              </a:ext>
            </a:extLst>
          </p:cNvPr>
          <p:cNvSpPr>
            <a:spLocks noGrp="1"/>
          </p:cNvSpPr>
          <p:nvPr>
            <p:ph type="sldNum" sz="quarter" idx="12"/>
          </p:nvPr>
        </p:nvSpPr>
        <p:spPr/>
        <p:txBody>
          <a:bodyPr/>
          <a:lstStyle/>
          <a:p>
            <a:fld id="{10102764-418E-A54F-9AAD-AB280AD1FBCC}" type="slidenum">
              <a:rPr lang="en-US" smtClean="0"/>
              <a:t>14</a:t>
            </a:fld>
            <a:endParaRPr lang="en-US" dirty="0"/>
          </a:p>
        </p:txBody>
      </p:sp>
      <p:pic>
        <p:nvPicPr>
          <p:cNvPr id="7" name="Content Placeholder 6">
            <a:extLst>
              <a:ext uri="{FF2B5EF4-FFF2-40B4-BE49-F238E27FC236}">
                <a16:creationId xmlns:a16="http://schemas.microsoft.com/office/drawing/2014/main" id="{24C9C40A-FA76-A742-9069-E369C5EC8C79}"/>
              </a:ext>
            </a:extLst>
          </p:cNvPr>
          <p:cNvPicPr>
            <a:picLocks noGrp="1" noChangeAspect="1"/>
          </p:cNvPicPr>
          <p:nvPr>
            <p:ph idx="1"/>
          </p:nvPr>
        </p:nvPicPr>
        <p:blipFill>
          <a:blip r:embed="rId3"/>
          <a:stretch>
            <a:fillRect/>
          </a:stretch>
        </p:blipFill>
        <p:spPr>
          <a:xfrm>
            <a:off x="838200" y="1690688"/>
            <a:ext cx="4563598" cy="4351338"/>
          </a:xfrm>
        </p:spPr>
      </p:pic>
      <p:pic>
        <p:nvPicPr>
          <p:cNvPr id="10" name="Picture 9">
            <a:extLst>
              <a:ext uri="{FF2B5EF4-FFF2-40B4-BE49-F238E27FC236}">
                <a16:creationId xmlns:a16="http://schemas.microsoft.com/office/drawing/2014/main" id="{CA14E388-4BC6-064D-9616-34AAEBCD8605}"/>
              </a:ext>
            </a:extLst>
          </p:cNvPr>
          <p:cNvPicPr>
            <a:picLocks noChangeAspect="1"/>
          </p:cNvPicPr>
          <p:nvPr/>
        </p:nvPicPr>
        <p:blipFill>
          <a:blip r:embed="rId4"/>
          <a:stretch>
            <a:fillRect/>
          </a:stretch>
        </p:blipFill>
        <p:spPr>
          <a:xfrm>
            <a:off x="6096000" y="1690688"/>
            <a:ext cx="4563598" cy="4351338"/>
          </a:xfrm>
          <a:prstGeom prst="rect">
            <a:avLst/>
          </a:prstGeom>
        </p:spPr>
      </p:pic>
    </p:spTree>
    <p:extLst>
      <p:ext uri="{BB962C8B-B14F-4D97-AF65-F5344CB8AC3E}">
        <p14:creationId xmlns:p14="http://schemas.microsoft.com/office/powerpoint/2010/main" val="36185987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EDF6A-D144-1845-BFCE-BE441AC826D7}"/>
              </a:ext>
            </a:extLst>
          </p:cNvPr>
          <p:cNvSpPr>
            <a:spLocks noGrp="1"/>
          </p:cNvSpPr>
          <p:nvPr>
            <p:ph type="title"/>
          </p:nvPr>
        </p:nvSpPr>
        <p:spPr/>
        <p:txBody>
          <a:bodyPr>
            <a:normAutofit/>
          </a:bodyPr>
          <a:lstStyle/>
          <a:p>
            <a:r>
              <a:rPr lang="en-US" dirty="0">
                <a:solidFill>
                  <a:srgbClr val="C00000"/>
                </a:solidFill>
                <a:latin typeface="Helvetica Light" panose="020B0403020202020204" pitchFamily="34" charset="0"/>
              </a:rPr>
              <a:t>Passes vs. the penalty kill </a:t>
            </a:r>
            <a:br>
              <a:rPr lang="en-US" dirty="0">
                <a:solidFill>
                  <a:srgbClr val="C00000"/>
                </a:solidFill>
                <a:latin typeface="Helvetica Light" panose="020B0403020202020204" pitchFamily="34" charset="0"/>
              </a:rPr>
            </a:br>
            <a:r>
              <a:rPr lang="en-US" sz="2400" dirty="0"/>
              <a:t>Wedge+1</a:t>
            </a:r>
            <a:endParaRPr lang="en-US" sz="2400" dirty="0">
              <a:solidFill>
                <a:srgbClr val="C00000"/>
              </a:solidFill>
            </a:endParaRPr>
          </a:p>
        </p:txBody>
      </p:sp>
      <p:sp>
        <p:nvSpPr>
          <p:cNvPr id="4" name="Slide Number Placeholder 3">
            <a:extLst>
              <a:ext uri="{FF2B5EF4-FFF2-40B4-BE49-F238E27FC236}">
                <a16:creationId xmlns:a16="http://schemas.microsoft.com/office/drawing/2014/main" id="{4FB6E159-1FDD-3E43-ACE4-0328E420F2A7}"/>
              </a:ext>
            </a:extLst>
          </p:cNvPr>
          <p:cNvSpPr>
            <a:spLocks noGrp="1"/>
          </p:cNvSpPr>
          <p:nvPr>
            <p:ph type="sldNum" sz="quarter" idx="12"/>
          </p:nvPr>
        </p:nvSpPr>
        <p:spPr/>
        <p:txBody>
          <a:bodyPr/>
          <a:lstStyle/>
          <a:p>
            <a:fld id="{10102764-418E-A54F-9AAD-AB280AD1FBCC}" type="slidenum">
              <a:rPr lang="en-US" smtClean="0"/>
              <a:t>15</a:t>
            </a:fld>
            <a:endParaRPr lang="en-US" dirty="0"/>
          </a:p>
        </p:txBody>
      </p:sp>
      <p:pic>
        <p:nvPicPr>
          <p:cNvPr id="8" name="Content Placeholder 7">
            <a:extLst>
              <a:ext uri="{FF2B5EF4-FFF2-40B4-BE49-F238E27FC236}">
                <a16:creationId xmlns:a16="http://schemas.microsoft.com/office/drawing/2014/main" id="{0F90B371-347B-DA43-A56D-CE9928256196}"/>
              </a:ext>
            </a:extLst>
          </p:cNvPr>
          <p:cNvPicPr>
            <a:picLocks noGrp="1" noChangeAspect="1"/>
          </p:cNvPicPr>
          <p:nvPr>
            <p:ph idx="1"/>
          </p:nvPr>
        </p:nvPicPr>
        <p:blipFill>
          <a:blip r:embed="rId3"/>
          <a:stretch>
            <a:fillRect/>
          </a:stretch>
        </p:blipFill>
        <p:spPr>
          <a:xfrm rot="5400000">
            <a:off x="850024" y="1678864"/>
            <a:ext cx="4327689" cy="4351338"/>
          </a:xfrm>
        </p:spPr>
      </p:pic>
      <p:pic>
        <p:nvPicPr>
          <p:cNvPr id="11" name="Picture 10">
            <a:extLst>
              <a:ext uri="{FF2B5EF4-FFF2-40B4-BE49-F238E27FC236}">
                <a16:creationId xmlns:a16="http://schemas.microsoft.com/office/drawing/2014/main" id="{FD6464A6-D0E5-7E4A-8C79-74585E45C1C5}"/>
              </a:ext>
            </a:extLst>
          </p:cNvPr>
          <p:cNvPicPr>
            <a:picLocks noChangeAspect="1"/>
          </p:cNvPicPr>
          <p:nvPr/>
        </p:nvPicPr>
        <p:blipFill>
          <a:blip r:embed="rId4"/>
          <a:stretch>
            <a:fillRect/>
          </a:stretch>
        </p:blipFill>
        <p:spPr>
          <a:xfrm>
            <a:off x="5884606" y="1541552"/>
            <a:ext cx="5469194" cy="4625961"/>
          </a:xfrm>
          <a:prstGeom prst="rect">
            <a:avLst/>
          </a:prstGeom>
        </p:spPr>
      </p:pic>
    </p:spTree>
    <p:extLst>
      <p:ext uri="{BB962C8B-B14F-4D97-AF65-F5344CB8AC3E}">
        <p14:creationId xmlns:p14="http://schemas.microsoft.com/office/powerpoint/2010/main" val="19964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EDF6A-D144-1845-BFCE-BE441AC826D7}"/>
              </a:ext>
            </a:extLst>
          </p:cNvPr>
          <p:cNvSpPr>
            <a:spLocks noGrp="1"/>
          </p:cNvSpPr>
          <p:nvPr>
            <p:ph type="title"/>
          </p:nvPr>
        </p:nvSpPr>
        <p:spPr/>
        <p:txBody>
          <a:bodyPr>
            <a:normAutofit/>
          </a:bodyPr>
          <a:lstStyle/>
          <a:p>
            <a:r>
              <a:rPr lang="en-US" dirty="0">
                <a:solidFill>
                  <a:srgbClr val="C00000"/>
                </a:solidFill>
                <a:latin typeface="Helvetica Light" panose="020B0403020202020204" pitchFamily="34" charset="0"/>
              </a:rPr>
              <a:t>Passes vs. the penalty kill </a:t>
            </a:r>
            <a:br>
              <a:rPr lang="en-US" dirty="0">
                <a:solidFill>
                  <a:srgbClr val="C00000"/>
                </a:solidFill>
                <a:latin typeface="Helvetica Light" panose="020B0403020202020204" pitchFamily="34" charset="0"/>
              </a:rPr>
            </a:br>
            <a:r>
              <a:rPr lang="en-US" sz="2400" dirty="0"/>
              <a:t>Wedge+1</a:t>
            </a:r>
            <a:endParaRPr lang="en-US" sz="2400" dirty="0">
              <a:solidFill>
                <a:srgbClr val="C00000"/>
              </a:solidFill>
            </a:endParaRPr>
          </a:p>
        </p:txBody>
      </p:sp>
      <p:sp>
        <p:nvSpPr>
          <p:cNvPr id="4" name="Slide Number Placeholder 3">
            <a:extLst>
              <a:ext uri="{FF2B5EF4-FFF2-40B4-BE49-F238E27FC236}">
                <a16:creationId xmlns:a16="http://schemas.microsoft.com/office/drawing/2014/main" id="{4FB6E159-1FDD-3E43-ACE4-0328E420F2A7}"/>
              </a:ext>
            </a:extLst>
          </p:cNvPr>
          <p:cNvSpPr>
            <a:spLocks noGrp="1"/>
          </p:cNvSpPr>
          <p:nvPr>
            <p:ph type="sldNum" sz="quarter" idx="12"/>
          </p:nvPr>
        </p:nvSpPr>
        <p:spPr/>
        <p:txBody>
          <a:bodyPr/>
          <a:lstStyle/>
          <a:p>
            <a:fld id="{10102764-418E-A54F-9AAD-AB280AD1FBCC}" type="slidenum">
              <a:rPr lang="en-US" smtClean="0"/>
              <a:t>16</a:t>
            </a:fld>
            <a:endParaRPr lang="en-US" dirty="0"/>
          </a:p>
        </p:txBody>
      </p:sp>
      <p:pic>
        <p:nvPicPr>
          <p:cNvPr id="8" name="Content Placeholder 7">
            <a:extLst>
              <a:ext uri="{FF2B5EF4-FFF2-40B4-BE49-F238E27FC236}">
                <a16:creationId xmlns:a16="http://schemas.microsoft.com/office/drawing/2014/main" id="{0F90B371-347B-DA43-A56D-CE9928256196}"/>
              </a:ext>
            </a:extLst>
          </p:cNvPr>
          <p:cNvPicPr>
            <a:picLocks noGrp="1" noChangeAspect="1"/>
          </p:cNvPicPr>
          <p:nvPr>
            <p:ph idx="1"/>
          </p:nvPr>
        </p:nvPicPr>
        <p:blipFill>
          <a:blip r:embed="rId3"/>
          <a:stretch>
            <a:fillRect/>
          </a:stretch>
        </p:blipFill>
        <p:spPr>
          <a:xfrm rot="5400000">
            <a:off x="850024" y="1678864"/>
            <a:ext cx="4327689" cy="4351338"/>
          </a:xfrm>
        </p:spPr>
      </p:pic>
      <p:pic>
        <p:nvPicPr>
          <p:cNvPr id="5" name="Picture 4">
            <a:extLst>
              <a:ext uri="{FF2B5EF4-FFF2-40B4-BE49-F238E27FC236}">
                <a16:creationId xmlns:a16="http://schemas.microsoft.com/office/drawing/2014/main" id="{D227DC5A-A0EC-0348-8A56-5A6488BC2CC4}"/>
              </a:ext>
            </a:extLst>
          </p:cNvPr>
          <p:cNvPicPr>
            <a:picLocks noChangeAspect="1"/>
          </p:cNvPicPr>
          <p:nvPr/>
        </p:nvPicPr>
        <p:blipFill>
          <a:blip r:embed="rId4"/>
          <a:stretch>
            <a:fillRect/>
          </a:stretch>
        </p:blipFill>
        <p:spPr>
          <a:xfrm>
            <a:off x="5943600" y="1561824"/>
            <a:ext cx="5410200" cy="4576062"/>
          </a:xfrm>
          <a:prstGeom prst="rect">
            <a:avLst/>
          </a:prstGeom>
        </p:spPr>
      </p:pic>
    </p:spTree>
    <p:extLst>
      <p:ext uri="{BB962C8B-B14F-4D97-AF65-F5344CB8AC3E}">
        <p14:creationId xmlns:p14="http://schemas.microsoft.com/office/powerpoint/2010/main" val="32983112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EDF6A-D144-1845-BFCE-BE441AC826D7}"/>
              </a:ext>
            </a:extLst>
          </p:cNvPr>
          <p:cNvSpPr>
            <a:spLocks noGrp="1"/>
          </p:cNvSpPr>
          <p:nvPr>
            <p:ph type="title"/>
          </p:nvPr>
        </p:nvSpPr>
        <p:spPr/>
        <p:txBody>
          <a:bodyPr>
            <a:normAutofit/>
          </a:bodyPr>
          <a:lstStyle/>
          <a:p>
            <a:r>
              <a:rPr lang="en-US" dirty="0">
                <a:solidFill>
                  <a:srgbClr val="C00000"/>
                </a:solidFill>
                <a:latin typeface="Helvetica Light" panose="020B0403020202020204" pitchFamily="34" charset="0"/>
              </a:rPr>
              <a:t>Passes vs. the penalty kill </a:t>
            </a:r>
            <a:br>
              <a:rPr lang="en-US" dirty="0">
                <a:solidFill>
                  <a:srgbClr val="C00000"/>
                </a:solidFill>
                <a:latin typeface="Helvetica Light" panose="020B0403020202020204" pitchFamily="34" charset="0"/>
              </a:rPr>
            </a:br>
            <a:r>
              <a:rPr lang="en-US" sz="2400" dirty="0"/>
              <a:t>Wedge+1</a:t>
            </a:r>
            <a:endParaRPr lang="en-US" sz="2400" dirty="0">
              <a:solidFill>
                <a:srgbClr val="C00000"/>
              </a:solidFill>
            </a:endParaRPr>
          </a:p>
        </p:txBody>
      </p:sp>
      <p:sp>
        <p:nvSpPr>
          <p:cNvPr id="4" name="Slide Number Placeholder 3">
            <a:extLst>
              <a:ext uri="{FF2B5EF4-FFF2-40B4-BE49-F238E27FC236}">
                <a16:creationId xmlns:a16="http://schemas.microsoft.com/office/drawing/2014/main" id="{4FB6E159-1FDD-3E43-ACE4-0328E420F2A7}"/>
              </a:ext>
            </a:extLst>
          </p:cNvPr>
          <p:cNvSpPr>
            <a:spLocks noGrp="1"/>
          </p:cNvSpPr>
          <p:nvPr>
            <p:ph type="sldNum" sz="quarter" idx="12"/>
          </p:nvPr>
        </p:nvSpPr>
        <p:spPr/>
        <p:txBody>
          <a:bodyPr/>
          <a:lstStyle/>
          <a:p>
            <a:fld id="{10102764-418E-A54F-9AAD-AB280AD1FBCC}" type="slidenum">
              <a:rPr lang="en-US" smtClean="0"/>
              <a:t>17</a:t>
            </a:fld>
            <a:endParaRPr lang="en-US" dirty="0"/>
          </a:p>
        </p:txBody>
      </p:sp>
      <p:pic>
        <p:nvPicPr>
          <p:cNvPr id="9" name="Content Placeholder 8">
            <a:extLst>
              <a:ext uri="{FF2B5EF4-FFF2-40B4-BE49-F238E27FC236}">
                <a16:creationId xmlns:a16="http://schemas.microsoft.com/office/drawing/2014/main" id="{58F4C3A4-416F-5D4C-A200-0206E749EBE9}"/>
              </a:ext>
            </a:extLst>
          </p:cNvPr>
          <p:cNvPicPr>
            <a:picLocks noGrp="1" noChangeAspect="1"/>
          </p:cNvPicPr>
          <p:nvPr>
            <p:ph idx="1"/>
          </p:nvPr>
        </p:nvPicPr>
        <p:blipFill>
          <a:blip r:embed="rId3"/>
          <a:stretch>
            <a:fillRect/>
          </a:stretch>
        </p:blipFill>
        <p:spPr>
          <a:xfrm>
            <a:off x="838200" y="1690688"/>
            <a:ext cx="4563598" cy="4351338"/>
          </a:xfrm>
        </p:spPr>
      </p:pic>
      <p:pic>
        <p:nvPicPr>
          <p:cNvPr id="11" name="Picture 10">
            <a:extLst>
              <a:ext uri="{FF2B5EF4-FFF2-40B4-BE49-F238E27FC236}">
                <a16:creationId xmlns:a16="http://schemas.microsoft.com/office/drawing/2014/main" id="{FC07345C-9127-4141-BA8F-F17C05B13E41}"/>
              </a:ext>
            </a:extLst>
          </p:cNvPr>
          <p:cNvPicPr>
            <a:picLocks noChangeAspect="1"/>
          </p:cNvPicPr>
          <p:nvPr/>
        </p:nvPicPr>
        <p:blipFill>
          <a:blip r:embed="rId4"/>
          <a:stretch>
            <a:fillRect/>
          </a:stretch>
        </p:blipFill>
        <p:spPr>
          <a:xfrm>
            <a:off x="6096000" y="1690688"/>
            <a:ext cx="4563598" cy="4351337"/>
          </a:xfrm>
          <a:prstGeom prst="rect">
            <a:avLst/>
          </a:prstGeom>
        </p:spPr>
      </p:pic>
    </p:spTree>
    <p:extLst>
      <p:ext uri="{BB962C8B-B14F-4D97-AF65-F5344CB8AC3E}">
        <p14:creationId xmlns:p14="http://schemas.microsoft.com/office/powerpoint/2010/main" val="38304236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EDF6A-D144-1845-BFCE-BE441AC826D7}"/>
              </a:ext>
            </a:extLst>
          </p:cNvPr>
          <p:cNvSpPr>
            <a:spLocks noGrp="1"/>
          </p:cNvSpPr>
          <p:nvPr>
            <p:ph type="title"/>
          </p:nvPr>
        </p:nvSpPr>
        <p:spPr/>
        <p:txBody>
          <a:bodyPr>
            <a:normAutofit/>
          </a:bodyPr>
          <a:lstStyle/>
          <a:p>
            <a:r>
              <a:rPr lang="en-US" dirty="0">
                <a:solidFill>
                  <a:srgbClr val="C00000"/>
                </a:solidFill>
                <a:latin typeface="Helvetica Light" panose="020B0403020202020204" pitchFamily="34" charset="0"/>
              </a:rPr>
              <a:t>Passes vs. the penalty kill </a:t>
            </a:r>
            <a:br>
              <a:rPr lang="en-US" dirty="0">
                <a:solidFill>
                  <a:srgbClr val="C00000"/>
                </a:solidFill>
                <a:latin typeface="Helvetica Light" panose="020B0403020202020204" pitchFamily="34" charset="0"/>
              </a:rPr>
            </a:br>
            <a:r>
              <a:rPr lang="en-US" sz="2400" dirty="0"/>
              <a:t>Wedge+1</a:t>
            </a:r>
            <a:endParaRPr lang="en-US" sz="2400" dirty="0">
              <a:solidFill>
                <a:srgbClr val="C00000"/>
              </a:solidFill>
            </a:endParaRPr>
          </a:p>
        </p:txBody>
      </p:sp>
      <p:sp>
        <p:nvSpPr>
          <p:cNvPr id="4" name="Slide Number Placeholder 3">
            <a:extLst>
              <a:ext uri="{FF2B5EF4-FFF2-40B4-BE49-F238E27FC236}">
                <a16:creationId xmlns:a16="http://schemas.microsoft.com/office/drawing/2014/main" id="{4FB6E159-1FDD-3E43-ACE4-0328E420F2A7}"/>
              </a:ext>
            </a:extLst>
          </p:cNvPr>
          <p:cNvSpPr>
            <a:spLocks noGrp="1"/>
          </p:cNvSpPr>
          <p:nvPr>
            <p:ph type="sldNum" sz="quarter" idx="12"/>
          </p:nvPr>
        </p:nvSpPr>
        <p:spPr/>
        <p:txBody>
          <a:bodyPr/>
          <a:lstStyle/>
          <a:p>
            <a:fld id="{10102764-418E-A54F-9AAD-AB280AD1FBCC}" type="slidenum">
              <a:rPr lang="en-US" smtClean="0"/>
              <a:t>18</a:t>
            </a:fld>
            <a:endParaRPr lang="en-US" dirty="0"/>
          </a:p>
        </p:txBody>
      </p:sp>
      <p:pic>
        <p:nvPicPr>
          <p:cNvPr id="7" name="Content Placeholder 6">
            <a:extLst>
              <a:ext uri="{FF2B5EF4-FFF2-40B4-BE49-F238E27FC236}">
                <a16:creationId xmlns:a16="http://schemas.microsoft.com/office/drawing/2014/main" id="{5AB16A64-4CED-A844-8EC9-8BE4C64F8F6A}"/>
              </a:ext>
            </a:extLst>
          </p:cNvPr>
          <p:cNvPicPr>
            <a:picLocks noGrp="1" noChangeAspect="1"/>
          </p:cNvPicPr>
          <p:nvPr>
            <p:ph idx="1"/>
          </p:nvPr>
        </p:nvPicPr>
        <p:blipFill>
          <a:blip r:embed="rId3"/>
          <a:stretch>
            <a:fillRect/>
          </a:stretch>
        </p:blipFill>
        <p:spPr>
          <a:xfrm>
            <a:off x="838200" y="1690688"/>
            <a:ext cx="4563598" cy="4351338"/>
          </a:xfrm>
        </p:spPr>
      </p:pic>
      <p:pic>
        <p:nvPicPr>
          <p:cNvPr id="10" name="Picture 9">
            <a:extLst>
              <a:ext uri="{FF2B5EF4-FFF2-40B4-BE49-F238E27FC236}">
                <a16:creationId xmlns:a16="http://schemas.microsoft.com/office/drawing/2014/main" id="{6CC5170A-1731-5440-8D64-635580FDEEAB}"/>
              </a:ext>
            </a:extLst>
          </p:cNvPr>
          <p:cNvPicPr>
            <a:picLocks noChangeAspect="1"/>
          </p:cNvPicPr>
          <p:nvPr/>
        </p:nvPicPr>
        <p:blipFill>
          <a:blip r:embed="rId4"/>
          <a:stretch>
            <a:fillRect/>
          </a:stretch>
        </p:blipFill>
        <p:spPr>
          <a:xfrm>
            <a:off x="6096000" y="1690688"/>
            <a:ext cx="4563598" cy="4351338"/>
          </a:xfrm>
          <a:prstGeom prst="rect">
            <a:avLst/>
          </a:prstGeom>
        </p:spPr>
      </p:pic>
    </p:spTree>
    <p:extLst>
      <p:ext uri="{BB962C8B-B14F-4D97-AF65-F5344CB8AC3E}">
        <p14:creationId xmlns:p14="http://schemas.microsoft.com/office/powerpoint/2010/main" val="1187317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EDF6A-D144-1845-BFCE-BE441AC826D7}"/>
              </a:ext>
            </a:extLst>
          </p:cNvPr>
          <p:cNvSpPr>
            <a:spLocks noGrp="1"/>
          </p:cNvSpPr>
          <p:nvPr>
            <p:ph type="title"/>
          </p:nvPr>
        </p:nvSpPr>
        <p:spPr/>
        <p:txBody>
          <a:bodyPr>
            <a:normAutofit/>
          </a:bodyPr>
          <a:lstStyle/>
          <a:p>
            <a:r>
              <a:rPr lang="en-US" dirty="0">
                <a:solidFill>
                  <a:srgbClr val="C00000"/>
                </a:solidFill>
                <a:latin typeface="Helvetica Light" panose="020B0403020202020204" pitchFamily="34" charset="0"/>
              </a:rPr>
              <a:t>Conclusion</a:t>
            </a:r>
            <a:br>
              <a:rPr lang="en-US" dirty="0">
                <a:solidFill>
                  <a:srgbClr val="C00000"/>
                </a:solidFill>
                <a:latin typeface="Helvetica Light" panose="020B0403020202020204" pitchFamily="34" charset="0"/>
              </a:rPr>
            </a:br>
            <a:r>
              <a:rPr lang="en-US" sz="2400" dirty="0"/>
              <a:t>Questions and goals</a:t>
            </a:r>
            <a:endParaRPr lang="en-US" sz="2400" dirty="0">
              <a:solidFill>
                <a:srgbClr val="C00000"/>
              </a:solidFill>
            </a:endParaRPr>
          </a:p>
        </p:txBody>
      </p:sp>
      <p:sp>
        <p:nvSpPr>
          <p:cNvPr id="3" name="Content Placeholder 2">
            <a:extLst>
              <a:ext uri="{FF2B5EF4-FFF2-40B4-BE49-F238E27FC236}">
                <a16:creationId xmlns:a16="http://schemas.microsoft.com/office/drawing/2014/main" id="{9E25BAFF-E891-0F46-8DC2-81F9B7E27A6B}"/>
              </a:ext>
            </a:extLst>
          </p:cNvPr>
          <p:cNvSpPr>
            <a:spLocks noGrp="1"/>
          </p:cNvSpPr>
          <p:nvPr>
            <p:ph idx="1"/>
          </p:nvPr>
        </p:nvSpPr>
        <p:spPr>
          <a:xfrm>
            <a:off x="838200" y="1825625"/>
            <a:ext cx="10515600" cy="4351338"/>
          </a:xfrm>
        </p:spPr>
        <p:txBody>
          <a:bodyPr>
            <a:normAutofit fontScale="92500" lnSpcReduction="10000"/>
          </a:bodyPr>
          <a:lstStyle/>
          <a:p>
            <a:r>
              <a:rPr lang="en-US" sz="2600" dirty="0">
                <a:latin typeface="Helvetica Light" panose="020B0403020202020204" pitchFamily="34" charset="0"/>
              </a:rPr>
              <a:t>Want to look at larger samples of this data, this obviously doesn’t tell us too much (ex. NHL team over season, college team over season)</a:t>
            </a:r>
          </a:p>
          <a:p>
            <a:r>
              <a:rPr lang="en-US" sz="2600" dirty="0">
                <a:latin typeface="Helvetica Light" panose="020B0403020202020204" pitchFamily="34" charset="0"/>
              </a:rPr>
              <a:t>How much can we learn from these maps and how can they be used?</a:t>
            </a:r>
          </a:p>
          <a:p>
            <a:r>
              <a:rPr lang="en-US" sz="2600" dirty="0">
                <a:latin typeface="Helvetica Light" panose="020B0403020202020204" pitchFamily="34" charset="0"/>
              </a:rPr>
              <a:t>Can they be used in scouting or even individual player/tactic evaluation?</a:t>
            </a:r>
          </a:p>
          <a:p>
            <a:endParaRPr lang="en-US" sz="2400" dirty="0">
              <a:latin typeface="Helvetica Light" panose="020B0403020202020204" pitchFamily="34" charset="0"/>
            </a:endParaRPr>
          </a:p>
          <a:p>
            <a:endParaRPr lang="en-US" sz="2400" dirty="0">
              <a:latin typeface="Helvetica Light" panose="020B0403020202020204" pitchFamily="34" charset="0"/>
            </a:endParaRPr>
          </a:p>
          <a:p>
            <a:r>
              <a:rPr lang="en-US" sz="2600" dirty="0">
                <a:latin typeface="Helvetica Light" panose="020B0403020202020204" pitchFamily="34" charset="0"/>
              </a:rPr>
              <a:t>Look at blog for:</a:t>
            </a:r>
          </a:p>
          <a:p>
            <a:pPr lvl="1"/>
            <a:r>
              <a:rPr lang="en-US" sz="2600" dirty="0">
                <a:latin typeface="Helvetica Light" panose="020B0403020202020204" pitchFamily="34" charset="0"/>
              </a:rPr>
              <a:t>Player profiles</a:t>
            </a:r>
          </a:p>
          <a:p>
            <a:pPr lvl="1"/>
            <a:r>
              <a:rPr lang="en-US" sz="2600" dirty="0">
                <a:latin typeface="Helvetica Light" panose="020B0403020202020204" pitchFamily="34" charset="0"/>
              </a:rPr>
              <a:t>Primary shot assist locations</a:t>
            </a:r>
          </a:p>
          <a:p>
            <a:pPr lvl="1"/>
            <a:r>
              <a:rPr lang="en-US" sz="2600" dirty="0">
                <a:latin typeface="Helvetica Light" panose="020B0403020202020204" pitchFamily="34" charset="0"/>
              </a:rPr>
              <a:t>More PK breakdowns</a:t>
            </a:r>
          </a:p>
          <a:p>
            <a:pPr lvl="1"/>
            <a:r>
              <a:rPr lang="en-US" sz="2600" dirty="0">
                <a:latin typeface="Helvetica Light" panose="020B0403020202020204" pitchFamily="34" charset="0"/>
              </a:rPr>
              <a:t>Breakouts and entries</a:t>
            </a:r>
          </a:p>
        </p:txBody>
      </p:sp>
      <p:sp>
        <p:nvSpPr>
          <p:cNvPr id="4" name="Slide Number Placeholder 3">
            <a:extLst>
              <a:ext uri="{FF2B5EF4-FFF2-40B4-BE49-F238E27FC236}">
                <a16:creationId xmlns:a16="http://schemas.microsoft.com/office/drawing/2014/main" id="{4FB6E159-1FDD-3E43-ACE4-0328E420F2A7}"/>
              </a:ext>
            </a:extLst>
          </p:cNvPr>
          <p:cNvSpPr>
            <a:spLocks noGrp="1"/>
          </p:cNvSpPr>
          <p:nvPr>
            <p:ph type="sldNum" sz="quarter" idx="12"/>
          </p:nvPr>
        </p:nvSpPr>
        <p:spPr/>
        <p:txBody>
          <a:bodyPr/>
          <a:lstStyle/>
          <a:p>
            <a:fld id="{10102764-418E-A54F-9AAD-AB280AD1FBCC}" type="slidenum">
              <a:rPr lang="en-US" smtClean="0"/>
              <a:t>19</a:t>
            </a:fld>
            <a:endParaRPr lang="en-US" dirty="0"/>
          </a:p>
        </p:txBody>
      </p:sp>
    </p:spTree>
    <p:extLst>
      <p:ext uri="{BB962C8B-B14F-4D97-AF65-F5344CB8AC3E}">
        <p14:creationId xmlns:p14="http://schemas.microsoft.com/office/powerpoint/2010/main" val="29379849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EDF6A-D144-1845-BFCE-BE441AC826D7}"/>
              </a:ext>
            </a:extLst>
          </p:cNvPr>
          <p:cNvSpPr>
            <a:spLocks noGrp="1"/>
          </p:cNvSpPr>
          <p:nvPr>
            <p:ph type="title"/>
          </p:nvPr>
        </p:nvSpPr>
        <p:spPr/>
        <p:txBody>
          <a:bodyPr>
            <a:normAutofit/>
          </a:bodyPr>
          <a:lstStyle/>
          <a:p>
            <a:r>
              <a:rPr lang="en-US" dirty="0">
                <a:solidFill>
                  <a:srgbClr val="C00000"/>
                </a:solidFill>
                <a:latin typeface="Helvetica Light" panose="020B0403020202020204" pitchFamily="34" charset="0"/>
              </a:rPr>
              <a:t>Acknowledgments</a:t>
            </a:r>
            <a:br>
              <a:rPr lang="en-US" dirty="0">
                <a:solidFill>
                  <a:srgbClr val="C00000"/>
                </a:solidFill>
                <a:latin typeface="Helvetica Light" panose="020B0403020202020204" pitchFamily="34" charset="0"/>
              </a:rPr>
            </a:br>
            <a:r>
              <a:rPr lang="en-US" sz="2400" dirty="0"/>
              <a:t>Thank you!</a:t>
            </a:r>
            <a:endParaRPr lang="en-US" sz="2400" dirty="0">
              <a:solidFill>
                <a:srgbClr val="C00000"/>
              </a:solidFill>
            </a:endParaRPr>
          </a:p>
        </p:txBody>
      </p:sp>
      <p:sp>
        <p:nvSpPr>
          <p:cNvPr id="3" name="Content Placeholder 2">
            <a:extLst>
              <a:ext uri="{FF2B5EF4-FFF2-40B4-BE49-F238E27FC236}">
                <a16:creationId xmlns:a16="http://schemas.microsoft.com/office/drawing/2014/main" id="{9E25BAFF-E891-0F46-8DC2-81F9B7E27A6B}"/>
              </a:ext>
            </a:extLst>
          </p:cNvPr>
          <p:cNvSpPr>
            <a:spLocks noGrp="1"/>
          </p:cNvSpPr>
          <p:nvPr>
            <p:ph idx="1"/>
          </p:nvPr>
        </p:nvSpPr>
        <p:spPr>
          <a:xfrm>
            <a:off x="838200" y="1825625"/>
            <a:ext cx="10515600" cy="4351338"/>
          </a:xfrm>
        </p:spPr>
        <p:txBody>
          <a:bodyPr>
            <a:normAutofit/>
          </a:bodyPr>
          <a:lstStyle/>
          <a:p>
            <a:pPr marL="0" indent="0">
              <a:buNone/>
            </a:pPr>
            <a:endParaRPr lang="en-US" sz="2400" dirty="0">
              <a:latin typeface="Helvetica Light" panose="020B0403020202020204" pitchFamily="34" charset="0"/>
            </a:endParaRPr>
          </a:p>
          <a:p>
            <a:r>
              <a:rPr lang="en-US" sz="2600" b="1" dirty="0">
                <a:latin typeface="Helvetica Light" panose="020B0403020202020204" pitchFamily="34" charset="0"/>
              </a:rPr>
              <a:t>Ryan Stimson</a:t>
            </a:r>
            <a:r>
              <a:rPr lang="en-US" sz="2400" dirty="0">
                <a:latin typeface="Helvetica Light" panose="020B0403020202020204" pitchFamily="34" charset="0"/>
              </a:rPr>
              <a:t>, for helping make this project the best it could be and answering any questions I had</a:t>
            </a:r>
          </a:p>
          <a:p>
            <a:r>
              <a:rPr lang="en-US" sz="2600" b="1" dirty="0">
                <a:latin typeface="Helvetica Light" panose="020B0403020202020204" pitchFamily="34" charset="0"/>
              </a:rPr>
              <a:t>Matthew </a:t>
            </a:r>
            <a:r>
              <a:rPr lang="en-US" sz="2600" b="1" dirty="0" err="1">
                <a:latin typeface="Helvetica Light" panose="020B0403020202020204" pitchFamily="34" charset="0"/>
              </a:rPr>
              <a:t>Barlowe</a:t>
            </a:r>
            <a:r>
              <a:rPr lang="en-US" sz="2400" dirty="0">
                <a:latin typeface="Helvetica Light" panose="020B0403020202020204" pitchFamily="34" charset="0"/>
              </a:rPr>
              <a:t>, for helping me with my Python questions</a:t>
            </a:r>
          </a:p>
          <a:p>
            <a:r>
              <a:rPr lang="en-US" sz="2600" b="1" dirty="0">
                <a:latin typeface="Helvetica Light" panose="020B0403020202020204" pitchFamily="34" charset="0"/>
              </a:rPr>
              <a:t>FC Python</a:t>
            </a:r>
            <a:r>
              <a:rPr lang="en-US" sz="2400" dirty="0">
                <a:latin typeface="Helvetica Light" panose="020B0403020202020204" pitchFamily="34" charset="0"/>
              </a:rPr>
              <a:t>, for inspiring these pass maps</a:t>
            </a:r>
          </a:p>
          <a:p>
            <a:r>
              <a:rPr lang="en-US" sz="2600" b="1" u="sng" dirty="0">
                <a:latin typeface="Helvetica Light" panose="020B0403020202020204" pitchFamily="34" charset="0"/>
              </a:rPr>
              <a:t>Hockey Plays and Strategies</a:t>
            </a:r>
            <a:r>
              <a:rPr lang="en-US" sz="2600" b="1" dirty="0">
                <a:latin typeface="Helvetica Light" panose="020B0403020202020204" pitchFamily="34" charset="0"/>
              </a:rPr>
              <a:t> </a:t>
            </a:r>
            <a:r>
              <a:rPr lang="en-US" sz="2400" dirty="0">
                <a:latin typeface="Helvetica Light" panose="020B0403020202020204" pitchFamily="34" charset="0"/>
              </a:rPr>
              <a:t>by Ryan Walter and Mike Johnston, for being my textbook</a:t>
            </a:r>
          </a:p>
          <a:p>
            <a:endParaRPr lang="en-US" sz="2400" dirty="0">
              <a:latin typeface="Helvetica Light" panose="020B0403020202020204" pitchFamily="34" charset="0"/>
            </a:endParaRPr>
          </a:p>
          <a:p>
            <a:r>
              <a:rPr lang="en-US" sz="2600" b="1" dirty="0">
                <a:latin typeface="Helvetica Light" panose="020B0403020202020204" pitchFamily="34" charset="0"/>
              </a:rPr>
              <a:t>You! </a:t>
            </a:r>
            <a:r>
              <a:rPr lang="en-US" sz="2400" dirty="0">
                <a:latin typeface="Helvetica Light" panose="020B0403020202020204" pitchFamily="34" charset="0"/>
              </a:rPr>
              <a:t>For listening!</a:t>
            </a:r>
          </a:p>
        </p:txBody>
      </p:sp>
      <p:sp>
        <p:nvSpPr>
          <p:cNvPr id="4" name="Slide Number Placeholder 3">
            <a:extLst>
              <a:ext uri="{FF2B5EF4-FFF2-40B4-BE49-F238E27FC236}">
                <a16:creationId xmlns:a16="http://schemas.microsoft.com/office/drawing/2014/main" id="{4FB6E159-1FDD-3E43-ACE4-0328E420F2A7}"/>
              </a:ext>
            </a:extLst>
          </p:cNvPr>
          <p:cNvSpPr>
            <a:spLocks noGrp="1"/>
          </p:cNvSpPr>
          <p:nvPr>
            <p:ph type="sldNum" sz="quarter" idx="12"/>
          </p:nvPr>
        </p:nvSpPr>
        <p:spPr/>
        <p:txBody>
          <a:bodyPr/>
          <a:lstStyle/>
          <a:p>
            <a:fld id="{10102764-418E-A54F-9AAD-AB280AD1FBCC}" type="slidenum">
              <a:rPr lang="en-US" smtClean="0"/>
              <a:t>20</a:t>
            </a:fld>
            <a:endParaRPr lang="en-US" dirty="0"/>
          </a:p>
        </p:txBody>
      </p:sp>
    </p:spTree>
    <p:extLst>
      <p:ext uri="{BB962C8B-B14F-4D97-AF65-F5344CB8AC3E}">
        <p14:creationId xmlns:p14="http://schemas.microsoft.com/office/powerpoint/2010/main" val="4700095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7524</TotalTime>
  <Words>1876</Words>
  <Application>Microsoft Macintosh PowerPoint</Application>
  <PresentationFormat>Widescreen</PresentationFormat>
  <Paragraphs>201</Paragraphs>
  <Slides>20</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Calibri Light</vt:lpstr>
      <vt:lpstr>Helvetica Light</vt:lpstr>
      <vt:lpstr>Helvetica Neue</vt:lpstr>
      <vt:lpstr>Office Theme</vt:lpstr>
      <vt:lpstr>The 2016-17 Boston University Power Play</vt:lpstr>
      <vt:lpstr>Intro and personnel Intro and limitations</vt:lpstr>
      <vt:lpstr>Intro and personnel Methods</vt:lpstr>
      <vt:lpstr>Intro and personnel Units and power play shape</vt:lpstr>
      <vt:lpstr>Unit shot profiles Unit shot locations and outcomes</vt:lpstr>
      <vt:lpstr>Unit shot profiles Average shot distances (in ft)</vt:lpstr>
      <vt:lpstr>Individual player profiles Clayton Keller – point</vt:lpstr>
      <vt:lpstr>Individual player profiles Chad Krys – left point</vt:lpstr>
      <vt:lpstr>Individual player profiles Primary shot assist rates</vt:lpstr>
      <vt:lpstr>Passes vs. the penalty kill  Opponents’ forecheck and penalty kill formation</vt:lpstr>
      <vt:lpstr>Passes vs. the penalty kill  1-1-2</vt:lpstr>
      <vt:lpstr>Passes vs. the penalty kill  1-1-2</vt:lpstr>
      <vt:lpstr>Passes vs. the penalty kill  1-1-2</vt:lpstr>
      <vt:lpstr>Passes vs. the penalty kill  1-1-2</vt:lpstr>
      <vt:lpstr>Passes vs. the penalty kill  Wedge+1</vt:lpstr>
      <vt:lpstr>Passes vs. the penalty kill  Wedge+1</vt:lpstr>
      <vt:lpstr>Passes vs. the penalty kill  Wedge+1</vt:lpstr>
      <vt:lpstr>Passes vs. the penalty kill  Wedge+1</vt:lpstr>
      <vt:lpstr>Conclusion Questions and goals</vt:lpstr>
      <vt:lpstr>Acknowledgments Thank you!</vt:lpstr>
    </vt:vector>
  </TitlesOfParts>
  <Company/>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2016-17 BU Power Play</dc:title>
  <dc:creator>Judy Cohen</dc:creator>
  <cp:lastModifiedBy>Judy Cohen</cp:lastModifiedBy>
  <cp:revision>177</cp:revision>
  <dcterms:created xsi:type="dcterms:W3CDTF">2018-08-02T18:01:47Z</dcterms:created>
  <dcterms:modified xsi:type="dcterms:W3CDTF">2018-08-09T01:23:24Z</dcterms:modified>
</cp:coreProperties>
</file>