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6" r:id="rId10"/>
    <p:sldId id="277" r:id="rId11"/>
    <p:sldId id="278" r:id="rId12"/>
    <p:sldId id="279" r:id="rId13"/>
    <p:sldId id="282" r:id="rId14"/>
    <p:sldId id="280" r:id="rId15"/>
    <p:sldId id="28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764" autoAdjust="0"/>
  </p:normalViewPr>
  <p:slideViewPr>
    <p:cSldViewPr snapToGrid="0">
      <p:cViewPr>
        <p:scale>
          <a:sx n="78" d="100"/>
          <a:sy n="78" d="100"/>
        </p:scale>
        <p:origin x="57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04AA9-2451-1B4E-B1B4-3DE679ECD570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0168F1-BD43-EF47-9DD3-FACFBC069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55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D659-621E-4958-9605-C8676478D6E1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FE933-D684-4566-A8A9-D0A9E522E75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137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D659-621E-4958-9605-C8676478D6E1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FE933-D684-4566-A8A9-D0A9E522E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75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D659-621E-4958-9605-C8676478D6E1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FE933-D684-4566-A8A9-D0A9E522E75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760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D659-621E-4958-9605-C8676478D6E1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FE933-D684-4566-A8A9-D0A9E522E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10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D659-621E-4958-9605-C8676478D6E1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FE933-D684-4566-A8A9-D0A9E522E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18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D659-621E-4958-9605-C8676478D6E1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FE933-D684-4566-A8A9-D0A9E522E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53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D659-621E-4958-9605-C8676478D6E1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FE933-D684-4566-A8A9-D0A9E522E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93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BEAD659-621E-4958-9605-C8676478D6E1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FFE933-D684-4566-A8A9-D0A9E522E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99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D659-621E-4958-9605-C8676478D6E1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FE933-D684-4566-A8A9-D0A9E522E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47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D659-621E-4958-9605-C8676478D6E1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FE933-D684-4566-A8A9-D0A9E522E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0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D659-621E-4958-9605-C8676478D6E1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FE933-D684-4566-A8A9-D0A9E522E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929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BEAD659-621E-4958-9605-C8676478D6E1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CFFE933-D684-4566-A8A9-D0A9E522E75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64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mailto:alanwells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 txBox="1">
            <a:spLocks/>
          </p:cNvSpPr>
          <p:nvPr/>
        </p:nvSpPr>
        <p:spPr>
          <a:xfrm>
            <a:off x="1523999" y="1822223"/>
            <a:ext cx="9144000" cy="10626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accent2"/>
                </a:solidFill>
                <a:latin typeface="Gadugi" panose="020B0502040204020203" pitchFamily="34" charset="0"/>
              </a:rPr>
              <a:t>Estimated Shot Assists for NHL Skaters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04857" y="4441371"/>
            <a:ext cx="57803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Gadugi" panose="020B0502040204020203" pitchFamily="34" charset="0"/>
              </a:rPr>
              <a:t>By Alan Wells</a:t>
            </a:r>
          </a:p>
          <a:p>
            <a:r>
              <a:rPr lang="en-US" dirty="0">
                <a:solidFill>
                  <a:schemeClr val="accent6"/>
                </a:solidFill>
                <a:latin typeface="Gadugi" panose="020B0502040204020203" pitchFamily="34" charset="0"/>
              </a:rPr>
              <a:t>No credentials</a:t>
            </a:r>
          </a:p>
          <a:p>
            <a:r>
              <a:rPr lang="en-US" dirty="0">
                <a:solidFill>
                  <a:schemeClr val="accent6"/>
                </a:solidFill>
                <a:latin typeface="Gadugi" panose="020B0502040204020203" pitchFamily="34" charset="0"/>
              </a:rPr>
              <a:t>Extremely unqualified</a:t>
            </a:r>
          </a:p>
          <a:p>
            <a:r>
              <a:rPr lang="en-US" dirty="0">
                <a:solidFill>
                  <a:schemeClr val="accent6"/>
                </a:solidFill>
                <a:latin typeface="Gadugi" panose="020B0502040204020203" pitchFamily="34" charset="0"/>
              </a:rPr>
              <a:t>Department of not even that smart at all</a:t>
            </a:r>
          </a:p>
          <a:p>
            <a:r>
              <a:rPr lang="en-US" dirty="0">
                <a:solidFill>
                  <a:schemeClr val="accent6"/>
                </a:solidFill>
                <a:latin typeface="Gadugi" panose="020B0502040204020203" pitchFamily="34" charset="0"/>
              </a:rPr>
              <a:t>donotemailme@gmail.com</a:t>
            </a:r>
          </a:p>
        </p:txBody>
      </p:sp>
    </p:spTree>
    <p:extLst>
      <p:ext uri="{BB962C8B-B14F-4D97-AF65-F5344CB8AC3E}">
        <p14:creationId xmlns:p14="http://schemas.microsoft.com/office/powerpoint/2010/main" val="692297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916937-12CF-48F9-B5EA-79F5DF13A0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046" y="345350"/>
            <a:ext cx="3169163" cy="563406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0AE33D8-5AA1-4783-A02C-A02B4D6A14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0791" y="345350"/>
            <a:ext cx="10058400" cy="760166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71E67-3FBB-440C-A096-BD617F7D40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0791" y="1531104"/>
            <a:ext cx="7664450" cy="4022725"/>
          </a:xfrm>
        </p:spPr>
        <p:txBody>
          <a:bodyPr/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Shot Assists &lt;- passes that leads to a shot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Primary, secondary, tertiary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Shot Contributions &lt;- shots + shot assists 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More predictive of future scoring than points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Passing data is not provided by the NHL (get it together over there, c’mon.)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Requires hours of manual tracking by volunteers to collect</a:t>
            </a:r>
          </a:p>
          <a:p>
            <a:pPr marL="0" indent="0">
              <a:buNone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4397E6-F24B-45C4-B476-D852832B0D72}"/>
              </a:ext>
            </a:extLst>
          </p:cNvPr>
          <p:cNvCxnSpPr/>
          <p:nvPr/>
        </p:nvCxnSpPr>
        <p:spPr>
          <a:xfrm>
            <a:off x="0" y="1202901"/>
            <a:ext cx="7664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921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AE33D8-5AA1-4783-A02C-A02B4D6A14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8987" y="114532"/>
            <a:ext cx="6091110" cy="1151935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 to be answered in this study: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71E67-3FBB-440C-A096-BD617F7D40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0791" y="1531104"/>
            <a:ext cx="7664450" cy="4022725"/>
          </a:xfrm>
        </p:spPr>
        <p:txBody>
          <a:bodyPr>
            <a:norm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Can we estimate shot assists (and therefore shot contributions) to supplement manual tracking work?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If yes:</a:t>
            </a:r>
          </a:p>
          <a:p>
            <a:pPr marL="1165860" lvl="3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Are estimated shot contributions a good predictor of future scoring for skaters?</a:t>
            </a:r>
          </a:p>
          <a:p>
            <a:pPr marL="1165860" lvl="3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Are estimated shot assists a good predictor of shooting percentage at the team level?	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If no:</a:t>
            </a:r>
          </a:p>
          <a:p>
            <a:pPr marL="1165860" lvl="3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Crushing failure</a:t>
            </a:r>
          </a:p>
          <a:p>
            <a:pPr marL="0" indent="0">
              <a:buNone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4397E6-F24B-45C4-B476-D852832B0D72}"/>
              </a:ext>
            </a:extLst>
          </p:cNvPr>
          <p:cNvCxnSpPr/>
          <p:nvPr/>
        </p:nvCxnSpPr>
        <p:spPr>
          <a:xfrm>
            <a:off x="0" y="1202901"/>
            <a:ext cx="7664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1476DC6-C342-4014-A3ED-9E1C42E69A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48"/>
          <a:stretch/>
        </p:blipFill>
        <p:spPr>
          <a:xfrm>
            <a:off x="8185196" y="278729"/>
            <a:ext cx="3795550" cy="52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1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AE33D8-5AA1-4783-A02C-A02B4D6A14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0791" y="345350"/>
            <a:ext cx="10058400" cy="760166"/>
          </a:xfrm>
        </p:spPr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71E67-3FBB-440C-A096-BD617F7D40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0791" y="1531104"/>
            <a:ext cx="6330713" cy="4022725"/>
          </a:xfrm>
        </p:spPr>
        <p:txBody>
          <a:bodyPr/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Identify publicly available stats that could be a proxy for how frequently a player passes the puck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1) On-ice shot per individual shot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2) Assists per individual shot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Players who take few shots tally a high number of assists per on-ice shot might be players who pass more frequently.</a:t>
            </a:r>
          </a:p>
          <a:p>
            <a:pPr marL="0" indent="0">
              <a:buNone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4397E6-F24B-45C4-B476-D852832B0D72}"/>
              </a:ext>
            </a:extLst>
          </p:cNvPr>
          <p:cNvCxnSpPr/>
          <p:nvPr/>
        </p:nvCxnSpPr>
        <p:spPr>
          <a:xfrm>
            <a:off x="0" y="1202901"/>
            <a:ext cx="7664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104802F-6435-4C4B-9D37-552A9339F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863" y="345349"/>
            <a:ext cx="5413050" cy="54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0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AE33D8-5AA1-4783-A02C-A02B4D6A14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6562" y="1046428"/>
            <a:ext cx="4550811" cy="1354475"/>
          </a:xfrm>
        </p:spPr>
        <p:txBody>
          <a:bodyPr>
            <a:normAutofit/>
          </a:bodyPr>
          <a:lstStyle/>
          <a:p>
            <a:r>
              <a:rPr lang="en-US" dirty="0"/>
              <a:t>In-Sample Correlations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4397E6-F24B-45C4-B476-D852832B0D72}"/>
              </a:ext>
            </a:extLst>
          </p:cNvPr>
          <p:cNvCxnSpPr>
            <a:cxnSpLocks/>
          </p:cNvCxnSpPr>
          <p:nvPr/>
        </p:nvCxnSpPr>
        <p:spPr>
          <a:xfrm>
            <a:off x="53788" y="2670264"/>
            <a:ext cx="419059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8C00BD3-FF7F-4C8E-A742-A2AC192E0F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201" y="129861"/>
            <a:ext cx="7554792" cy="6043833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7CDB3B7-D662-4AC7-BFCB-C44EB74A240F}"/>
              </a:ext>
            </a:extLst>
          </p:cNvPr>
          <p:cNvSpPr txBox="1">
            <a:spLocks/>
          </p:cNvSpPr>
          <p:nvPr/>
        </p:nvSpPr>
        <p:spPr>
          <a:xfrm>
            <a:off x="89647" y="2778015"/>
            <a:ext cx="4056937" cy="326582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Boooo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!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Hissss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!!! 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Get to the good stuff!!!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Show us the out-of-sample correlations, you fraud!!!!</a:t>
            </a:r>
          </a:p>
        </p:txBody>
      </p:sp>
    </p:spTree>
    <p:extLst>
      <p:ext uri="{BB962C8B-B14F-4D97-AF65-F5344CB8AC3E}">
        <p14:creationId xmlns:p14="http://schemas.microsoft.com/office/powerpoint/2010/main" val="1652096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AE33D8-5AA1-4783-A02C-A02B4D6A14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095" y="88020"/>
            <a:ext cx="11460155" cy="1056193"/>
          </a:xfrm>
        </p:spPr>
        <p:txBody>
          <a:bodyPr>
            <a:normAutofit/>
          </a:bodyPr>
          <a:lstStyle/>
          <a:p>
            <a:r>
              <a:rPr lang="en-US" dirty="0"/>
              <a:t>More In-Sample Correlations!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4397E6-F24B-45C4-B476-D852832B0D72}"/>
              </a:ext>
            </a:extLst>
          </p:cNvPr>
          <p:cNvCxnSpPr>
            <a:cxnSpLocks/>
          </p:cNvCxnSpPr>
          <p:nvPr/>
        </p:nvCxnSpPr>
        <p:spPr>
          <a:xfrm>
            <a:off x="105946" y="1144213"/>
            <a:ext cx="11980107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CB20FA5-F789-4C4B-82C1-C8B5D3E989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38" y="1337777"/>
            <a:ext cx="11251521" cy="450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316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AE33D8-5AA1-4783-A02C-A02B4D6A14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6562" y="1046428"/>
            <a:ext cx="4550811" cy="1354475"/>
          </a:xfrm>
        </p:spPr>
        <p:txBody>
          <a:bodyPr>
            <a:normAutofit/>
          </a:bodyPr>
          <a:lstStyle/>
          <a:p>
            <a:r>
              <a:rPr lang="en-US" dirty="0"/>
              <a:t>Predicting Future Scoring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4397E6-F24B-45C4-B476-D852832B0D72}"/>
              </a:ext>
            </a:extLst>
          </p:cNvPr>
          <p:cNvCxnSpPr>
            <a:cxnSpLocks/>
          </p:cNvCxnSpPr>
          <p:nvPr/>
        </p:nvCxnSpPr>
        <p:spPr>
          <a:xfrm>
            <a:off x="53788" y="2670264"/>
            <a:ext cx="419059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7CDB3B7-D662-4AC7-BFCB-C44EB74A240F}"/>
              </a:ext>
            </a:extLst>
          </p:cNvPr>
          <p:cNvSpPr txBox="1">
            <a:spLocks/>
          </p:cNvSpPr>
          <p:nvPr/>
        </p:nvSpPr>
        <p:spPr>
          <a:xfrm>
            <a:off x="89647" y="2778015"/>
            <a:ext cx="4056937" cy="326582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Oh, yea!!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That’s what I’m talking about!!!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It’s a little bit better!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232CDC-FCBD-4629-8B75-D7826A65F0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231" y="112474"/>
            <a:ext cx="7596048" cy="607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939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AE33D8-5AA1-4783-A02C-A02B4D6A14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6562" y="1046428"/>
            <a:ext cx="4550811" cy="1354475"/>
          </a:xfrm>
        </p:spPr>
        <p:txBody>
          <a:bodyPr>
            <a:normAutofit/>
          </a:bodyPr>
          <a:lstStyle/>
          <a:p>
            <a:r>
              <a:rPr lang="en-US" dirty="0"/>
              <a:t>Predicting Future Primary Scoring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4397E6-F24B-45C4-B476-D852832B0D72}"/>
              </a:ext>
            </a:extLst>
          </p:cNvPr>
          <p:cNvCxnSpPr>
            <a:cxnSpLocks/>
          </p:cNvCxnSpPr>
          <p:nvPr/>
        </p:nvCxnSpPr>
        <p:spPr>
          <a:xfrm>
            <a:off x="53788" y="2670264"/>
            <a:ext cx="419059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7CDB3B7-D662-4AC7-BFCB-C44EB74A240F}"/>
              </a:ext>
            </a:extLst>
          </p:cNvPr>
          <p:cNvSpPr txBox="1">
            <a:spLocks/>
          </p:cNvSpPr>
          <p:nvPr/>
        </p:nvSpPr>
        <p:spPr>
          <a:xfrm>
            <a:off x="89647" y="2778015"/>
            <a:ext cx="4056937" cy="326582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Ok, that’s enough scatter plots.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F95EE4-E897-476F-BF2E-559DDEFF4E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818" y="146695"/>
            <a:ext cx="7505394" cy="600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207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AE33D8-5AA1-4783-A02C-A02B4D6A14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095" y="88020"/>
            <a:ext cx="11460155" cy="1056193"/>
          </a:xfrm>
        </p:spPr>
        <p:txBody>
          <a:bodyPr>
            <a:normAutofit/>
          </a:bodyPr>
          <a:lstStyle/>
          <a:p>
            <a:r>
              <a:rPr lang="en-US" dirty="0"/>
              <a:t>Predicting future scoring In-Season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4397E6-F24B-45C4-B476-D852832B0D72}"/>
              </a:ext>
            </a:extLst>
          </p:cNvPr>
          <p:cNvCxnSpPr>
            <a:cxnSpLocks/>
          </p:cNvCxnSpPr>
          <p:nvPr/>
        </p:nvCxnSpPr>
        <p:spPr>
          <a:xfrm>
            <a:off x="105946" y="1144213"/>
            <a:ext cx="11980107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6CBF8D9-61BD-4254-AA3A-5B3DA2B989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28" y="1187508"/>
            <a:ext cx="10128488" cy="506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20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AE33D8-5AA1-4783-A02C-A02B4D6A14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0791" y="345350"/>
            <a:ext cx="10058400" cy="760166"/>
          </a:xfrm>
        </p:spPr>
        <p:txBody>
          <a:bodyPr/>
          <a:lstStyle/>
          <a:p>
            <a:r>
              <a:rPr lang="en-US" dirty="0"/>
              <a:t>Team Shot Quality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71E67-3FBB-440C-A096-BD617F7D40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0791" y="1531104"/>
            <a:ext cx="6130229" cy="4150043"/>
          </a:xfrm>
        </p:spPr>
        <p:txBody>
          <a:bodyPr/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Public data is of little help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Manually tracked passing data provides an improvement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Can estimated shot assists help?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Will shot assists per shot be an indicator of shot quality?</a:t>
            </a:r>
          </a:p>
          <a:p>
            <a:pPr marL="0" indent="0">
              <a:buNone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4397E6-F24B-45C4-B476-D852832B0D72}"/>
              </a:ext>
            </a:extLst>
          </p:cNvPr>
          <p:cNvCxnSpPr/>
          <p:nvPr/>
        </p:nvCxnSpPr>
        <p:spPr>
          <a:xfrm>
            <a:off x="0" y="1202901"/>
            <a:ext cx="7664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1F07004-E06A-47B9-A1E4-9F8127227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216" y="409921"/>
            <a:ext cx="5271230" cy="527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201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AE33D8-5AA1-4783-A02C-A02B4D6A14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095" y="88020"/>
            <a:ext cx="11460155" cy="1056193"/>
          </a:xfrm>
        </p:spPr>
        <p:txBody>
          <a:bodyPr>
            <a:normAutofit/>
          </a:bodyPr>
          <a:lstStyle/>
          <a:p>
            <a:r>
              <a:rPr lang="en-US" dirty="0"/>
              <a:t>Predicting Shooting Percentage In-Season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4397E6-F24B-45C4-B476-D852832B0D72}"/>
              </a:ext>
            </a:extLst>
          </p:cNvPr>
          <p:cNvCxnSpPr>
            <a:cxnSpLocks/>
          </p:cNvCxnSpPr>
          <p:nvPr/>
        </p:nvCxnSpPr>
        <p:spPr>
          <a:xfrm>
            <a:off x="105946" y="1144213"/>
            <a:ext cx="11980107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4BE9B61-B794-46F3-8C84-F14AA74C25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93" y="1206906"/>
            <a:ext cx="10143157" cy="507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822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AE33D8-5AA1-4783-A02C-A02B4D6A14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0791" y="345350"/>
            <a:ext cx="10058400" cy="760166"/>
          </a:xfrm>
        </p:spPr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71E67-3FBB-440C-A096-BD617F7D40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0791" y="1531104"/>
            <a:ext cx="6130229" cy="4150043"/>
          </a:xfrm>
        </p:spPr>
        <p:txBody>
          <a:bodyPr/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Estimated shot assists are an effective way of filling gaps in tracked data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Estimated shot contributions are better predictors of future scoring than scoring itself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Rolled up to a team level, estimated shot assists are a meaningful descriptor of team shot quality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4397E6-F24B-45C4-B476-D852832B0D72}"/>
              </a:ext>
            </a:extLst>
          </p:cNvPr>
          <p:cNvCxnSpPr/>
          <p:nvPr/>
        </p:nvCxnSpPr>
        <p:spPr>
          <a:xfrm>
            <a:off x="0" y="1202901"/>
            <a:ext cx="7664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7C1CF36-A63A-4BFC-B9A4-E91F1B3CD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267" y="379929"/>
            <a:ext cx="5326890" cy="532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84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AE33D8-5AA1-4783-A02C-A02B4D6A14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0791" y="345350"/>
            <a:ext cx="10058400" cy="760166"/>
          </a:xfrm>
        </p:spPr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71E67-3FBB-440C-A096-BD617F7D40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0791" y="1531104"/>
            <a:ext cx="6130229" cy="4150043"/>
          </a:xfrm>
        </p:spPr>
        <p:txBody>
          <a:bodyPr>
            <a:norm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Use passing data in your player evaluations!!!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Seriously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We know it’s important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We have plenty of evidence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If you don’t, I’m judging you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Play with incorporating estimated passing data in your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xG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 models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Maybe? Idk</a:t>
            </a:r>
          </a:p>
          <a:p>
            <a:pPr marL="982980" lvl="2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Shot quality will kill us all</a:t>
            </a:r>
          </a:p>
          <a:p>
            <a:pPr marL="0" indent="0">
              <a:buNone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4397E6-F24B-45C4-B476-D852832B0D72}"/>
              </a:ext>
            </a:extLst>
          </p:cNvPr>
          <p:cNvCxnSpPr/>
          <p:nvPr/>
        </p:nvCxnSpPr>
        <p:spPr>
          <a:xfrm>
            <a:off x="0" y="1202901"/>
            <a:ext cx="7664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A950030-2644-49BB-A035-32B4DD3E9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645" y="234715"/>
            <a:ext cx="5564620" cy="556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1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AE33D8-5AA1-4783-A02C-A02B4D6A14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0791" y="345350"/>
            <a:ext cx="10058400" cy="760166"/>
          </a:xfrm>
        </p:spPr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71E67-3FBB-440C-A096-BD617F7D40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0791" y="1364849"/>
            <a:ext cx="6130229" cy="4737669"/>
          </a:xfrm>
        </p:spPr>
        <p:txBody>
          <a:bodyPr>
            <a:normAutofit fontScale="85000" lnSpcReduction="10000"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Ryan Stimson for organizing the passing project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Cory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Sznajder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 for being some sort of hockey tracking cyborg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Manny Perry and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Corsica.Hockey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 for providing what the NHL won’t.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Offsidesreview.com, Naturalstattrick.com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Hockey Graphs for editing the original article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Stack Overflow for making it so I never have to actually learn or remember anything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4397E6-F24B-45C4-B476-D852832B0D72}"/>
              </a:ext>
            </a:extLst>
          </p:cNvPr>
          <p:cNvCxnSpPr/>
          <p:nvPr/>
        </p:nvCxnSpPr>
        <p:spPr>
          <a:xfrm>
            <a:off x="0" y="1202901"/>
            <a:ext cx="7664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DC6F4A1B-BCB1-4ED3-A711-C4E88E73D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978" y="345350"/>
            <a:ext cx="5599273" cy="559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642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AE33D8-5AA1-4783-A02C-A02B4D6A14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0791" y="345350"/>
            <a:ext cx="10058400" cy="760166"/>
          </a:xfrm>
        </p:spPr>
        <p:txBody>
          <a:bodyPr/>
          <a:lstStyle/>
          <a:p>
            <a:r>
              <a:rPr lang="en-US" dirty="0"/>
              <a:t>Contact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71E67-3FBB-440C-A096-BD617F7D40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0791" y="1364849"/>
            <a:ext cx="6130229" cy="4737669"/>
          </a:xfrm>
        </p:spPr>
        <p:txBody>
          <a:bodyPr>
            <a:norm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  <a:hlinkClick r:id="rId2"/>
              </a:rPr>
              <a:t>alanwells@gmail.com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Read me at RawCharge.com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Read me at HockeyGraphs.com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Follow me @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Gadugi" panose="020B0502040204020203" pitchFamily="34" charset="0"/>
              </a:rPr>
              <a:t>loserpoints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Gadugi" panose="020B0502040204020203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4397E6-F24B-45C4-B476-D852832B0D72}"/>
              </a:ext>
            </a:extLst>
          </p:cNvPr>
          <p:cNvCxnSpPr/>
          <p:nvPr/>
        </p:nvCxnSpPr>
        <p:spPr>
          <a:xfrm>
            <a:off x="0" y="1202901"/>
            <a:ext cx="76644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06F2EB5-8E10-49F0-B85E-9F3C605D8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910" y="58678"/>
            <a:ext cx="5118663" cy="616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805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1425</TotalTime>
  <Words>458</Words>
  <Application>Microsoft Office PowerPoint</Application>
  <PresentationFormat>Widescreen</PresentationFormat>
  <Paragraphs>84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Gadugi</vt:lpstr>
      <vt:lpstr>Wingdings</vt:lpstr>
      <vt:lpstr>Retrospect</vt:lpstr>
      <vt:lpstr>PowerPoint Presentation</vt:lpstr>
      <vt:lpstr>Background</vt:lpstr>
      <vt:lpstr>Questions to be answered in this study:</vt:lpstr>
      <vt:lpstr>Approach</vt:lpstr>
      <vt:lpstr>In-Sample Correlations</vt:lpstr>
      <vt:lpstr>More In-Sample Correlations!</vt:lpstr>
      <vt:lpstr>Predicting Future Scoring</vt:lpstr>
      <vt:lpstr>Predicting Future Primary Scoring</vt:lpstr>
      <vt:lpstr>Predicting future scoring In-Season</vt:lpstr>
      <vt:lpstr>Team Shot Quality</vt:lpstr>
      <vt:lpstr>Predicting Shooting Percentage In-Season</vt:lpstr>
      <vt:lpstr>Takeaways</vt:lpstr>
      <vt:lpstr>Implementation</vt:lpstr>
      <vt:lpstr>Acknowledgements</vt:lpstr>
      <vt:lpstr>Contact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scascfasdcasdsdADAdaDA</dc:title>
  <dc:creator>Wells, Alan</dc:creator>
  <cp:lastModifiedBy>Alan</cp:lastModifiedBy>
  <cp:revision>82</cp:revision>
  <dcterms:created xsi:type="dcterms:W3CDTF">2014-11-24T18:08:24Z</dcterms:created>
  <dcterms:modified xsi:type="dcterms:W3CDTF">2018-08-10T00:49:57Z</dcterms:modified>
</cp:coreProperties>
</file>