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1" r:id="rId7"/>
    <p:sldId id="264" r:id="rId8"/>
    <p:sldId id="262" r:id="rId9"/>
    <p:sldId id="276" r:id="rId10"/>
    <p:sldId id="272" r:id="rId11"/>
    <p:sldId id="273" r:id="rId12"/>
    <p:sldId id="265" r:id="rId13"/>
    <p:sldId id="275" r:id="rId14"/>
    <p:sldId id="269" r:id="rId15"/>
    <p:sldId id="270" r:id="rId16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mp%20Lo\Downloads\MCDAVIDDATA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Connor's</a:t>
            </a:r>
            <a:r>
              <a:rPr lang="en-US" baseline="0" dirty="0"/>
              <a:t> Lines Relative to Opponents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MCDAVIDDATA!$AN$915:$AT$915</c:f>
              <c:strCache>
                <c:ptCount val="7"/>
                <c:pt idx="0">
                  <c:v>Shooting</c:v>
                </c:pt>
                <c:pt idx="1">
                  <c:v>Passing</c:v>
                </c:pt>
                <c:pt idx="2">
                  <c:v>Skating</c:v>
                </c:pt>
                <c:pt idx="3">
                  <c:v>Physicality</c:v>
                </c:pt>
                <c:pt idx="4">
                  <c:v>Shot Creating</c:v>
                </c:pt>
                <c:pt idx="5">
                  <c:v>Transition</c:v>
                </c:pt>
                <c:pt idx="6">
                  <c:v>Two-Way Play</c:v>
                </c:pt>
              </c:strCache>
            </c:strRef>
          </c:cat>
          <c:val>
            <c:numRef>
              <c:f>MCDAVIDDATA!$AN$916:$AT$916</c:f>
              <c:numCache>
                <c:formatCode>0%</c:formatCode>
                <c:ptCount val="7"/>
                <c:pt idx="0">
                  <c:v>0.28610872499623297</c:v>
                </c:pt>
                <c:pt idx="1">
                  <c:v>0.13849319757935843</c:v>
                </c:pt>
                <c:pt idx="2">
                  <c:v>0.19737603364481673</c:v>
                </c:pt>
                <c:pt idx="3">
                  <c:v>0.16472231132171508</c:v>
                </c:pt>
                <c:pt idx="4">
                  <c:v>0.12437345424295701</c:v>
                </c:pt>
                <c:pt idx="5">
                  <c:v>9.8932196889455731E-2</c:v>
                </c:pt>
                <c:pt idx="6">
                  <c:v>4.4378390526505315E-2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87-4F1A-82E2-CC7BDA8A621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04705240"/>
        <c:axId val="504704584"/>
      </c:barChart>
      <c:catAx>
        <c:axId val="504705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04584"/>
        <c:crosses val="autoZero"/>
        <c:auto val="1"/>
        <c:lblAlgn val="ctr"/>
        <c:lblOffset val="100"/>
        <c:noMultiLvlLbl val="0"/>
      </c:catAx>
      <c:valAx>
        <c:axId val="50470458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05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8F5C4-F6AA-4EBE-8F4F-6429D0BE6D60}" type="doc">
      <dgm:prSet loTypeId="urn:microsoft.com/office/officeart/2005/8/layout/list1" loCatId="Inbox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682072ED-A4CB-4804-A257-57A975FAA770}">
      <dgm:prSet/>
      <dgm:spPr/>
      <dgm:t>
        <a:bodyPr/>
        <a:lstStyle/>
        <a:p>
          <a:r>
            <a:rPr lang="en-US"/>
            <a:t>Parsed PBP data from Corsica.hockey</a:t>
          </a:r>
        </a:p>
      </dgm:t>
    </dgm:pt>
    <dgm:pt modelId="{C2DD6AE4-16E1-4E92-BA56-F4297DB8E3BC}" type="parTrans" cxnId="{A22508FA-CFCB-4D4F-92D4-BDF9096B6396}">
      <dgm:prSet/>
      <dgm:spPr/>
      <dgm:t>
        <a:bodyPr/>
        <a:lstStyle/>
        <a:p>
          <a:endParaRPr lang="en-US"/>
        </a:p>
      </dgm:t>
    </dgm:pt>
    <dgm:pt modelId="{6D0C7630-2F07-41BC-AAC7-5522F6411E72}" type="sibTrans" cxnId="{A22508FA-CFCB-4D4F-92D4-BDF9096B6396}">
      <dgm:prSet/>
      <dgm:spPr/>
      <dgm:t>
        <a:bodyPr/>
        <a:lstStyle/>
        <a:p>
          <a:endParaRPr lang="en-US"/>
        </a:p>
      </dgm:t>
    </dgm:pt>
    <dgm:pt modelId="{0D8FBBE8-88D2-4321-8E01-212E83F35D27}">
      <dgm:prSet/>
      <dgm:spPr/>
      <dgm:t>
        <a:bodyPr/>
        <a:lstStyle/>
        <a:p>
          <a:r>
            <a:rPr lang="en-US"/>
            <a:t>Looked to identify seven key categories:</a:t>
          </a:r>
        </a:p>
      </dgm:t>
    </dgm:pt>
    <dgm:pt modelId="{B44A3CED-9E4E-4922-8AEB-B6354E445D62}" type="parTrans" cxnId="{CE1C5AD4-A4BE-4394-A5C6-2B6CF45AC1B6}">
      <dgm:prSet/>
      <dgm:spPr/>
      <dgm:t>
        <a:bodyPr/>
        <a:lstStyle/>
        <a:p>
          <a:endParaRPr lang="en-US"/>
        </a:p>
      </dgm:t>
    </dgm:pt>
    <dgm:pt modelId="{854BE168-24BA-4BAC-93AA-BE6613DABAC1}" type="sibTrans" cxnId="{CE1C5AD4-A4BE-4394-A5C6-2B6CF45AC1B6}">
      <dgm:prSet/>
      <dgm:spPr/>
      <dgm:t>
        <a:bodyPr/>
        <a:lstStyle/>
        <a:p>
          <a:endParaRPr lang="en-US"/>
        </a:p>
      </dgm:t>
    </dgm:pt>
    <dgm:pt modelId="{57704C59-BCCD-4EE4-B500-F2B586014160}">
      <dgm:prSet/>
      <dgm:spPr/>
      <dgm:t>
        <a:bodyPr/>
        <a:lstStyle/>
        <a:p>
          <a:r>
            <a:rPr lang="en-US"/>
            <a:t>Shooting</a:t>
          </a:r>
        </a:p>
      </dgm:t>
    </dgm:pt>
    <dgm:pt modelId="{578D4E8C-AC4D-4461-A25B-871AFA67DE71}" type="parTrans" cxnId="{7BA07E2E-A706-44F0-B6E4-579723BC0D77}">
      <dgm:prSet/>
      <dgm:spPr/>
      <dgm:t>
        <a:bodyPr/>
        <a:lstStyle/>
        <a:p>
          <a:endParaRPr lang="en-US"/>
        </a:p>
      </dgm:t>
    </dgm:pt>
    <dgm:pt modelId="{6F5EF155-FD2C-4A3C-ACCE-14B163E27440}" type="sibTrans" cxnId="{7BA07E2E-A706-44F0-B6E4-579723BC0D77}">
      <dgm:prSet/>
      <dgm:spPr/>
      <dgm:t>
        <a:bodyPr/>
        <a:lstStyle/>
        <a:p>
          <a:endParaRPr lang="en-US"/>
        </a:p>
      </dgm:t>
    </dgm:pt>
    <dgm:pt modelId="{E3B4A9D8-F729-428F-A7FA-A31A8F711C9E}">
      <dgm:prSet/>
      <dgm:spPr/>
      <dgm:t>
        <a:bodyPr/>
        <a:lstStyle/>
        <a:p>
          <a:r>
            <a:rPr lang="en-US"/>
            <a:t>Passing</a:t>
          </a:r>
        </a:p>
      </dgm:t>
    </dgm:pt>
    <dgm:pt modelId="{11648245-078B-42A5-A34D-EE41F82C5362}" type="parTrans" cxnId="{62BE8E5B-7562-4D91-91BE-B97CCE601494}">
      <dgm:prSet/>
      <dgm:spPr/>
      <dgm:t>
        <a:bodyPr/>
        <a:lstStyle/>
        <a:p>
          <a:endParaRPr lang="en-US"/>
        </a:p>
      </dgm:t>
    </dgm:pt>
    <dgm:pt modelId="{8A520FFD-4DAF-476B-9176-D76A463A084D}" type="sibTrans" cxnId="{62BE8E5B-7562-4D91-91BE-B97CCE601494}">
      <dgm:prSet/>
      <dgm:spPr/>
      <dgm:t>
        <a:bodyPr/>
        <a:lstStyle/>
        <a:p>
          <a:endParaRPr lang="en-US"/>
        </a:p>
      </dgm:t>
    </dgm:pt>
    <dgm:pt modelId="{07CDDBD1-6306-4A83-913F-001E1C1FE4D5}">
      <dgm:prSet/>
      <dgm:spPr/>
      <dgm:t>
        <a:bodyPr/>
        <a:lstStyle/>
        <a:p>
          <a:r>
            <a:rPr lang="en-US"/>
            <a:t>Skating</a:t>
          </a:r>
        </a:p>
      </dgm:t>
    </dgm:pt>
    <dgm:pt modelId="{C87CFF03-4A17-4C3D-B014-D8FE6BCA8449}" type="parTrans" cxnId="{FF9BEABD-300B-4A44-8B9D-B304767EB460}">
      <dgm:prSet/>
      <dgm:spPr/>
      <dgm:t>
        <a:bodyPr/>
        <a:lstStyle/>
        <a:p>
          <a:endParaRPr lang="en-US"/>
        </a:p>
      </dgm:t>
    </dgm:pt>
    <dgm:pt modelId="{AF23BEC6-4A96-4AE3-A752-828B64E7FD1F}" type="sibTrans" cxnId="{FF9BEABD-300B-4A44-8B9D-B304767EB460}">
      <dgm:prSet/>
      <dgm:spPr/>
      <dgm:t>
        <a:bodyPr/>
        <a:lstStyle/>
        <a:p>
          <a:endParaRPr lang="en-US"/>
        </a:p>
      </dgm:t>
    </dgm:pt>
    <dgm:pt modelId="{8C6650E7-D588-4F49-B0F5-E4399743EEF7}">
      <dgm:prSet/>
      <dgm:spPr/>
      <dgm:t>
        <a:bodyPr/>
        <a:lstStyle/>
        <a:p>
          <a:r>
            <a:rPr lang="en-US"/>
            <a:t>Physicality (hits, shot blocking, etc…)</a:t>
          </a:r>
        </a:p>
      </dgm:t>
    </dgm:pt>
    <dgm:pt modelId="{17C4C0FB-BB55-46FB-BD72-50586FC9505D}" type="parTrans" cxnId="{B41A1A57-5E56-4D02-BBA6-FDFD3564A4C9}">
      <dgm:prSet/>
      <dgm:spPr/>
      <dgm:t>
        <a:bodyPr/>
        <a:lstStyle/>
        <a:p>
          <a:endParaRPr lang="en-US"/>
        </a:p>
      </dgm:t>
    </dgm:pt>
    <dgm:pt modelId="{FD9D3346-B16E-43F0-8823-39F3C42C4376}" type="sibTrans" cxnId="{B41A1A57-5E56-4D02-BBA6-FDFD3564A4C9}">
      <dgm:prSet/>
      <dgm:spPr/>
      <dgm:t>
        <a:bodyPr/>
        <a:lstStyle/>
        <a:p>
          <a:endParaRPr lang="en-US"/>
        </a:p>
      </dgm:t>
    </dgm:pt>
    <dgm:pt modelId="{3AFDA1D4-75D1-4681-91C7-185846699F15}">
      <dgm:prSet/>
      <dgm:spPr/>
      <dgm:t>
        <a:bodyPr/>
        <a:lstStyle/>
        <a:p>
          <a:r>
            <a:rPr lang="en-US"/>
            <a:t>Shot Creation</a:t>
          </a:r>
        </a:p>
      </dgm:t>
    </dgm:pt>
    <dgm:pt modelId="{7A7472D7-A42E-4A39-B0FB-399A23307911}" type="parTrans" cxnId="{AC1F3AAD-09CE-49B2-B8F3-BA6EA6A36543}">
      <dgm:prSet/>
      <dgm:spPr/>
      <dgm:t>
        <a:bodyPr/>
        <a:lstStyle/>
        <a:p>
          <a:endParaRPr lang="en-US"/>
        </a:p>
      </dgm:t>
    </dgm:pt>
    <dgm:pt modelId="{F14E0B0F-C39E-48A9-BE80-5C6A0D6586E4}" type="sibTrans" cxnId="{AC1F3AAD-09CE-49B2-B8F3-BA6EA6A36543}">
      <dgm:prSet/>
      <dgm:spPr/>
      <dgm:t>
        <a:bodyPr/>
        <a:lstStyle/>
        <a:p>
          <a:endParaRPr lang="en-US"/>
        </a:p>
      </dgm:t>
    </dgm:pt>
    <dgm:pt modelId="{BE37532A-1900-4CE1-8349-C25F1307E0A9}">
      <dgm:prSet/>
      <dgm:spPr/>
      <dgm:t>
        <a:bodyPr/>
        <a:lstStyle/>
        <a:p>
          <a:r>
            <a:rPr lang="en-US"/>
            <a:t>Transition Play (Zone Entries, Zone exits, etc….)</a:t>
          </a:r>
        </a:p>
      </dgm:t>
    </dgm:pt>
    <dgm:pt modelId="{54FE3A4E-6265-43F0-B2F8-1E3B3E226DF8}" type="parTrans" cxnId="{2EC7B8B1-2714-44DD-85D1-76AAC272DE0B}">
      <dgm:prSet/>
      <dgm:spPr/>
      <dgm:t>
        <a:bodyPr/>
        <a:lstStyle/>
        <a:p>
          <a:endParaRPr lang="en-US"/>
        </a:p>
      </dgm:t>
    </dgm:pt>
    <dgm:pt modelId="{03951FDF-AD4E-42B1-B169-F2D4B48BB12C}" type="sibTrans" cxnId="{2EC7B8B1-2714-44DD-85D1-76AAC272DE0B}">
      <dgm:prSet/>
      <dgm:spPr/>
      <dgm:t>
        <a:bodyPr/>
        <a:lstStyle/>
        <a:p>
          <a:endParaRPr lang="en-US"/>
        </a:p>
      </dgm:t>
    </dgm:pt>
    <dgm:pt modelId="{8D487C34-535F-47FA-A50E-5002B42DF96C}">
      <dgm:prSet/>
      <dgm:spPr/>
      <dgm:t>
        <a:bodyPr/>
        <a:lstStyle/>
        <a:p>
          <a:r>
            <a:rPr lang="en-US"/>
            <a:t>2-Way Play/Defense</a:t>
          </a:r>
        </a:p>
      </dgm:t>
    </dgm:pt>
    <dgm:pt modelId="{17A9D89C-9CBC-445D-B2C9-5A2F62E0F28C}" type="parTrans" cxnId="{CF99B304-EB9D-4E7B-AB5A-28514F465A6B}">
      <dgm:prSet/>
      <dgm:spPr/>
      <dgm:t>
        <a:bodyPr/>
        <a:lstStyle/>
        <a:p>
          <a:endParaRPr lang="en-US"/>
        </a:p>
      </dgm:t>
    </dgm:pt>
    <dgm:pt modelId="{17A6019E-4584-4D18-99BD-86D07EADA2FC}" type="sibTrans" cxnId="{CF99B304-EB9D-4E7B-AB5A-28514F465A6B}">
      <dgm:prSet/>
      <dgm:spPr/>
      <dgm:t>
        <a:bodyPr/>
        <a:lstStyle/>
        <a:p>
          <a:endParaRPr lang="en-US"/>
        </a:p>
      </dgm:t>
    </dgm:pt>
    <dgm:pt modelId="{5B31F0BC-678C-4FC4-909E-5FFEC87B514D}" type="pres">
      <dgm:prSet presAssocID="{B2A8F5C4-F6AA-4EBE-8F4F-6429D0BE6D60}" presName="linear" presStyleCnt="0">
        <dgm:presLayoutVars>
          <dgm:dir/>
          <dgm:animLvl val="lvl"/>
          <dgm:resizeHandles val="exact"/>
        </dgm:presLayoutVars>
      </dgm:prSet>
      <dgm:spPr/>
    </dgm:pt>
    <dgm:pt modelId="{CD2B1C51-4522-44EE-8D25-04756DC5B5F7}" type="pres">
      <dgm:prSet presAssocID="{682072ED-A4CB-4804-A257-57A975FAA770}" presName="parentLin" presStyleCnt="0"/>
      <dgm:spPr/>
    </dgm:pt>
    <dgm:pt modelId="{AC1D2CD6-490C-40EB-84FB-DAC671D8CFE6}" type="pres">
      <dgm:prSet presAssocID="{682072ED-A4CB-4804-A257-57A975FAA770}" presName="parentLeftMargin" presStyleLbl="node1" presStyleIdx="0" presStyleCnt="2"/>
      <dgm:spPr/>
    </dgm:pt>
    <dgm:pt modelId="{5BE94E1B-E070-4FC8-A3C3-92D07C54BA04}" type="pres">
      <dgm:prSet presAssocID="{682072ED-A4CB-4804-A257-57A975FAA7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AD0433F-A957-4F7B-98CA-DAA358170933}" type="pres">
      <dgm:prSet presAssocID="{682072ED-A4CB-4804-A257-57A975FAA770}" presName="negativeSpace" presStyleCnt="0"/>
      <dgm:spPr/>
    </dgm:pt>
    <dgm:pt modelId="{2D6ED67A-2CE8-4EED-BC40-FD84CE88F686}" type="pres">
      <dgm:prSet presAssocID="{682072ED-A4CB-4804-A257-57A975FAA770}" presName="childText" presStyleLbl="conFgAcc1" presStyleIdx="0" presStyleCnt="2">
        <dgm:presLayoutVars>
          <dgm:bulletEnabled val="1"/>
        </dgm:presLayoutVars>
      </dgm:prSet>
      <dgm:spPr/>
    </dgm:pt>
    <dgm:pt modelId="{B102EB79-CE1B-4308-9F1C-B71130C0B6BA}" type="pres">
      <dgm:prSet presAssocID="{6D0C7630-2F07-41BC-AAC7-5522F6411E72}" presName="spaceBetweenRectangles" presStyleCnt="0"/>
      <dgm:spPr/>
    </dgm:pt>
    <dgm:pt modelId="{A6189DD6-F8DB-4495-84C1-A00D789B49D8}" type="pres">
      <dgm:prSet presAssocID="{0D8FBBE8-88D2-4321-8E01-212E83F35D27}" presName="parentLin" presStyleCnt="0"/>
      <dgm:spPr/>
    </dgm:pt>
    <dgm:pt modelId="{E9560564-AF63-4822-8C55-4CD3242AC145}" type="pres">
      <dgm:prSet presAssocID="{0D8FBBE8-88D2-4321-8E01-212E83F35D27}" presName="parentLeftMargin" presStyleLbl="node1" presStyleIdx="0" presStyleCnt="2"/>
      <dgm:spPr/>
    </dgm:pt>
    <dgm:pt modelId="{55D85C9D-1776-46FD-A4CF-C5735EA78D76}" type="pres">
      <dgm:prSet presAssocID="{0D8FBBE8-88D2-4321-8E01-212E83F35D2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CB5DEC3-4E31-4CB4-830F-A280EA68E6A2}" type="pres">
      <dgm:prSet presAssocID="{0D8FBBE8-88D2-4321-8E01-212E83F35D27}" presName="negativeSpace" presStyleCnt="0"/>
      <dgm:spPr/>
    </dgm:pt>
    <dgm:pt modelId="{BB26D752-CA8F-40E6-A609-010542DD0A5D}" type="pres">
      <dgm:prSet presAssocID="{0D8FBBE8-88D2-4321-8E01-212E83F35D2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F99B304-EB9D-4E7B-AB5A-28514F465A6B}" srcId="{0D8FBBE8-88D2-4321-8E01-212E83F35D27}" destId="{8D487C34-535F-47FA-A50E-5002B42DF96C}" srcOrd="6" destOrd="0" parTransId="{17A9D89C-9CBC-445D-B2C9-5A2F62E0F28C}" sibTransId="{17A6019E-4584-4D18-99BD-86D07EADA2FC}"/>
    <dgm:cxn modelId="{67A32608-B37F-40D8-9DB8-784370F15A2A}" type="presOf" srcId="{682072ED-A4CB-4804-A257-57A975FAA770}" destId="{AC1D2CD6-490C-40EB-84FB-DAC671D8CFE6}" srcOrd="0" destOrd="0" presId="urn:microsoft.com/office/officeart/2005/8/layout/list1"/>
    <dgm:cxn modelId="{7BA07E2E-A706-44F0-B6E4-579723BC0D77}" srcId="{0D8FBBE8-88D2-4321-8E01-212E83F35D27}" destId="{57704C59-BCCD-4EE4-B500-F2B586014160}" srcOrd="0" destOrd="0" parTransId="{578D4E8C-AC4D-4461-A25B-871AFA67DE71}" sibTransId="{6F5EF155-FD2C-4A3C-ACCE-14B163E27440}"/>
    <dgm:cxn modelId="{1DE22035-36FE-496D-B8DA-805BC86CE47C}" type="presOf" srcId="{0D8FBBE8-88D2-4321-8E01-212E83F35D27}" destId="{E9560564-AF63-4822-8C55-4CD3242AC145}" srcOrd="0" destOrd="0" presId="urn:microsoft.com/office/officeart/2005/8/layout/list1"/>
    <dgm:cxn modelId="{FD271639-9086-412A-BB0A-ECAEA9FC3F8D}" type="presOf" srcId="{57704C59-BCCD-4EE4-B500-F2B586014160}" destId="{BB26D752-CA8F-40E6-A609-010542DD0A5D}" srcOrd="0" destOrd="0" presId="urn:microsoft.com/office/officeart/2005/8/layout/list1"/>
    <dgm:cxn modelId="{62BE8E5B-7562-4D91-91BE-B97CCE601494}" srcId="{0D8FBBE8-88D2-4321-8E01-212E83F35D27}" destId="{E3B4A9D8-F729-428F-A7FA-A31A8F711C9E}" srcOrd="1" destOrd="0" parTransId="{11648245-078B-42A5-A34D-EE41F82C5362}" sibTransId="{8A520FFD-4DAF-476B-9176-D76A463A084D}"/>
    <dgm:cxn modelId="{2D0D866B-51BB-4F1E-AC06-5490B5812C34}" type="presOf" srcId="{8C6650E7-D588-4F49-B0F5-E4399743EEF7}" destId="{BB26D752-CA8F-40E6-A609-010542DD0A5D}" srcOrd="0" destOrd="3" presId="urn:microsoft.com/office/officeart/2005/8/layout/list1"/>
    <dgm:cxn modelId="{96D6B24D-75C9-4EE1-B026-1F5586B77C75}" type="presOf" srcId="{0D8FBBE8-88D2-4321-8E01-212E83F35D27}" destId="{55D85C9D-1776-46FD-A4CF-C5735EA78D76}" srcOrd="1" destOrd="0" presId="urn:microsoft.com/office/officeart/2005/8/layout/list1"/>
    <dgm:cxn modelId="{34CBFC52-6C92-4636-947A-39A5197A1CB4}" type="presOf" srcId="{B2A8F5C4-F6AA-4EBE-8F4F-6429D0BE6D60}" destId="{5B31F0BC-678C-4FC4-909E-5FFEC87B514D}" srcOrd="0" destOrd="0" presId="urn:microsoft.com/office/officeart/2005/8/layout/list1"/>
    <dgm:cxn modelId="{D8091253-241C-4F80-AFF7-6A07060B0B05}" type="presOf" srcId="{BE37532A-1900-4CE1-8349-C25F1307E0A9}" destId="{BB26D752-CA8F-40E6-A609-010542DD0A5D}" srcOrd="0" destOrd="5" presId="urn:microsoft.com/office/officeart/2005/8/layout/list1"/>
    <dgm:cxn modelId="{B41A1A57-5E56-4D02-BBA6-FDFD3564A4C9}" srcId="{0D8FBBE8-88D2-4321-8E01-212E83F35D27}" destId="{8C6650E7-D588-4F49-B0F5-E4399743EEF7}" srcOrd="3" destOrd="0" parTransId="{17C4C0FB-BB55-46FB-BD72-50586FC9505D}" sibTransId="{FD9D3346-B16E-43F0-8823-39F3C42C4376}"/>
    <dgm:cxn modelId="{E928437C-46A9-4674-B663-85DE46AFA477}" type="presOf" srcId="{07CDDBD1-6306-4A83-913F-001E1C1FE4D5}" destId="{BB26D752-CA8F-40E6-A609-010542DD0A5D}" srcOrd="0" destOrd="2" presId="urn:microsoft.com/office/officeart/2005/8/layout/list1"/>
    <dgm:cxn modelId="{A3CF8AA1-7828-40E2-B520-602D91AB7149}" type="presOf" srcId="{8D487C34-535F-47FA-A50E-5002B42DF96C}" destId="{BB26D752-CA8F-40E6-A609-010542DD0A5D}" srcOrd="0" destOrd="6" presId="urn:microsoft.com/office/officeart/2005/8/layout/list1"/>
    <dgm:cxn modelId="{60451EA5-63AD-4E2E-8B9E-6D70BF89B82C}" type="presOf" srcId="{682072ED-A4CB-4804-A257-57A975FAA770}" destId="{5BE94E1B-E070-4FC8-A3C3-92D07C54BA04}" srcOrd="1" destOrd="0" presId="urn:microsoft.com/office/officeart/2005/8/layout/list1"/>
    <dgm:cxn modelId="{AC1F3AAD-09CE-49B2-B8F3-BA6EA6A36543}" srcId="{0D8FBBE8-88D2-4321-8E01-212E83F35D27}" destId="{3AFDA1D4-75D1-4681-91C7-185846699F15}" srcOrd="4" destOrd="0" parTransId="{7A7472D7-A42E-4A39-B0FB-399A23307911}" sibTransId="{F14E0B0F-C39E-48A9-BE80-5C6A0D6586E4}"/>
    <dgm:cxn modelId="{2EC7B8B1-2714-44DD-85D1-76AAC272DE0B}" srcId="{0D8FBBE8-88D2-4321-8E01-212E83F35D27}" destId="{BE37532A-1900-4CE1-8349-C25F1307E0A9}" srcOrd="5" destOrd="0" parTransId="{54FE3A4E-6265-43F0-B2F8-1E3B3E226DF8}" sibTransId="{03951FDF-AD4E-42B1-B169-F2D4B48BB12C}"/>
    <dgm:cxn modelId="{FF9BEABD-300B-4A44-8B9D-B304767EB460}" srcId="{0D8FBBE8-88D2-4321-8E01-212E83F35D27}" destId="{07CDDBD1-6306-4A83-913F-001E1C1FE4D5}" srcOrd="2" destOrd="0" parTransId="{C87CFF03-4A17-4C3D-B014-D8FE6BCA8449}" sibTransId="{AF23BEC6-4A96-4AE3-A752-828B64E7FD1F}"/>
    <dgm:cxn modelId="{FB0057C5-05EE-4BCA-9135-B237CC8AC66A}" type="presOf" srcId="{E3B4A9D8-F729-428F-A7FA-A31A8F711C9E}" destId="{BB26D752-CA8F-40E6-A609-010542DD0A5D}" srcOrd="0" destOrd="1" presId="urn:microsoft.com/office/officeart/2005/8/layout/list1"/>
    <dgm:cxn modelId="{CE1C5AD4-A4BE-4394-A5C6-2B6CF45AC1B6}" srcId="{B2A8F5C4-F6AA-4EBE-8F4F-6429D0BE6D60}" destId="{0D8FBBE8-88D2-4321-8E01-212E83F35D27}" srcOrd="1" destOrd="0" parTransId="{B44A3CED-9E4E-4922-8AEB-B6354E445D62}" sibTransId="{854BE168-24BA-4BAC-93AA-BE6613DABAC1}"/>
    <dgm:cxn modelId="{29618FF0-2E69-4474-9443-E831766842DF}" type="presOf" srcId="{3AFDA1D4-75D1-4681-91C7-185846699F15}" destId="{BB26D752-CA8F-40E6-A609-010542DD0A5D}" srcOrd="0" destOrd="4" presId="urn:microsoft.com/office/officeart/2005/8/layout/list1"/>
    <dgm:cxn modelId="{A22508FA-CFCB-4D4F-92D4-BDF9096B6396}" srcId="{B2A8F5C4-F6AA-4EBE-8F4F-6429D0BE6D60}" destId="{682072ED-A4CB-4804-A257-57A975FAA770}" srcOrd="0" destOrd="0" parTransId="{C2DD6AE4-16E1-4E92-BA56-F4297DB8E3BC}" sibTransId="{6D0C7630-2F07-41BC-AAC7-5522F6411E72}"/>
    <dgm:cxn modelId="{1EF13683-1583-4E03-81E1-045FD95F2321}" type="presParOf" srcId="{5B31F0BC-678C-4FC4-909E-5FFEC87B514D}" destId="{CD2B1C51-4522-44EE-8D25-04756DC5B5F7}" srcOrd="0" destOrd="0" presId="urn:microsoft.com/office/officeart/2005/8/layout/list1"/>
    <dgm:cxn modelId="{8BFA596E-9326-49D0-815C-0D38859DE4D8}" type="presParOf" srcId="{CD2B1C51-4522-44EE-8D25-04756DC5B5F7}" destId="{AC1D2CD6-490C-40EB-84FB-DAC671D8CFE6}" srcOrd="0" destOrd="0" presId="urn:microsoft.com/office/officeart/2005/8/layout/list1"/>
    <dgm:cxn modelId="{47D82D55-3D31-4C65-BE51-27B55C6BAAC9}" type="presParOf" srcId="{CD2B1C51-4522-44EE-8D25-04756DC5B5F7}" destId="{5BE94E1B-E070-4FC8-A3C3-92D07C54BA04}" srcOrd="1" destOrd="0" presId="urn:microsoft.com/office/officeart/2005/8/layout/list1"/>
    <dgm:cxn modelId="{4EA0E865-7324-4AFA-B22E-28BB9E4BDD0B}" type="presParOf" srcId="{5B31F0BC-678C-4FC4-909E-5FFEC87B514D}" destId="{1AD0433F-A957-4F7B-98CA-DAA358170933}" srcOrd="1" destOrd="0" presId="urn:microsoft.com/office/officeart/2005/8/layout/list1"/>
    <dgm:cxn modelId="{F80A90CD-AA09-44E2-B469-06AF477BFAC4}" type="presParOf" srcId="{5B31F0BC-678C-4FC4-909E-5FFEC87B514D}" destId="{2D6ED67A-2CE8-4EED-BC40-FD84CE88F686}" srcOrd="2" destOrd="0" presId="urn:microsoft.com/office/officeart/2005/8/layout/list1"/>
    <dgm:cxn modelId="{1F4122C8-E720-4852-969E-663270AB89E4}" type="presParOf" srcId="{5B31F0BC-678C-4FC4-909E-5FFEC87B514D}" destId="{B102EB79-CE1B-4308-9F1C-B71130C0B6BA}" srcOrd="3" destOrd="0" presId="urn:microsoft.com/office/officeart/2005/8/layout/list1"/>
    <dgm:cxn modelId="{6CB30C29-B52B-4F5E-AEA3-F89B9AF341C2}" type="presParOf" srcId="{5B31F0BC-678C-4FC4-909E-5FFEC87B514D}" destId="{A6189DD6-F8DB-4495-84C1-A00D789B49D8}" srcOrd="4" destOrd="0" presId="urn:microsoft.com/office/officeart/2005/8/layout/list1"/>
    <dgm:cxn modelId="{15141855-FB4F-42CC-91D3-0ACB165B4582}" type="presParOf" srcId="{A6189DD6-F8DB-4495-84C1-A00D789B49D8}" destId="{E9560564-AF63-4822-8C55-4CD3242AC145}" srcOrd="0" destOrd="0" presId="urn:microsoft.com/office/officeart/2005/8/layout/list1"/>
    <dgm:cxn modelId="{45DF5584-8BF9-41A9-844A-ECA58FFCAF05}" type="presParOf" srcId="{A6189DD6-F8DB-4495-84C1-A00D789B49D8}" destId="{55D85C9D-1776-46FD-A4CF-C5735EA78D76}" srcOrd="1" destOrd="0" presId="urn:microsoft.com/office/officeart/2005/8/layout/list1"/>
    <dgm:cxn modelId="{5EC1A0B2-D4C7-40DE-B0B4-DAE3204DC986}" type="presParOf" srcId="{5B31F0BC-678C-4FC4-909E-5FFEC87B514D}" destId="{8CB5DEC3-4E31-4CB4-830F-A280EA68E6A2}" srcOrd="5" destOrd="0" presId="urn:microsoft.com/office/officeart/2005/8/layout/list1"/>
    <dgm:cxn modelId="{68511621-3A50-436E-BA9F-79D550C97C78}" type="presParOf" srcId="{5B31F0BC-678C-4FC4-909E-5FFEC87B514D}" destId="{BB26D752-CA8F-40E6-A609-010542DD0A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ED67A-2CE8-4EED-BC40-FD84CE88F686}">
      <dsp:nvSpPr>
        <dsp:cNvPr id="0" name=""/>
        <dsp:cNvSpPr/>
      </dsp:nvSpPr>
      <dsp:spPr>
        <a:xfrm>
          <a:off x="0" y="274548"/>
          <a:ext cx="1026578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94E1B-E070-4FC8-A3C3-92D07C54BA04}">
      <dsp:nvSpPr>
        <dsp:cNvPr id="0" name=""/>
        <dsp:cNvSpPr/>
      </dsp:nvSpPr>
      <dsp:spPr>
        <a:xfrm>
          <a:off x="513289" y="67907"/>
          <a:ext cx="7186050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616" tIns="0" rIns="27161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Parsed PBP data from Corsica.hockey</a:t>
          </a:r>
        </a:p>
      </dsp:txBody>
      <dsp:txXfrm>
        <a:off x="533464" y="88082"/>
        <a:ext cx="7145700" cy="372930"/>
      </dsp:txXfrm>
    </dsp:sp>
    <dsp:sp modelId="{BB26D752-CA8F-40E6-A609-010542DD0A5D}">
      <dsp:nvSpPr>
        <dsp:cNvPr id="0" name=""/>
        <dsp:cNvSpPr/>
      </dsp:nvSpPr>
      <dsp:spPr>
        <a:xfrm>
          <a:off x="0" y="909588"/>
          <a:ext cx="10265786" cy="198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739" tIns="291592" rIns="79673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Shooting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Passing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Skating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Physicality (hits, shot blocking, etc…)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Shot Creation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Transition Play (Zone Entries, Zone exits, etc….)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2-Way Play/Defense</a:t>
          </a:r>
        </a:p>
      </dsp:txBody>
      <dsp:txXfrm>
        <a:off x="0" y="909588"/>
        <a:ext cx="10265786" cy="1984500"/>
      </dsp:txXfrm>
    </dsp:sp>
    <dsp:sp modelId="{55D85C9D-1776-46FD-A4CF-C5735EA78D76}">
      <dsp:nvSpPr>
        <dsp:cNvPr id="0" name=""/>
        <dsp:cNvSpPr/>
      </dsp:nvSpPr>
      <dsp:spPr>
        <a:xfrm>
          <a:off x="513289" y="702948"/>
          <a:ext cx="7186050" cy="4132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616" tIns="0" rIns="27161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Looked to identify seven key categories:</a:t>
          </a:r>
        </a:p>
      </dsp:txBody>
      <dsp:txXfrm>
        <a:off x="533464" y="723123"/>
        <a:ext cx="7145700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uoKvNMA8_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TpKOFNm5P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B6A1-EAAF-411F-BFB7-9271EC13E5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week in Pseudoscience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25A58-1E76-4A45-BBE8-DB80A810A0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Optimizing Lineup Usage with PBP data</a:t>
            </a:r>
          </a:p>
        </p:txBody>
      </p:sp>
    </p:spTree>
    <p:extLst>
      <p:ext uri="{BB962C8B-B14F-4D97-AF65-F5344CB8AC3E}">
        <p14:creationId xmlns:p14="http://schemas.microsoft.com/office/powerpoint/2010/main" val="333002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hoops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4555"/>
            <a:ext cx="8915400" cy="3777622"/>
          </a:xfrm>
        </p:spPr>
        <p:txBody>
          <a:bodyPr/>
          <a:lstStyle/>
          <a:p>
            <a:r>
              <a:rPr lang="en-US" dirty="0"/>
              <a:t>Here’s Rudy </a:t>
            </a:r>
            <a:r>
              <a:rPr lang="en-US" dirty="0" err="1"/>
              <a:t>Gobert</a:t>
            </a:r>
            <a:r>
              <a:rPr lang="en-US" dirty="0"/>
              <a:t>.</a:t>
            </a:r>
          </a:p>
          <a:p>
            <a:r>
              <a:rPr lang="en-US" dirty="0"/>
              <a:t>7’3 with a 7’9 wingspan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in Defensive Rating, 2</a:t>
            </a:r>
            <a:r>
              <a:rPr lang="en-US" baseline="30000" dirty="0"/>
              <a:t>nd</a:t>
            </a:r>
            <a:r>
              <a:rPr lang="en-US" dirty="0"/>
              <a:t> in Defensive Player of the year voting</a:t>
            </a:r>
          </a:p>
        </p:txBody>
      </p:sp>
      <p:pic>
        <p:nvPicPr>
          <p:cNvPr id="2050" name="Picture 2" descr="Image result for rudy gobert">
            <a:extLst>
              <a:ext uri="{FF2B5EF4-FFF2-40B4-BE49-F238E27FC236}">
                <a16:creationId xmlns:a16="http://schemas.microsoft.com/office/drawing/2014/main" id="{30C08C68-DFF1-4702-9BA2-F0014AC67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2" y="2637758"/>
            <a:ext cx="720090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26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against Steph Curry…..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1434"/>
            <a:ext cx="8915400" cy="377762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966C9A17-8CA3-45F1-BCBF-7405FF9663E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63769" y="1531434"/>
            <a:ext cx="6659719" cy="499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2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beat that?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1434"/>
            <a:ext cx="8915400" cy="3777622"/>
          </a:xfrm>
        </p:spPr>
        <p:txBody>
          <a:bodyPr/>
          <a:lstStyle/>
          <a:p>
            <a:r>
              <a:rPr lang="en-US" dirty="0"/>
              <a:t>Darryl Morey acquires future HOF Chris Paul</a:t>
            </a:r>
          </a:p>
          <a:p>
            <a:r>
              <a:rPr lang="en-US" dirty="0"/>
              <a:t>Also acquires Luc </a:t>
            </a:r>
            <a:r>
              <a:rPr lang="en-US" dirty="0" err="1"/>
              <a:t>Mbah-Moute</a:t>
            </a:r>
            <a:r>
              <a:rPr lang="en-US" dirty="0"/>
              <a:t> and P.J. Tucker (marginal veterans with zero all star appearances)</a:t>
            </a:r>
          </a:p>
          <a:p>
            <a:r>
              <a:rPr lang="en-US" dirty="0"/>
              <a:t>Who closes the game against the greatest team in NBA history?</a:t>
            </a:r>
          </a:p>
          <a:p>
            <a:r>
              <a:rPr lang="en-US" dirty="0"/>
              <a:t>5 players who can hit threes and play defense</a:t>
            </a:r>
          </a:p>
        </p:txBody>
      </p:sp>
      <p:pic>
        <p:nvPicPr>
          <p:cNvPr id="3074" name="Picture 2" descr="Image result for luc mbah a moute">
            <a:extLst>
              <a:ext uri="{FF2B5EF4-FFF2-40B4-BE49-F238E27FC236}">
                <a16:creationId xmlns:a16="http://schemas.microsoft.com/office/drawing/2014/main" id="{08FFB394-D4EE-4DE0-A700-05EF6D07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91" y="3844636"/>
            <a:ext cx="4671722" cy="253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pj tucker">
            <a:extLst>
              <a:ext uri="{FF2B5EF4-FFF2-40B4-BE49-F238E27FC236}">
                <a16:creationId xmlns:a16="http://schemas.microsoft.com/office/drawing/2014/main" id="{359BBDA8-7C8A-4D53-A138-75C481F06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342" y="3848100"/>
            <a:ext cx="3618533" cy="253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467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now, hockey: How do you beat Connor McDavid?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6267"/>
            <a:ext cx="8915400" cy="3777622"/>
          </a:xfrm>
        </p:spPr>
        <p:txBody>
          <a:bodyPr/>
          <a:lstStyle/>
          <a:p>
            <a:r>
              <a:rPr lang="en-US" dirty="0"/>
              <a:t>Elite Playmaker</a:t>
            </a:r>
          </a:p>
          <a:p>
            <a:r>
              <a:rPr lang="en-US" dirty="0"/>
              <a:t>League’s fastest skater with the puck</a:t>
            </a:r>
          </a:p>
          <a:p>
            <a:r>
              <a:rPr lang="en-US" dirty="0"/>
              <a:t>Ridiculous ability to process reads and make decisions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EDB0166A-6F1F-44D8-AC5C-C5C799D98E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71193" y="3330093"/>
            <a:ext cx="4388029" cy="32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0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BF7E8610-2DF7-4AF0-B876-0F3B7882A6B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1C8C023-62A6-4DA0-8DF4-3F4EA94090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26B9FE07-322E-43FB-8707-C9826BD903E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Methodology</a:t>
            </a:r>
          </a:p>
        </p:txBody>
      </p:sp>
      <p:graphicFrame>
        <p:nvGraphicFramePr>
          <p:cNvPr id="19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633336"/>
              </p:ext>
            </p:extLst>
          </p:nvPr>
        </p:nvGraphicFramePr>
        <p:xfrm>
          <a:off x="961012" y="2930805"/>
          <a:ext cx="10265786" cy="2961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213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1434"/>
            <a:ext cx="8915400" cy="3777622"/>
          </a:xfrm>
        </p:spPr>
        <p:txBody>
          <a:bodyPr/>
          <a:lstStyle/>
          <a:p>
            <a:pPr lvl="1"/>
            <a:r>
              <a:rPr lang="en-US" dirty="0"/>
              <a:t>Used KNN means cluster analysis with Star Players as the primary centroids</a:t>
            </a:r>
          </a:p>
          <a:p>
            <a:pPr lvl="2"/>
            <a:r>
              <a:rPr lang="en-US" dirty="0" err="1"/>
              <a:t>Kaner-oos</a:t>
            </a:r>
            <a:r>
              <a:rPr lang="en-US" dirty="0"/>
              <a:t> – High playmaking kill, minimal physical presence (</a:t>
            </a:r>
            <a:r>
              <a:rPr lang="en-US" dirty="0" err="1"/>
              <a:t>Gaudreau</a:t>
            </a:r>
            <a:r>
              <a:rPr lang="en-US" dirty="0"/>
              <a:t>, </a:t>
            </a:r>
            <a:r>
              <a:rPr lang="en-US" dirty="0" err="1"/>
              <a:t>Panarin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Benn-</a:t>
            </a:r>
            <a:r>
              <a:rPr lang="en-US" dirty="0" err="1"/>
              <a:t>ites</a:t>
            </a:r>
            <a:r>
              <a:rPr lang="en-US" dirty="0"/>
              <a:t> – Good Rush/Reb stats with high shot ratios and hits (Wayne Simmonds, </a:t>
            </a:r>
          </a:p>
          <a:p>
            <a:pPr lvl="2"/>
            <a:r>
              <a:rPr lang="en-US" dirty="0" err="1"/>
              <a:t>Bergeroni</a:t>
            </a:r>
            <a:r>
              <a:rPr lang="en-US" dirty="0"/>
              <a:t> – Great Transition Stats, high offensive impact</a:t>
            </a:r>
          </a:p>
          <a:p>
            <a:pPr lvl="2"/>
            <a:r>
              <a:rPr lang="en-US" dirty="0"/>
              <a:t>Shutdown </a:t>
            </a:r>
            <a:r>
              <a:rPr lang="en-US" dirty="0" err="1"/>
              <a:t>Dmen</a:t>
            </a:r>
            <a:r>
              <a:rPr lang="en-US" dirty="0"/>
              <a:t> – High DZS%, High </a:t>
            </a:r>
            <a:r>
              <a:rPr lang="en-US" dirty="0" err="1"/>
              <a:t>Corsi</a:t>
            </a:r>
            <a:r>
              <a:rPr lang="en-US" dirty="0"/>
              <a:t> </a:t>
            </a:r>
            <a:r>
              <a:rPr lang="en-US" dirty="0" err="1"/>
              <a:t>Rel</a:t>
            </a:r>
            <a:r>
              <a:rPr lang="en-US" dirty="0"/>
              <a:t> (Vlasic, </a:t>
            </a:r>
            <a:r>
              <a:rPr lang="en-US" dirty="0" err="1"/>
              <a:t>Hjalmarsson</a:t>
            </a:r>
            <a:r>
              <a:rPr lang="en-US" dirty="0"/>
              <a:t>, </a:t>
            </a:r>
            <a:r>
              <a:rPr lang="en-US" dirty="0" err="1"/>
              <a:t>Tanev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Speedsters – High shots to hits against ratio, great at drawing penalties</a:t>
            </a:r>
          </a:p>
        </p:txBody>
      </p:sp>
    </p:spTree>
    <p:extLst>
      <p:ext uri="{BB962C8B-B14F-4D97-AF65-F5344CB8AC3E}">
        <p14:creationId xmlns:p14="http://schemas.microsoft.com/office/powerpoint/2010/main" val="502004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2B17EF-74EB-4C33-B2E2-8E727B2E7D68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EBB3F9-D6F7-4F6A-8843-9FEBA15E4969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A42F85E-4939-431E-8B4A-EC07C8E0AB6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Methodology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Used Skill Categories to identify ratios and metrics that made sense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Penalties Drawn + Rush Shots/60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On-ice Usage rate (what percent of total on ice shots did a player take)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DZ%+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CF.Rel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Physicality (hits, shot blocking,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etc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…)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Regressed Shooting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Pct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%</a:t>
            </a:r>
          </a:p>
          <a:p>
            <a:pPr lvl="1"/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Etc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….</a:t>
            </a:r>
          </a:p>
          <a:p>
            <a:pPr marL="457200" lvl="1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9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49EB-BA31-4836-8D53-C298E648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Looked externally to validate outputs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28349-AE04-4F29-BE38-0B5187C48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F216E7-9732-4378-9D96-ACCF9AE59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377" y="1583809"/>
            <a:ext cx="8139659" cy="486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52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49EB-BA31-4836-8D53-C298E648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at the top Shot Generators in the league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28349-AE04-4F29-BE38-0B5187C48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CFA016-DD57-4C30-BC27-A6D51A8F1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106" y="1997313"/>
            <a:ext cx="9652371" cy="473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470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49EB-BA31-4836-8D53-C298E648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MECE (mutually exclusive, yet collectively exhaustive)?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28349-AE04-4F29-BE38-0B5187C48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0E2DCF-9922-45A4-ADE6-24E302FB5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628" y="2279757"/>
            <a:ext cx="8714992" cy="400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Sanity Checks: Does this make sense?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6D8DC7-C78C-47F9-AC6B-CAD6A1051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D0DA76-DDC1-4395-9AEF-022C71CB8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930" y="1905000"/>
            <a:ext cx="10045855" cy="801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458F7B-FF00-4B8C-819F-EEB7E262E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929" y="3455180"/>
            <a:ext cx="10045855" cy="106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31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Sanity Checks: Does this make sense?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D7C50F-9B6C-48DD-9735-7DB6AD7F4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264555"/>
            <a:ext cx="8276792" cy="530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25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CC00-67EF-40FD-BD78-B5A78D73C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how to beat Connor: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959524F-56ED-49AA-9B6F-4C50865417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729143"/>
              </p:ext>
            </p:extLst>
          </p:nvPr>
        </p:nvGraphicFramePr>
        <p:xfrm>
          <a:off x="2592925" y="1778000"/>
          <a:ext cx="7074332" cy="400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1001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CC00-67EF-40FD-BD78-B5A78D73C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how to beat Connor: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14B77-BEBF-4CD0-81D2-BE676EE84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25E00A-1AEC-4307-A8E6-7DE83A2E6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509" y="1704110"/>
            <a:ext cx="10076386" cy="453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07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FCE3-8D04-491D-8C7C-79E4962F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E5B1-E2E6-431D-8796-421F57CB8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1434"/>
            <a:ext cx="8915400" cy="3777622"/>
          </a:xfrm>
        </p:spPr>
        <p:txBody>
          <a:bodyPr/>
          <a:lstStyle/>
          <a:p>
            <a:pPr lvl="1"/>
            <a:r>
              <a:rPr lang="en-US" dirty="0"/>
              <a:t>Looking at synergies of skillsets</a:t>
            </a:r>
          </a:p>
          <a:p>
            <a:pPr lvl="2"/>
            <a:r>
              <a:rPr lang="en-US" dirty="0"/>
              <a:t>Does a fast skating lineup outperform its expected shot differential?</a:t>
            </a:r>
          </a:p>
          <a:p>
            <a:pPr lvl="2"/>
            <a:r>
              <a:rPr lang="en-US" dirty="0"/>
              <a:t>Do shot creators cancel each other out? </a:t>
            </a:r>
          </a:p>
          <a:p>
            <a:pPr lvl="2"/>
            <a:r>
              <a:rPr lang="en-US" dirty="0"/>
              <a:t>Can you pair a weak transition player with a strong one?</a:t>
            </a:r>
          </a:p>
          <a:p>
            <a:pPr lvl="1"/>
            <a:r>
              <a:rPr lang="en-US" dirty="0"/>
              <a:t>Lineup decisions</a:t>
            </a:r>
          </a:p>
          <a:p>
            <a:pPr lvl="2"/>
            <a:r>
              <a:rPr lang="en-US" dirty="0"/>
              <a:t>Can you play your fast fourth line against a first line?</a:t>
            </a:r>
          </a:p>
          <a:p>
            <a:pPr lvl="2"/>
            <a:r>
              <a:rPr lang="en-US" dirty="0"/>
              <a:t>How does fatigue play into performance?</a:t>
            </a:r>
          </a:p>
          <a:p>
            <a:pPr lvl="1"/>
            <a:r>
              <a:rPr lang="en-US" dirty="0"/>
              <a:t>Trading and Free Agents</a:t>
            </a:r>
          </a:p>
          <a:p>
            <a:pPr lvl="2"/>
            <a:r>
              <a:rPr lang="en-US" dirty="0"/>
              <a:t>Can you replace a Jeff Skinner with a player with a similar skillset?</a:t>
            </a:r>
          </a:p>
          <a:p>
            <a:pPr lvl="2"/>
            <a:r>
              <a:rPr lang="en-US" dirty="0"/>
              <a:t>What is undervalued in the market?</a:t>
            </a:r>
          </a:p>
        </p:txBody>
      </p:sp>
    </p:spTree>
    <p:extLst>
      <p:ext uri="{BB962C8B-B14F-4D97-AF65-F5344CB8AC3E}">
        <p14:creationId xmlns:p14="http://schemas.microsoft.com/office/powerpoint/2010/main" val="148247836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603</TotalTime>
  <Words>449</Words>
  <Application>Microsoft Office PowerPoint</Application>
  <PresentationFormat>Widescreen</PresentationFormat>
  <Paragraphs>60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Wisp</vt:lpstr>
      <vt:lpstr>This week in Pseudoscience</vt:lpstr>
      <vt:lpstr>Let’s talk hoops</vt:lpstr>
      <vt:lpstr>But against Steph Curry…..</vt:lpstr>
      <vt:lpstr>How do you beat that?</vt:lpstr>
      <vt:lpstr>So now, hockey: How do you beat Connor McDavid?</vt:lpstr>
      <vt:lpstr>Methodology</vt:lpstr>
      <vt:lpstr>Methodology…</vt:lpstr>
      <vt:lpstr>Methodology continued…</vt:lpstr>
      <vt:lpstr>Looked externally to validate outputs</vt:lpstr>
      <vt:lpstr>Looking at the top Shot Generators in the league</vt:lpstr>
      <vt:lpstr>Is this MECE (mutually exclusive, yet collectively exhaustive)?</vt:lpstr>
      <vt:lpstr>Sanity Checks: Does this make sense?</vt:lpstr>
      <vt:lpstr>Sanity Checks: Does this make sense?</vt:lpstr>
      <vt:lpstr>Back to how to beat Connor: </vt:lpstr>
      <vt:lpstr>Back to how to beat Connor: 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week in Pseudoscience</dc:title>
  <dc:creator>Chris Wa</dc:creator>
  <cp:lastModifiedBy>Chris Wa</cp:lastModifiedBy>
  <cp:revision>24</cp:revision>
  <dcterms:created xsi:type="dcterms:W3CDTF">2017-10-21T07:35:04Z</dcterms:created>
  <dcterms:modified xsi:type="dcterms:W3CDTF">2017-10-21T17:38:57Z</dcterms:modified>
</cp:coreProperties>
</file>