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17"/>
  </p:notesMasterIdLst>
  <p:sldIdLst>
    <p:sldId id="256" r:id="rId2"/>
    <p:sldId id="261" r:id="rId3"/>
    <p:sldId id="268" r:id="rId4"/>
    <p:sldId id="269" r:id="rId5"/>
    <p:sldId id="262" r:id="rId6"/>
    <p:sldId id="263" r:id="rId7"/>
    <p:sldId id="265" r:id="rId8"/>
    <p:sldId id="266" r:id="rId9"/>
    <p:sldId id="271" r:id="rId10"/>
    <p:sldId id="267" r:id="rId11"/>
    <p:sldId id="270" r:id="rId12"/>
    <p:sldId id="264" r:id="rId13"/>
    <p:sldId id="272" r:id="rId14"/>
    <p:sldId id="273" r:id="rId15"/>
    <p:sldId id="274" r:id="rId16"/>
  </p:sldIdLst>
  <p:sldSz cx="12192000" cy="6858000"/>
  <p:notesSz cx="6858000" cy="9144000"/>
  <p:embeddedFontLst>
    <p:embeddedFont>
      <p:font typeface="Century Gothic" panose="020B050202020202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62" y="-33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teve\Documents\nhlr-data\KNN-ProjectionAverages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127243\Downloads\KNN-ProjectionAverages-PRESWORKING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Leon</a:t>
            </a:r>
            <a:r>
              <a:rPr lang="en-US" baseline="0"/>
              <a:t> Draisaitl GAR Projection</a:t>
            </a:r>
            <a:endParaRPr lang="en-US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BRENDAN.GALLAGHER</c:v>
                </c:pt>
              </c:strCache>
            </c:strRef>
          </c:tx>
          <c:spPr>
            <a:ln>
              <a:solidFill>
                <a:schemeClr val="bg1">
                  <a:lumMod val="75000"/>
                </a:schemeClr>
              </a:solidFill>
            </a:ln>
          </c:spPr>
          <c:marker>
            <c:symbol val="none"/>
          </c:marker>
          <c:cat>
            <c:numRef>
              <c:f>(Sheet1!$J$1,Sheet1!$Q$1,Sheet1!$X$1,Sheet1!$AE$1,Sheet1!$AL$1)</c:f>
              <c:numCache>
                <c:formatCode>General</c:formatCode>
                <c:ptCount val="5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</c:numCache>
            </c:numRef>
          </c:cat>
          <c:val>
            <c:numRef>
              <c:f>(Sheet1!$J$3,Sheet1!$Q$3,Sheet1!$X$3,Sheet1!$AE$3,Sheet1!$AL$3)</c:f>
              <c:numCache>
                <c:formatCode>0.00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8.9333647860000003</c:v>
                </c:pt>
                <c:pt idx="3">
                  <c:v>9.2045930699999996</c:v>
                </c:pt>
                <c:pt idx="4">
                  <c:v>12.801701830000001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TYLER.SEGUIN</c:v>
                </c:pt>
              </c:strCache>
            </c:strRef>
          </c:tx>
          <c:spPr>
            <a:ln>
              <a:solidFill>
                <a:schemeClr val="tx2">
                  <a:lumMod val="75000"/>
                </a:schemeClr>
              </a:solidFill>
            </a:ln>
          </c:spPr>
          <c:marker>
            <c:symbol val="none"/>
          </c:marker>
          <c:cat>
            <c:numRef>
              <c:f>(Sheet1!$J$1,Sheet1!$Q$1,Sheet1!$X$1,Sheet1!$AE$1,Sheet1!$AL$1)</c:f>
              <c:numCache>
                <c:formatCode>General</c:formatCode>
                <c:ptCount val="5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</c:numCache>
            </c:numRef>
          </c:cat>
          <c:val>
            <c:numRef>
              <c:f>(Sheet1!$J$4,Sheet1!$Q$4,Sheet1!$X$4,Sheet1!$AE$4,Sheet1!$AL$4)</c:f>
              <c:numCache>
                <c:formatCode>0.00</c:formatCode>
                <c:ptCount val="5"/>
                <c:pt idx="0">
                  <c:v>0</c:v>
                </c:pt>
                <c:pt idx="1">
                  <c:v>6.877241272</c:v>
                </c:pt>
                <c:pt idx="2">
                  <c:v>11.430881016000001</c:v>
                </c:pt>
                <c:pt idx="3">
                  <c:v>9.891665412</c:v>
                </c:pt>
                <c:pt idx="4">
                  <c:v>15.919135764000002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Sheet1!$A$5</c:f>
              <c:strCache>
                <c:ptCount val="1"/>
                <c:pt idx="0">
                  <c:v>EVANDER.KANE</c:v>
                </c:pt>
              </c:strCache>
            </c:strRef>
          </c:tx>
          <c:spPr>
            <a:ln>
              <a:solidFill>
                <a:schemeClr val="accent6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numRef>
              <c:f>(Sheet1!$J$1,Sheet1!$Q$1,Sheet1!$X$1,Sheet1!$AE$1,Sheet1!$AL$1)</c:f>
              <c:numCache>
                <c:formatCode>General</c:formatCode>
                <c:ptCount val="5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</c:numCache>
            </c:numRef>
          </c:cat>
          <c:val>
            <c:numRef>
              <c:f>(Sheet1!$J$5,Sheet1!$Q$5,Sheet1!$X$5,Sheet1!$AE$5,Sheet1!$AL$5)</c:f>
              <c:numCache>
                <c:formatCode>0.00</c:formatCode>
                <c:ptCount val="5"/>
                <c:pt idx="0">
                  <c:v>7.2219163000000002</c:v>
                </c:pt>
                <c:pt idx="1">
                  <c:v>8.3221339979999982</c:v>
                </c:pt>
                <c:pt idx="2">
                  <c:v>10.110646248</c:v>
                </c:pt>
                <c:pt idx="3">
                  <c:v>8.0432584760000001</c:v>
                </c:pt>
                <c:pt idx="4">
                  <c:v>9.2766082579999996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Sheet1!$A$6</c:f>
              <c:strCache>
                <c:ptCount val="1"/>
                <c:pt idx="0">
                  <c:v>MATT.DUCHENE</c:v>
                </c:pt>
              </c:strCache>
            </c:strRef>
          </c:tx>
          <c:spPr>
            <a:ln>
              <a:solidFill>
                <a:srgbClr val="4F81BD">
                  <a:alpha val="50000"/>
                </a:srgbClr>
              </a:solidFill>
            </a:ln>
          </c:spPr>
          <c:marker>
            <c:symbol val="none"/>
          </c:marker>
          <c:cat>
            <c:numRef>
              <c:f>(Sheet1!$J$1,Sheet1!$Q$1,Sheet1!$X$1,Sheet1!$AE$1,Sheet1!$AL$1)</c:f>
              <c:numCache>
                <c:formatCode>General</c:formatCode>
                <c:ptCount val="5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</c:numCache>
            </c:numRef>
          </c:cat>
          <c:val>
            <c:numRef>
              <c:f>(Sheet1!$J$6,Sheet1!$Q$6,Sheet1!$X$6,Sheet1!$AE$6,Sheet1!$AL$6)</c:f>
              <c:numCache>
                <c:formatCode>0.00</c:formatCode>
                <c:ptCount val="5"/>
                <c:pt idx="0">
                  <c:v>0</c:v>
                </c:pt>
                <c:pt idx="1">
                  <c:v>10.781790336</c:v>
                </c:pt>
                <c:pt idx="2">
                  <c:v>12.508933211999999</c:v>
                </c:pt>
                <c:pt idx="3">
                  <c:v>10.301408916</c:v>
                </c:pt>
                <c:pt idx="4">
                  <c:v>12.216729409999999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Sheet1!$A$7</c:f>
              <c:strCache>
                <c:ptCount val="1"/>
                <c:pt idx="0">
                  <c:v>FILIP.FORSBERG</c:v>
                </c:pt>
              </c:strCache>
            </c:strRef>
          </c:tx>
          <c:spPr>
            <a:ln>
              <a:solidFill>
                <a:schemeClr val="accent2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numRef>
              <c:f>(Sheet1!$J$1,Sheet1!$Q$1,Sheet1!$X$1,Sheet1!$AE$1,Sheet1!$AL$1)</c:f>
              <c:numCache>
                <c:formatCode>General</c:formatCode>
                <c:ptCount val="5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</c:numCache>
            </c:numRef>
          </c:cat>
          <c:val>
            <c:numRef>
              <c:f>(Sheet1!$J$7,Sheet1!$Q$7,Sheet1!$X$7,Sheet1!$AE$7,Sheet1!$AL$7)</c:f>
              <c:numCache>
                <c:formatCode>0.00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11.675575739999999</c:v>
                </c:pt>
                <c:pt idx="3">
                  <c:v>11.743054196000001</c:v>
                </c:pt>
                <c:pt idx="4">
                  <c:v>9.1425707299999992</c:v>
                </c:pt>
              </c:numCache>
            </c:numRef>
          </c:val>
          <c:smooth val="0"/>
        </c:ser>
        <c:ser>
          <c:idx val="5"/>
          <c:order val="5"/>
          <c:tx>
            <c:v>LEON.DRAISAITL.AVG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5555555555555525E-2"/>
                  <c:y val="-3.1520882584712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3497942386831303E-2"/>
                  <c:y val="-3.1520882584712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</c:dLbl>
            <c:dLbl>
              <c:idx val="3"/>
              <c:layout>
                <c:manualLayout>
                  <c:x val="-4.3209876543209923E-2"/>
                  <c:y val="-4.72813238770685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05761316872428E-3"/>
                  <c:y val="2.836879432624112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11.87 AVG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(Sheet1!$J$1,Sheet1!$Q$1,Sheet1!$X$1,Sheet1!$AE$1,Sheet1!$AL$1)</c:f>
              <c:numCache>
                <c:formatCode>General</c:formatCode>
                <c:ptCount val="5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</c:numCache>
            </c:numRef>
          </c:cat>
          <c:val>
            <c:numRef>
              <c:f>(Sheet1!$J$2,Sheet1!$Q$2,Sheet1!$X$2,Sheet1!$AE$2,Sheet1!$AL$2)</c:f>
              <c:numCache>
                <c:formatCode>0.00</c:formatCode>
                <c:ptCount val="5"/>
                <c:pt idx="0">
                  <c:v>0</c:v>
                </c:pt>
                <c:pt idx="1">
                  <c:v>8.9554894520000001</c:v>
                </c:pt>
                <c:pt idx="2">
                  <c:v>11.671384063999998</c:v>
                </c:pt>
                <c:pt idx="3">
                  <c:v>10.030619823999999</c:v>
                </c:pt>
                <c:pt idx="4">
                  <c:v>11.871349198399999</c:v>
                </c:pt>
              </c:numCache>
            </c:numRef>
          </c:val>
          <c:smooth val="0"/>
        </c:ser>
        <c:ser>
          <c:idx val="6"/>
          <c:order val="6"/>
          <c:tx>
            <c:v>LEON.DRAISAITL.PROP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layout>
                <c:manualLayout>
                  <c:x val="-3.259259259259259E-2"/>
                  <c:y val="-2.6788429699451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</c:dLbl>
            <c:dLbl>
              <c:idx val="4"/>
              <c:layout>
                <c:manualLayout>
                  <c:x val="-1.4814814814814815E-2"/>
                  <c:y val="-4.8706235817185174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15.35 PROP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(Sheet1!$J$2,Sheet1!$Q$2,Sheet1!$X$2,Sheet1!$AE$2,Sheet1!$AS$2)</c:f>
              <c:numCache>
                <c:formatCode>0.00</c:formatCode>
                <c:ptCount val="5"/>
                <c:pt idx="0">
                  <c:v>0</c:v>
                </c:pt>
                <c:pt idx="1">
                  <c:v>8.9554894520000001</c:v>
                </c:pt>
                <c:pt idx="2">
                  <c:v>11.671384063999998</c:v>
                </c:pt>
                <c:pt idx="3">
                  <c:v>10.030619823999999</c:v>
                </c:pt>
                <c:pt idx="4">
                  <c:v>15.354238991887287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703424"/>
        <c:axId val="121758464"/>
      </c:lineChart>
      <c:catAx>
        <c:axId val="121703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21758464"/>
        <c:crosses val="autoZero"/>
        <c:auto val="1"/>
        <c:lblAlgn val="ctr"/>
        <c:lblOffset val="100"/>
        <c:noMultiLvlLbl val="0"/>
      </c:catAx>
      <c:valAx>
        <c:axId val="12175846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GAR</a:t>
                </a:r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crossAx val="12170342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CA"/>
              <a:t>Oscar Klefbom GAR Projection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5063346738470417E-2"/>
          <c:y val="0.17211538461538461"/>
          <c:w val="0.899010728257299"/>
          <c:h val="0.61505955986270944"/>
        </c:manualLayout>
      </c:layout>
      <c:lineChart>
        <c:grouping val="standard"/>
        <c:varyColors val="0"/>
        <c:ser>
          <c:idx val="0"/>
          <c:order val="0"/>
          <c:tx>
            <c:strRef>
              <c:f>'[KNN-ProjectionAverages-PRESWORKING.xlsx]Sheet1'!$A$17</c:f>
              <c:strCache>
                <c:ptCount val="1"/>
                <c:pt idx="0">
                  <c:v>RYAN.PARENT</c:v>
                </c:pt>
              </c:strCache>
            </c:strRef>
          </c:tx>
          <c:spPr>
            <a:ln>
              <a:solidFill>
                <a:schemeClr val="accent5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numRef>
              <c:f>'[KNN-ProjectionAverages-PRESWORKING.xlsx]Sheet1'!$J$1,'[KNN-ProjectionAverages-PRESWORKING.xlsx]Sheet1'!$Q$1,'[KNN-ProjectionAverages-PRESWORKING.xlsx]Sheet1'!$X$1,'[KNN-ProjectionAverages-PRESWORKING.xlsx]Sheet1'!$AE$1,'[KNN-ProjectionAverages-PRESWORKING.xlsx]Sheet1'!$AL$1,'[KNN-ProjectionAverages-PRESWORKING.xlsx]Sheet1'!$AZ$1,'[KNN-ProjectionAverages-PRESWORKING.xlsx]Sheet1'!$BG$1</c:f>
              <c:numCache>
                <c:formatCode>General</c:formatCode>
                <c:ptCount val="7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  <c:pt idx="5">
                  <c:v>23</c:v>
                </c:pt>
                <c:pt idx="6">
                  <c:v>24</c:v>
                </c:pt>
              </c:numCache>
            </c:numRef>
          </c:cat>
          <c:val>
            <c:numRef>
              <c:f>'[KNN-ProjectionAverages-PRESWORKING.xlsx]Sheet1'!$J$17,'[KNN-ProjectionAverages-PRESWORKING.xlsx]Sheet1'!$Q$17,'[KNN-ProjectionAverages-PRESWORKING.xlsx]Sheet1'!$X$17,'[KNN-ProjectionAverages-PRESWORKING.xlsx]Sheet1'!$AE$17,'[KNN-ProjectionAverages-PRESWORKING.xlsx]Sheet1'!$AL$17,'[KNN-ProjectionAverages-PRESWORKING.xlsx]Sheet1'!$AZ$17,'[KNN-ProjectionAverages-PRESWORKING.xlsx]Sheet1'!$BG$17</c:f>
              <c:numCache>
                <c:formatCode>0.00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10.313690794000001</c:v>
                </c:pt>
                <c:pt idx="4">
                  <c:v>6.1616982839999999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'[KNN-ProjectionAverages-PRESWORKING.xlsx]Sheet1'!$A$18</c:f>
              <c:strCache>
                <c:ptCount val="1"/>
                <c:pt idx="0">
                  <c:v>ALEX.PIETRANGELO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numRef>
              <c:f>'[KNN-ProjectionAverages-PRESWORKING.xlsx]Sheet1'!$J$1,'[KNN-ProjectionAverages-PRESWORKING.xlsx]Sheet1'!$Q$1,'[KNN-ProjectionAverages-PRESWORKING.xlsx]Sheet1'!$X$1,'[KNN-ProjectionAverages-PRESWORKING.xlsx]Sheet1'!$AE$1,'[KNN-ProjectionAverages-PRESWORKING.xlsx]Sheet1'!$AL$1,'[KNN-ProjectionAverages-PRESWORKING.xlsx]Sheet1'!$AZ$1,'[KNN-ProjectionAverages-PRESWORKING.xlsx]Sheet1'!$BG$1</c:f>
              <c:numCache>
                <c:formatCode>General</c:formatCode>
                <c:ptCount val="7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  <c:pt idx="5">
                  <c:v>23</c:v>
                </c:pt>
                <c:pt idx="6">
                  <c:v>24</c:v>
                </c:pt>
              </c:numCache>
            </c:numRef>
          </c:cat>
          <c:val>
            <c:numRef>
              <c:f>'[KNN-ProjectionAverages-PRESWORKING.xlsx]Sheet1'!$J$18,'[KNN-ProjectionAverages-PRESWORKING.xlsx]Sheet1'!$Q$18,'[KNN-ProjectionAverages-PRESWORKING.xlsx]Sheet1'!$X$18,'[KNN-ProjectionAverages-PRESWORKING.xlsx]Sheet1'!$AE$18,'[KNN-ProjectionAverages-PRESWORKING.xlsx]Sheet1'!$AL$18,'[KNN-ProjectionAverages-PRESWORKING.xlsx]Sheet1'!$AZ$18,'[KNN-ProjectionAverages-PRESWORKING.xlsx]Sheet1'!$BG$18</c:f>
              <c:numCache>
                <c:formatCode>0.00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11.765425928000001</c:v>
                </c:pt>
                <c:pt idx="4">
                  <c:v>12.168628373999999</c:v>
                </c:pt>
                <c:pt idx="5">
                  <c:v>10.047077962000001</c:v>
                </c:pt>
                <c:pt idx="6">
                  <c:v>12.618787135999998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'[KNN-ProjectionAverages-PRESWORKING.xlsx]Sheet1'!$A$19</c:f>
              <c:strCache>
                <c:ptCount val="1"/>
                <c:pt idx="0">
                  <c:v>ROMAN.JOSI</c:v>
                </c:pt>
              </c:strCache>
            </c:strRef>
          </c:tx>
          <c:spPr>
            <a:ln>
              <a:solidFill>
                <a:schemeClr val="accent4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numRef>
              <c:f>'[KNN-ProjectionAverages-PRESWORKING.xlsx]Sheet1'!$J$1,'[KNN-ProjectionAverages-PRESWORKING.xlsx]Sheet1'!$Q$1,'[KNN-ProjectionAverages-PRESWORKING.xlsx]Sheet1'!$X$1,'[KNN-ProjectionAverages-PRESWORKING.xlsx]Sheet1'!$AE$1,'[KNN-ProjectionAverages-PRESWORKING.xlsx]Sheet1'!$AL$1,'[KNN-ProjectionAverages-PRESWORKING.xlsx]Sheet1'!$AZ$1,'[KNN-ProjectionAverages-PRESWORKING.xlsx]Sheet1'!$BG$1</c:f>
              <c:numCache>
                <c:formatCode>General</c:formatCode>
                <c:ptCount val="7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  <c:pt idx="5">
                  <c:v>23</c:v>
                </c:pt>
                <c:pt idx="6">
                  <c:v>24</c:v>
                </c:pt>
              </c:numCache>
            </c:numRef>
          </c:cat>
          <c:val>
            <c:numRef>
              <c:f>'[KNN-ProjectionAverages-PRESWORKING.xlsx]Sheet1'!$J$19,'[KNN-ProjectionAverages-PRESWORKING.xlsx]Sheet1'!$Q$19,'[KNN-ProjectionAverages-PRESWORKING.xlsx]Sheet1'!$X$19,'[KNN-ProjectionAverages-PRESWORKING.xlsx]Sheet1'!$AE$19,'[KNN-ProjectionAverages-PRESWORKING.xlsx]Sheet1'!$AL$19,'[KNN-ProjectionAverages-PRESWORKING.xlsx]Sheet1'!$AZ$19,'[KNN-ProjectionAverages-PRESWORKING.xlsx]Sheet1'!$BG$19</c:f>
              <c:numCache>
                <c:formatCode>0.00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8.4164657319999989</c:v>
                </c:pt>
                <c:pt idx="4">
                  <c:v>8.6044918960000008</c:v>
                </c:pt>
                <c:pt idx="5">
                  <c:v>11.77946564</c:v>
                </c:pt>
                <c:pt idx="6">
                  <c:v>13.295489266000001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'[KNN-ProjectionAverages-PRESWORKING.xlsx]Sheet1'!$A$20</c:f>
              <c:strCache>
                <c:ptCount val="1"/>
                <c:pt idx="0">
                  <c:v>JOHN.CARLSON</c:v>
                </c:pt>
              </c:strCache>
            </c:strRef>
          </c:tx>
          <c:spPr>
            <a:ln>
              <a:solidFill>
                <a:schemeClr val="accent6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numRef>
              <c:f>'[KNN-ProjectionAverages-PRESWORKING.xlsx]Sheet1'!$J$1,'[KNN-ProjectionAverages-PRESWORKING.xlsx]Sheet1'!$Q$1,'[KNN-ProjectionAverages-PRESWORKING.xlsx]Sheet1'!$X$1,'[KNN-ProjectionAverages-PRESWORKING.xlsx]Sheet1'!$AE$1,'[KNN-ProjectionAverages-PRESWORKING.xlsx]Sheet1'!$AL$1,'[KNN-ProjectionAverages-PRESWORKING.xlsx]Sheet1'!$AZ$1,'[KNN-ProjectionAverages-PRESWORKING.xlsx]Sheet1'!$BG$1</c:f>
              <c:numCache>
                <c:formatCode>General</c:formatCode>
                <c:ptCount val="7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  <c:pt idx="5">
                  <c:v>23</c:v>
                </c:pt>
                <c:pt idx="6">
                  <c:v>24</c:v>
                </c:pt>
              </c:numCache>
            </c:numRef>
          </c:cat>
          <c:val>
            <c:numRef>
              <c:f>'[KNN-ProjectionAverages-PRESWORKING.xlsx]Sheet1'!$J$20,'[KNN-ProjectionAverages-PRESWORKING.xlsx]Sheet1'!$Q$20,'[KNN-ProjectionAverages-PRESWORKING.xlsx]Sheet1'!$X$20,'[KNN-ProjectionAverages-PRESWORKING.xlsx]Sheet1'!$AE$20,'[KNN-ProjectionAverages-PRESWORKING.xlsx]Sheet1'!$AL$20,'[KNN-ProjectionAverages-PRESWORKING.xlsx]Sheet1'!$AZ$20,'[KNN-ProjectionAverages-PRESWORKING.xlsx]Sheet1'!$BG$20</c:f>
              <c:numCache>
                <c:formatCode>0.00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9.9831234559999995</c:v>
                </c:pt>
                <c:pt idx="4">
                  <c:v>9.8451390219999979</c:v>
                </c:pt>
                <c:pt idx="5">
                  <c:v>8.8142678220000015</c:v>
                </c:pt>
                <c:pt idx="6">
                  <c:v>10.305064394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'[KNN-ProjectionAverages-PRESWORKING.xlsx]Sheet1'!$A$21</c:f>
              <c:strCache>
                <c:ptCount val="1"/>
                <c:pt idx="0">
                  <c:v>KRIS.LETANG</c:v>
                </c:pt>
              </c:strCache>
            </c:strRef>
          </c:tx>
          <c:spPr>
            <a:ln>
              <a:solidFill>
                <a:schemeClr val="accent4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numRef>
              <c:f>'[KNN-ProjectionAverages-PRESWORKING.xlsx]Sheet1'!$J$1,'[KNN-ProjectionAverages-PRESWORKING.xlsx]Sheet1'!$Q$1,'[KNN-ProjectionAverages-PRESWORKING.xlsx]Sheet1'!$X$1,'[KNN-ProjectionAverages-PRESWORKING.xlsx]Sheet1'!$AE$1,'[KNN-ProjectionAverages-PRESWORKING.xlsx]Sheet1'!$AL$1,'[KNN-ProjectionAverages-PRESWORKING.xlsx]Sheet1'!$AZ$1,'[KNN-ProjectionAverages-PRESWORKING.xlsx]Sheet1'!$BG$1</c:f>
              <c:numCache>
                <c:formatCode>General</c:formatCode>
                <c:ptCount val="7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  <c:pt idx="5">
                  <c:v>23</c:v>
                </c:pt>
                <c:pt idx="6">
                  <c:v>24</c:v>
                </c:pt>
              </c:numCache>
            </c:numRef>
          </c:cat>
          <c:val>
            <c:numRef>
              <c:f>'[KNN-ProjectionAverages-PRESWORKING.xlsx]Sheet1'!$J$21,'[KNN-ProjectionAverages-PRESWORKING.xlsx]Sheet1'!$Q$21,'[KNN-ProjectionAverages-PRESWORKING.xlsx]Sheet1'!$X$21,'[KNN-ProjectionAverages-PRESWORKING.xlsx]Sheet1'!$AE$21,'[KNN-ProjectionAverages-PRESWORKING.xlsx]Sheet1'!$AL$21,'[KNN-ProjectionAverages-PRESWORKING.xlsx]Sheet1'!$AZ$21,'[KNN-ProjectionAverages-PRESWORKING.xlsx]Sheet1'!$BG$21</c:f>
              <c:numCache>
                <c:formatCode>0.00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11.171733627999998</c:v>
                </c:pt>
                <c:pt idx="4">
                  <c:v>10.522656806000001</c:v>
                </c:pt>
                <c:pt idx="5">
                  <c:v>11.774278812</c:v>
                </c:pt>
                <c:pt idx="6">
                  <c:v>12.012803610000001</c:v>
                </c:pt>
              </c:numCache>
            </c:numRef>
          </c:val>
          <c:smooth val="0"/>
        </c:ser>
        <c:ser>
          <c:idx val="5"/>
          <c:order val="5"/>
          <c:tx>
            <c:v>OSCAR.KLEFBOM.AVG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layout>
                <c:manualLayout>
                  <c:x val="-5.9259250042305815E-3"/>
                  <c:y val="3.205128205128204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9.65 Avg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KNN-ProjectionAverages-PRESWORKING.xlsx]Sheet1'!$J$1,'[KNN-ProjectionAverages-PRESWORKING.xlsx]Sheet1'!$Q$1,'[KNN-ProjectionAverages-PRESWORKING.xlsx]Sheet1'!$X$1,'[KNN-ProjectionAverages-PRESWORKING.xlsx]Sheet1'!$AE$1,'[KNN-ProjectionAverages-PRESWORKING.xlsx]Sheet1'!$AL$1,'[KNN-ProjectionAverages-PRESWORKING.xlsx]Sheet1'!$AZ$1,'[KNN-ProjectionAverages-PRESWORKING.xlsx]Sheet1'!$BG$1</c:f>
              <c:numCache>
                <c:formatCode>General</c:formatCode>
                <c:ptCount val="7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  <c:pt idx="5">
                  <c:v>23</c:v>
                </c:pt>
                <c:pt idx="6">
                  <c:v>24</c:v>
                </c:pt>
              </c:numCache>
            </c:numRef>
          </c:cat>
          <c:val>
            <c:numRef>
              <c:f>'[KNN-ProjectionAverages-PRESWORKING.xlsx]Sheet1'!$J$16,'[KNN-ProjectionAverages-PRESWORKING.xlsx]Sheet1'!$Q$16,'[KNN-ProjectionAverages-PRESWORKING.xlsx]Sheet1'!$X$16,'[KNN-ProjectionAverages-PRESWORKING.xlsx]Sheet1'!$AE$16,'[KNN-ProjectionAverages-PRESWORKING.xlsx]Sheet1'!$AL$16,'[KNN-ProjectionAverages-PRESWORKING.xlsx]Sheet1'!$AZ$16,'[KNN-ProjectionAverages-PRESWORKING.xlsx]Sheet1'!$BG$16</c:f>
              <c:numCache>
                <c:formatCode>0.00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11.737474752000002</c:v>
                </c:pt>
                <c:pt idx="4">
                  <c:v>11.23199797</c:v>
                </c:pt>
                <c:pt idx="5">
                  <c:v>12.3725126</c:v>
                </c:pt>
                <c:pt idx="6">
                  <c:v>9.6464288812000003</c:v>
                </c:pt>
              </c:numCache>
            </c:numRef>
          </c:val>
          <c:smooth val="0"/>
        </c:ser>
        <c:ser>
          <c:idx val="6"/>
          <c:order val="6"/>
          <c:tx>
            <c:v>OSCAR.KLEFBOM.PROP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2669729453802962E-2"/>
                  <c:y val="-3.52564102564102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858601327207759E-2"/>
                  <c:y val="-3.52564102564102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3297600816743238E-2"/>
                  <c:y val="-4.48717948717948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9004594180704443E-2"/>
                  <c:y val="-3.52564102564102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1046452271567129E-2"/>
                  <c:y val="3.52564102564102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0837161817253699E-2"/>
                  <c:y val="-3.5256410256410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3827158343204691E-2"/>
                  <c:y val="-5.769230769230767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13.02 Prop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KNN-ProjectionAverages-PRESWORKING.xlsx]Sheet1'!$J$16,'[KNN-ProjectionAverages-PRESWORKING.xlsx]Sheet1'!$Q$16,'[KNN-ProjectionAverages-PRESWORKING.xlsx]Sheet1'!$X$16,'[KNN-ProjectionAverages-PRESWORKING.xlsx]Sheet1'!$AE$16,'[KNN-ProjectionAverages-PRESWORKING.xlsx]Sheet1'!$AL$16,'[KNN-ProjectionAverages-PRESWORKING.xlsx]Sheet1'!$AZ$16,'[KNN-ProjectionAverages-PRESWORKING.xlsx]Sheet1'!$BN$16</c:f>
              <c:numCache>
                <c:formatCode>0.00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11.737474752000002</c:v>
                </c:pt>
                <c:pt idx="4">
                  <c:v>11.23199797</c:v>
                </c:pt>
                <c:pt idx="5">
                  <c:v>12.3725126</c:v>
                </c:pt>
                <c:pt idx="6">
                  <c:v>13.016943013113293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101376"/>
        <c:axId val="43397504"/>
      </c:lineChart>
      <c:catAx>
        <c:axId val="42101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3397504"/>
        <c:crosses val="autoZero"/>
        <c:auto val="1"/>
        <c:lblAlgn val="ctr"/>
        <c:lblOffset val="100"/>
        <c:noMultiLvlLbl val="0"/>
      </c:catAx>
      <c:valAx>
        <c:axId val="43397504"/>
        <c:scaling>
          <c:orientation val="minMax"/>
        </c:scaling>
        <c:delete val="0"/>
        <c:axPos val="l"/>
        <c:numFmt formatCode="0.00" sourceLinked="1"/>
        <c:majorTickMark val="out"/>
        <c:minorTickMark val="none"/>
        <c:tickLblPos val="nextTo"/>
        <c:crossAx val="4210137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0.80356</cdr:x>
      <cdr:y>0.21621</cdr:y>
    </cdr:from>
    <cdr:to>
      <cdr:x>0.9303</cdr:x>
      <cdr:y>0.36356</cdr:y>
    </cdr:to>
    <cdr:sp macro="" textlink="">
      <cdr:nvSpPr>
        <cdr:cNvPr id="4" name="Freeform 3"/>
        <cdr:cNvSpPr/>
      </cdr:nvSpPr>
      <cdr:spPr>
        <a:xfrm xmlns:a="http://schemas.openxmlformats.org/drawingml/2006/main">
          <a:off x="6869399" y="1087385"/>
          <a:ext cx="1083412" cy="741054"/>
        </a:xfrm>
        <a:custGeom xmlns:a="http://schemas.openxmlformats.org/drawingml/2006/main">
          <a:avLst/>
          <a:gdLst>
            <a:gd name="connsiteX0" fmla="*/ 0 w 1083412"/>
            <a:gd name="connsiteY0" fmla="*/ 134343 h 741054"/>
            <a:gd name="connsiteX1" fmla="*/ 1083412 w 1083412"/>
            <a:gd name="connsiteY1" fmla="*/ 0 h 741054"/>
            <a:gd name="connsiteX2" fmla="*/ 1079079 w 1083412"/>
            <a:gd name="connsiteY2" fmla="*/ 741054 h 741054"/>
            <a:gd name="connsiteX3" fmla="*/ 0 w 1083412"/>
            <a:gd name="connsiteY3" fmla="*/ 134343 h 741054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</a:cxnLst>
          <a:rect l="l" t="t" r="r" b="b"/>
          <a:pathLst>
            <a:path w="1083412" h="741054">
              <a:moveTo>
                <a:pt x="0" y="134343"/>
              </a:moveTo>
              <a:lnTo>
                <a:pt x="1083412" y="0"/>
              </a:lnTo>
              <a:cubicBezTo>
                <a:pt x="1081968" y="247018"/>
                <a:pt x="1080523" y="494036"/>
                <a:pt x="1079079" y="741054"/>
              </a:cubicBezTo>
              <a:lnTo>
                <a:pt x="0" y="134343"/>
              </a:lnTo>
              <a:close/>
            </a:path>
          </a:pathLst>
        </a:custGeom>
        <a:solidFill xmlns:a="http://schemas.openxmlformats.org/drawingml/2006/main">
          <a:srgbClr val="FF0000">
            <a:alpha val="20000"/>
          </a:srgb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Char char="●"/>
              <a:defRPr sz="1100"/>
            </a:lvl1pPr>
            <a:lvl2pPr lvl="1">
              <a:spcBef>
                <a:spcPts val="0"/>
              </a:spcBef>
              <a:buSzPct val="100000"/>
              <a:buChar char="○"/>
              <a:defRPr sz="1100"/>
            </a:lvl2pPr>
            <a:lvl3pPr lvl="2">
              <a:spcBef>
                <a:spcPts val="0"/>
              </a:spcBef>
              <a:buSzPct val="100000"/>
              <a:buChar char="■"/>
              <a:defRPr sz="1100"/>
            </a:lvl3pPr>
            <a:lvl4pPr lvl="3">
              <a:spcBef>
                <a:spcPts val="0"/>
              </a:spcBef>
              <a:buSzPct val="100000"/>
              <a:buChar char="●"/>
              <a:defRPr sz="1100"/>
            </a:lvl4pPr>
            <a:lvl5pPr lvl="4">
              <a:spcBef>
                <a:spcPts val="0"/>
              </a:spcBef>
              <a:buSzPct val="100000"/>
              <a:buChar char="○"/>
              <a:defRPr sz="1100"/>
            </a:lvl5pPr>
            <a:lvl6pPr lvl="5">
              <a:spcBef>
                <a:spcPts val="0"/>
              </a:spcBef>
              <a:buSzPct val="100000"/>
              <a:buChar char="■"/>
              <a:defRPr sz="1100"/>
            </a:lvl6pPr>
            <a:lvl7pPr lvl="6">
              <a:spcBef>
                <a:spcPts val="0"/>
              </a:spcBef>
              <a:buSzPct val="100000"/>
              <a:buChar char="●"/>
              <a:defRPr sz="1100"/>
            </a:lvl7pPr>
            <a:lvl8pPr lvl="7">
              <a:spcBef>
                <a:spcPts val="0"/>
              </a:spcBef>
              <a:buSzPct val="100000"/>
              <a:buChar char="○"/>
              <a:defRPr sz="1100"/>
            </a:lvl8pPr>
            <a:lvl9pPr lvl="8">
              <a:spcBef>
                <a:spcPts val="0"/>
              </a:spcBef>
              <a:buSzPct val="1000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4749510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8" name="Shape 1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4" name="Shape 2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54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3" name="Shape 43"/>
          <p:cNvSpPr/>
          <p:nvPr/>
        </p:nvSpPr>
        <p:spPr>
          <a:xfrm>
            <a:off x="0" y="4323810"/>
            <a:ext cx="1744652" cy="77858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92580" y="119999"/>
                </a:moveTo>
                <a:cubicBezTo>
                  <a:pt x="93548" y="119999"/>
                  <a:pt x="94193" y="119277"/>
                  <a:pt x="94516" y="118554"/>
                </a:cubicBezTo>
                <a:cubicBezTo>
                  <a:pt x="94516" y="117831"/>
                  <a:pt x="94838" y="117831"/>
                  <a:pt x="94838" y="117831"/>
                </a:cubicBezTo>
                <a:cubicBezTo>
                  <a:pt x="119354" y="62891"/>
                  <a:pt x="119354" y="62891"/>
                  <a:pt x="119354" y="62891"/>
                </a:cubicBezTo>
                <a:cubicBezTo>
                  <a:pt x="120000" y="61445"/>
                  <a:pt x="120000" y="58554"/>
                  <a:pt x="119354" y="56385"/>
                </a:cubicBezTo>
                <a:cubicBezTo>
                  <a:pt x="94838" y="2168"/>
                  <a:pt x="94838" y="2168"/>
                  <a:pt x="94838" y="2168"/>
                </a:cubicBezTo>
                <a:cubicBezTo>
                  <a:pt x="94838" y="1445"/>
                  <a:pt x="94516" y="1445"/>
                  <a:pt x="94516" y="1445"/>
                </a:cubicBezTo>
                <a:cubicBezTo>
                  <a:pt x="94193" y="722"/>
                  <a:pt x="93548" y="0"/>
                  <a:pt x="9258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9999"/>
                  <a:pt x="0" y="119999"/>
                  <a:pt x="0" y="119999"/>
                </a:cubicBezTo>
                <a:lnTo>
                  <a:pt x="92580" y="11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0" name="Shape 50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40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7" name="Shape 57"/>
          <p:cNvSpPr/>
          <p:nvPr/>
        </p:nvSpPr>
        <p:spPr>
          <a:xfrm rot="10800000" flipH="1">
            <a:off x="-4189" y="3178175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2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5" name="Shape 65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0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2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3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0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4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5" name="Shape 75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1" name="Shape 81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6" name="Shape 86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20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body" idx="2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4" name="Shape 94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24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8" name="Shape 98"/>
          <p:cNvSpPr>
            <a:spLocks noGrp="1"/>
          </p:cNvSpPr>
          <p:nvPr>
            <p:ph type="pic" idx="2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2" name="Shape 102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48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9" name="Shape 109"/>
          <p:cNvSpPr/>
          <p:nvPr/>
        </p:nvSpPr>
        <p:spPr>
          <a:xfrm rot="10800000" flipH="1">
            <a:off x="-4189" y="3178175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sldNum" idx="12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48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body" idx="2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7" name="Shape 117"/>
          <p:cNvSpPr/>
          <p:nvPr/>
        </p:nvSpPr>
        <p:spPr>
          <a:xfrm rot="10800000" flipH="1">
            <a:off x="-4189" y="3178175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sldNum" idx="12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9" name="Shape 119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8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</a:p>
        </p:txBody>
      </p:sp>
      <p:sp>
        <p:nvSpPr>
          <p:cNvPr id="120" name="Shape 120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8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48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6" name="Shape 126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Name Card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48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body" idx="2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4" name="Shape 134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8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</a:p>
        </p:txBody>
      </p:sp>
      <p:sp>
        <p:nvSpPr>
          <p:cNvPr id="137" name="Shape 13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8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ue or False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48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body" idx="2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2" name="Shape 142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3" name="Shape 143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4" name="Shape 144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0" name="Shape 150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1" name="Shape 151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7" name="Shape 157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8" name="Shape 158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9" name="Shape 159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DE6C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hape 6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7" name="Shape 7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09090" y="103235"/>
                    <a:pt x="103636" y="87352"/>
                    <a:pt x="92727" y="70588"/>
                  </a:cubicBezTo>
                  <a:cubicBezTo>
                    <a:pt x="60000" y="47647"/>
                    <a:pt x="32727" y="23823"/>
                    <a:pt x="0" y="0"/>
                  </a:cubicBezTo>
                  <a:cubicBezTo>
                    <a:pt x="0" y="30882"/>
                    <a:pt x="0" y="30882"/>
                    <a:pt x="0" y="30882"/>
                  </a:cubicBezTo>
                  <a:cubicBezTo>
                    <a:pt x="32727" y="56470"/>
                    <a:pt x="70909" y="82941"/>
                    <a:pt x="109090" y="109411"/>
                  </a:cubicBezTo>
                  <a:cubicBezTo>
                    <a:pt x="109090" y="112941"/>
                    <a:pt x="114545" y="116470"/>
                    <a:pt x="120000" y="12000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" name="Shape 8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714" y="83333"/>
                  </a:moveTo>
                  <a:cubicBezTo>
                    <a:pt x="88285" y="95714"/>
                    <a:pt x="102857" y="107857"/>
                    <a:pt x="119142" y="120000"/>
                  </a:cubicBezTo>
                  <a:cubicBezTo>
                    <a:pt x="119142" y="117857"/>
                    <a:pt x="119142" y="115952"/>
                    <a:pt x="120000" y="113809"/>
                  </a:cubicBezTo>
                  <a:cubicBezTo>
                    <a:pt x="106285" y="103571"/>
                    <a:pt x="93428" y="93095"/>
                    <a:pt x="81428" y="82619"/>
                  </a:cubicBezTo>
                  <a:cubicBezTo>
                    <a:pt x="49714" y="55476"/>
                    <a:pt x="23142" y="27857"/>
                    <a:pt x="0" y="0"/>
                  </a:cubicBezTo>
                  <a:cubicBezTo>
                    <a:pt x="1714" y="4761"/>
                    <a:pt x="3428" y="9761"/>
                    <a:pt x="5142" y="14523"/>
                  </a:cubicBezTo>
                  <a:cubicBezTo>
                    <a:pt x="25714" y="37619"/>
                    <a:pt x="48000" y="60714"/>
                    <a:pt x="73714" y="83333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" name="Shape 9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72" y="8571"/>
                  </a:moveTo>
                  <a:cubicBezTo>
                    <a:pt x="4545" y="5844"/>
                    <a:pt x="1818" y="3116"/>
                    <a:pt x="0" y="0"/>
                  </a:cubicBezTo>
                  <a:cubicBezTo>
                    <a:pt x="0" y="3896"/>
                    <a:pt x="0" y="7402"/>
                    <a:pt x="0" y="11298"/>
                  </a:cubicBezTo>
                  <a:cubicBezTo>
                    <a:pt x="19090" y="33116"/>
                    <a:pt x="40000" y="54545"/>
                    <a:pt x="61818" y="75584"/>
                  </a:cubicBezTo>
                  <a:cubicBezTo>
                    <a:pt x="77272" y="90389"/>
                    <a:pt x="94545" y="105194"/>
                    <a:pt x="111818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2727" y="104805"/>
                    <a:pt x="85454" y="89610"/>
                    <a:pt x="70000" y="74025"/>
                  </a:cubicBezTo>
                  <a:cubicBezTo>
                    <a:pt x="47272" y="52597"/>
                    <a:pt x="26363" y="30779"/>
                    <a:pt x="7272" y="8571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" name="Shape 10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81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7837" y="80506"/>
                    <a:pt x="38918" y="41012"/>
                    <a:pt x="0" y="0"/>
                  </a:cubicBezTo>
                  <a:cubicBezTo>
                    <a:pt x="25945" y="41012"/>
                    <a:pt x="55135" y="80506"/>
                    <a:pt x="90810" y="12000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" name="Shape 11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213" y="109695"/>
                  </a:moveTo>
                  <a:cubicBezTo>
                    <a:pt x="97752" y="102714"/>
                    <a:pt x="87640" y="95734"/>
                    <a:pt x="78202" y="88753"/>
                  </a:cubicBezTo>
                  <a:cubicBezTo>
                    <a:pt x="56629" y="72631"/>
                    <a:pt x="39775" y="56011"/>
                    <a:pt x="26966" y="39224"/>
                  </a:cubicBezTo>
                  <a:cubicBezTo>
                    <a:pt x="19550" y="29085"/>
                    <a:pt x="13483" y="18781"/>
                    <a:pt x="8089" y="8476"/>
                  </a:cubicBezTo>
                  <a:cubicBezTo>
                    <a:pt x="5393" y="5650"/>
                    <a:pt x="2696" y="2825"/>
                    <a:pt x="0" y="0"/>
                  </a:cubicBezTo>
                  <a:cubicBezTo>
                    <a:pt x="5393" y="13130"/>
                    <a:pt x="12808" y="26426"/>
                    <a:pt x="22247" y="39390"/>
                  </a:cubicBezTo>
                  <a:cubicBezTo>
                    <a:pt x="34382" y="56343"/>
                    <a:pt x="51235" y="72963"/>
                    <a:pt x="72134" y="89252"/>
                  </a:cubicBezTo>
                  <a:cubicBezTo>
                    <a:pt x="82921" y="97396"/>
                    <a:pt x="95056" y="105373"/>
                    <a:pt x="107865" y="113185"/>
                  </a:cubicBezTo>
                  <a:cubicBezTo>
                    <a:pt x="111910" y="115512"/>
                    <a:pt x="115955" y="117673"/>
                    <a:pt x="120000" y="120000"/>
                  </a:cubicBezTo>
                  <a:cubicBezTo>
                    <a:pt x="118651" y="119168"/>
                    <a:pt x="117977" y="118504"/>
                    <a:pt x="117303" y="117673"/>
                  </a:cubicBezTo>
                  <a:cubicBezTo>
                    <a:pt x="113932" y="115013"/>
                    <a:pt x="111235" y="112354"/>
                    <a:pt x="109213" y="109695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" name="Shape 12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91" y="109039"/>
                  </a:moveTo>
                  <a:cubicBezTo>
                    <a:pt x="62608" y="109795"/>
                    <a:pt x="62608" y="110551"/>
                    <a:pt x="62608" y="111307"/>
                  </a:cubicBezTo>
                  <a:cubicBezTo>
                    <a:pt x="78260" y="113952"/>
                    <a:pt x="99130" y="116598"/>
                    <a:pt x="114782" y="119433"/>
                  </a:cubicBezTo>
                  <a:cubicBezTo>
                    <a:pt x="114782" y="119622"/>
                    <a:pt x="114782" y="119811"/>
                    <a:pt x="120000" y="120000"/>
                  </a:cubicBezTo>
                  <a:cubicBezTo>
                    <a:pt x="109565" y="116220"/>
                    <a:pt x="99130" y="112629"/>
                    <a:pt x="88695" y="108850"/>
                  </a:cubicBezTo>
                  <a:cubicBezTo>
                    <a:pt x="46956" y="89574"/>
                    <a:pt x="26086" y="70299"/>
                    <a:pt x="26086" y="50834"/>
                  </a:cubicBezTo>
                  <a:cubicBezTo>
                    <a:pt x="31304" y="33826"/>
                    <a:pt x="46956" y="17007"/>
                    <a:pt x="78260" y="0"/>
                  </a:cubicBezTo>
                  <a:cubicBezTo>
                    <a:pt x="62608" y="0"/>
                    <a:pt x="62608" y="0"/>
                    <a:pt x="62608" y="0"/>
                  </a:cubicBezTo>
                  <a:cubicBezTo>
                    <a:pt x="26086" y="16818"/>
                    <a:pt x="10434" y="33826"/>
                    <a:pt x="5217" y="50834"/>
                  </a:cubicBezTo>
                  <a:cubicBezTo>
                    <a:pt x="0" y="70299"/>
                    <a:pt x="15652" y="89574"/>
                    <a:pt x="57391" y="10903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14117" y="21308"/>
                    <a:pt x="21176" y="41495"/>
                    <a:pt x="35294" y="62803"/>
                  </a:cubicBezTo>
                  <a:cubicBezTo>
                    <a:pt x="63529" y="81869"/>
                    <a:pt x="91764" y="100934"/>
                    <a:pt x="120000" y="120000"/>
                  </a:cubicBezTo>
                  <a:cubicBezTo>
                    <a:pt x="105882" y="97570"/>
                    <a:pt x="91764" y="74018"/>
                    <a:pt x="77647" y="51588"/>
                  </a:cubicBezTo>
                  <a:cubicBezTo>
                    <a:pt x="70588" y="50467"/>
                    <a:pt x="70588" y="49345"/>
                    <a:pt x="70588" y="48224"/>
                  </a:cubicBezTo>
                  <a:cubicBezTo>
                    <a:pt x="49411" y="31401"/>
                    <a:pt x="21176" y="15700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" name="Shape 14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16756"/>
                    <a:pt x="5853" y="33513"/>
                    <a:pt x="14634" y="50270"/>
                  </a:cubicBezTo>
                  <a:cubicBezTo>
                    <a:pt x="23414" y="63243"/>
                    <a:pt x="35121" y="76756"/>
                    <a:pt x="49756" y="89729"/>
                  </a:cubicBezTo>
                  <a:cubicBezTo>
                    <a:pt x="55609" y="92972"/>
                    <a:pt x="64390" y="96216"/>
                    <a:pt x="70243" y="99459"/>
                  </a:cubicBezTo>
                  <a:cubicBezTo>
                    <a:pt x="87804" y="106486"/>
                    <a:pt x="102439" y="112972"/>
                    <a:pt x="120000" y="120000"/>
                  </a:cubicBezTo>
                  <a:cubicBezTo>
                    <a:pt x="117073" y="118378"/>
                    <a:pt x="114146" y="116216"/>
                    <a:pt x="111219" y="114594"/>
                  </a:cubicBezTo>
                  <a:cubicBezTo>
                    <a:pt x="76097" y="92972"/>
                    <a:pt x="52682" y="71351"/>
                    <a:pt x="38048" y="49729"/>
                  </a:cubicBezTo>
                  <a:cubicBezTo>
                    <a:pt x="32195" y="36756"/>
                    <a:pt x="26341" y="24324"/>
                    <a:pt x="23414" y="11891"/>
                  </a:cubicBezTo>
                  <a:cubicBezTo>
                    <a:pt x="23414" y="11351"/>
                    <a:pt x="20487" y="10810"/>
                    <a:pt x="20487" y="9729"/>
                  </a:cubicBezTo>
                  <a:cubicBezTo>
                    <a:pt x="14634" y="6486"/>
                    <a:pt x="5853" y="3243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" name="Shape 15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66" y="116719"/>
                  </a:moveTo>
                  <a:cubicBezTo>
                    <a:pt x="2666" y="105512"/>
                    <a:pt x="6933" y="94441"/>
                    <a:pt x="13333" y="83781"/>
                  </a:cubicBezTo>
                  <a:cubicBezTo>
                    <a:pt x="20000" y="73120"/>
                    <a:pt x="29066" y="62870"/>
                    <a:pt x="39733" y="53029"/>
                  </a:cubicBezTo>
                  <a:cubicBezTo>
                    <a:pt x="50400" y="43189"/>
                    <a:pt x="62666" y="33895"/>
                    <a:pt x="76000" y="25011"/>
                  </a:cubicBezTo>
                  <a:cubicBezTo>
                    <a:pt x="82666" y="20637"/>
                    <a:pt x="89866" y="16264"/>
                    <a:pt x="97066" y="12164"/>
                  </a:cubicBezTo>
                  <a:cubicBezTo>
                    <a:pt x="100800" y="10113"/>
                    <a:pt x="104533" y="7927"/>
                    <a:pt x="108266" y="6013"/>
                  </a:cubicBezTo>
                  <a:cubicBezTo>
                    <a:pt x="112266" y="3963"/>
                    <a:pt x="116000" y="2050"/>
                    <a:pt x="120000" y="136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15733" y="1913"/>
                    <a:pt x="112000" y="3826"/>
                    <a:pt x="108000" y="5876"/>
                  </a:cubicBezTo>
                  <a:cubicBezTo>
                    <a:pt x="104266" y="7790"/>
                    <a:pt x="100533" y="9840"/>
                    <a:pt x="96800" y="12027"/>
                  </a:cubicBezTo>
                  <a:cubicBezTo>
                    <a:pt x="89333" y="16127"/>
                    <a:pt x="82133" y="20364"/>
                    <a:pt x="75466" y="24738"/>
                  </a:cubicBezTo>
                  <a:cubicBezTo>
                    <a:pt x="61866" y="33621"/>
                    <a:pt x="49333" y="42915"/>
                    <a:pt x="38666" y="52756"/>
                  </a:cubicBezTo>
                  <a:cubicBezTo>
                    <a:pt x="27733" y="62460"/>
                    <a:pt x="18666" y="72847"/>
                    <a:pt x="12000" y="83507"/>
                  </a:cubicBezTo>
                  <a:cubicBezTo>
                    <a:pt x="5066" y="94305"/>
                    <a:pt x="800" y="105375"/>
                    <a:pt x="0" y="116719"/>
                  </a:cubicBezTo>
                  <a:cubicBezTo>
                    <a:pt x="0" y="116993"/>
                    <a:pt x="0" y="117129"/>
                    <a:pt x="0" y="117403"/>
                  </a:cubicBezTo>
                  <a:cubicBezTo>
                    <a:pt x="533" y="118223"/>
                    <a:pt x="1066" y="119179"/>
                    <a:pt x="1866" y="120000"/>
                  </a:cubicBezTo>
                  <a:cubicBezTo>
                    <a:pt x="1866" y="118906"/>
                    <a:pt x="1866" y="117813"/>
                    <a:pt x="1866" y="11671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6" name="Shape 16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39452"/>
                    <a:pt x="54857" y="80547"/>
                    <a:pt x="89142" y="119999"/>
                  </a:cubicBezTo>
                  <a:cubicBezTo>
                    <a:pt x="120000" y="119999"/>
                    <a:pt x="120000" y="119999"/>
                    <a:pt x="120000" y="119999"/>
                  </a:cubicBezTo>
                  <a:cubicBezTo>
                    <a:pt x="78857" y="80547"/>
                    <a:pt x="37714" y="39452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" name="Shape 17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10000"/>
                  </a:moveTo>
                  <a:cubicBezTo>
                    <a:pt x="105000" y="115000"/>
                    <a:pt x="120000" y="117500"/>
                    <a:pt x="120000" y="120000"/>
                  </a:cubicBezTo>
                  <a:cubicBezTo>
                    <a:pt x="120000" y="95000"/>
                    <a:pt x="120000" y="72500"/>
                    <a:pt x="120000" y="47500"/>
                  </a:cubicBezTo>
                  <a:cubicBezTo>
                    <a:pt x="75000" y="32500"/>
                    <a:pt x="45000" y="15000"/>
                    <a:pt x="15000" y="0"/>
                  </a:cubicBezTo>
                  <a:cubicBezTo>
                    <a:pt x="0" y="22500"/>
                    <a:pt x="0" y="42500"/>
                    <a:pt x="0" y="65000"/>
                  </a:cubicBezTo>
                  <a:cubicBezTo>
                    <a:pt x="30000" y="80000"/>
                    <a:pt x="75000" y="95000"/>
                    <a:pt x="105000" y="11000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" name="Shape 18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153" y="16000"/>
                  </a:moveTo>
                  <a:cubicBezTo>
                    <a:pt x="11538" y="10666"/>
                    <a:pt x="4615" y="5333"/>
                    <a:pt x="0" y="0"/>
                  </a:cubicBezTo>
                  <a:cubicBezTo>
                    <a:pt x="6923" y="14222"/>
                    <a:pt x="16153" y="28444"/>
                    <a:pt x="27692" y="42666"/>
                  </a:cubicBezTo>
                  <a:cubicBezTo>
                    <a:pt x="30000" y="47111"/>
                    <a:pt x="32307" y="50666"/>
                    <a:pt x="36923" y="55111"/>
                  </a:cubicBezTo>
                  <a:cubicBezTo>
                    <a:pt x="62307" y="76444"/>
                    <a:pt x="90000" y="98666"/>
                    <a:pt x="117692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4615" y="96888"/>
                    <a:pt x="73846" y="73777"/>
                    <a:pt x="55384" y="49777"/>
                  </a:cubicBezTo>
                  <a:cubicBezTo>
                    <a:pt x="41538" y="38222"/>
                    <a:pt x="30000" y="27555"/>
                    <a:pt x="16153" y="1600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19" name="Shape 19"/>
          <p:cNvGrpSpPr/>
          <p:nvPr/>
        </p:nvGrpSpPr>
        <p:grpSpPr>
          <a:xfrm>
            <a:off x="27222" y="-786"/>
            <a:ext cx="2356674" cy="6854039"/>
            <a:chOff x="6627813" y="194833"/>
            <a:chExt cx="1952625" cy="5678918"/>
          </a:xfrm>
        </p:grpSpPr>
        <p:sp>
          <p:nvSpPr>
            <p:cNvPr id="20" name="Shape 20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55" y="27391"/>
                  </a:moveTo>
                  <a:cubicBezTo>
                    <a:pt x="12815" y="37565"/>
                    <a:pt x="19805" y="47869"/>
                    <a:pt x="30291" y="58043"/>
                  </a:cubicBezTo>
                  <a:cubicBezTo>
                    <a:pt x="39611" y="68217"/>
                    <a:pt x="51262" y="78391"/>
                    <a:pt x="66407" y="88565"/>
                  </a:cubicBezTo>
                  <a:cubicBezTo>
                    <a:pt x="80388" y="98739"/>
                    <a:pt x="97864" y="108782"/>
                    <a:pt x="117669" y="118826"/>
                  </a:cubicBezTo>
                  <a:cubicBezTo>
                    <a:pt x="118834" y="119217"/>
                    <a:pt x="120000" y="119608"/>
                    <a:pt x="120000" y="120000"/>
                  </a:cubicBezTo>
                  <a:cubicBezTo>
                    <a:pt x="118834" y="118043"/>
                    <a:pt x="116504" y="115956"/>
                    <a:pt x="115339" y="114000"/>
                  </a:cubicBezTo>
                  <a:cubicBezTo>
                    <a:pt x="115339" y="113608"/>
                    <a:pt x="115339" y="113217"/>
                    <a:pt x="115339" y="112956"/>
                  </a:cubicBezTo>
                  <a:cubicBezTo>
                    <a:pt x="99029" y="104739"/>
                    <a:pt x="85048" y="96652"/>
                    <a:pt x="73398" y="88434"/>
                  </a:cubicBezTo>
                  <a:cubicBezTo>
                    <a:pt x="58252" y="78260"/>
                    <a:pt x="45436" y="68217"/>
                    <a:pt x="34951" y="57913"/>
                  </a:cubicBezTo>
                  <a:cubicBezTo>
                    <a:pt x="24466" y="47739"/>
                    <a:pt x="16310" y="37565"/>
                    <a:pt x="10485" y="27260"/>
                  </a:cubicBezTo>
                  <a:cubicBezTo>
                    <a:pt x="8155" y="22173"/>
                    <a:pt x="5825" y="17086"/>
                    <a:pt x="3495" y="12000"/>
                  </a:cubicBezTo>
                  <a:cubicBezTo>
                    <a:pt x="2330" y="7956"/>
                    <a:pt x="1165" y="4043"/>
                    <a:pt x="11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43"/>
                    <a:pt x="1165" y="7956"/>
                    <a:pt x="1165" y="12000"/>
                  </a:cubicBezTo>
                  <a:cubicBezTo>
                    <a:pt x="3495" y="17086"/>
                    <a:pt x="4660" y="22173"/>
                    <a:pt x="8155" y="273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1" name="Shape 21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272" y="83272"/>
                  </a:moveTo>
                  <a:cubicBezTo>
                    <a:pt x="87272" y="95636"/>
                    <a:pt x="102272" y="108000"/>
                    <a:pt x="120000" y="120000"/>
                  </a:cubicBezTo>
                  <a:cubicBezTo>
                    <a:pt x="120000" y="117454"/>
                    <a:pt x="120000" y="114545"/>
                    <a:pt x="120000" y="112000"/>
                  </a:cubicBezTo>
                  <a:cubicBezTo>
                    <a:pt x="120000" y="111636"/>
                    <a:pt x="120000" y="110909"/>
                    <a:pt x="120000" y="110545"/>
                  </a:cubicBezTo>
                  <a:cubicBezTo>
                    <a:pt x="107727" y="101090"/>
                    <a:pt x="95454" y="91636"/>
                    <a:pt x="84545" y="82181"/>
                  </a:cubicBezTo>
                  <a:cubicBezTo>
                    <a:pt x="51818" y="55272"/>
                    <a:pt x="23181" y="27636"/>
                    <a:pt x="0" y="0"/>
                  </a:cubicBezTo>
                  <a:cubicBezTo>
                    <a:pt x="2727" y="7636"/>
                    <a:pt x="5454" y="15272"/>
                    <a:pt x="9545" y="22909"/>
                  </a:cubicBezTo>
                  <a:cubicBezTo>
                    <a:pt x="28636" y="43272"/>
                    <a:pt x="49090" y="63272"/>
                    <a:pt x="72272" y="832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2" name="Shape 22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" y="8695"/>
                  </a:moveTo>
                  <a:cubicBezTo>
                    <a:pt x="5333" y="5797"/>
                    <a:pt x="2666" y="2898"/>
                    <a:pt x="0" y="0"/>
                  </a:cubicBezTo>
                  <a:cubicBezTo>
                    <a:pt x="0" y="5217"/>
                    <a:pt x="0" y="11014"/>
                    <a:pt x="1333" y="16811"/>
                  </a:cubicBezTo>
                  <a:cubicBezTo>
                    <a:pt x="18666" y="35942"/>
                    <a:pt x="36000" y="55072"/>
                    <a:pt x="56000" y="73623"/>
                  </a:cubicBezTo>
                  <a:cubicBezTo>
                    <a:pt x="72000" y="89275"/>
                    <a:pt x="89333" y="104927"/>
                    <a:pt x="106666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1333" y="104347"/>
                    <a:pt x="84000" y="88115"/>
                    <a:pt x="66666" y="71304"/>
                  </a:cubicBezTo>
                  <a:cubicBezTo>
                    <a:pt x="45333" y="51014"/>
                    <a:pt x="26666" y="29565"/>
                    <a:pt x="8000" y="86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3" name="Shape 23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91" y="105096"/>
                  </a:moveTo>
                  <a:cubicBezTo>
                    <a:pt x="97043" y="99700"/>
                    <a:pt x="88695" y="94047"/>
                    <a:pt x="81391" y="88394"/>
                  </a:cubicBezTo>
                  <a:cubicBezTo>
                    <a:pt x="59478" y="72205"/>
                    <a:pt x="42782" y="55503"/>
                    <a:pt x="30260" y="38800"/>
                  </a:cubicBezTo>
                  <a:cubicBezTo>
                    <a:pt x="22956" y="30578"/>
                    <a:pt x="17739" y="22098"/>
                    <a:pt x="13565" y="13618"/>
                  </a:cubicBezTo>
                  <a:cubicBezTo>
                    <a:pt x="9391" y="8993"/>
                    <a:pt x="4173" y="4625"/>
                    <a:pt x="0" y="0"/>
                  </a:cubicBezTo>
                  <a:cubicBezTo>
                    <a:pt x="5217" y="13104"/>
                    <a:pt x="12521" y="26209"/>
                    <a:pt x="21913" y="39057"/>
                  </a:cubicBezTo>
                  <a:cubicBezTo>
                    <a:pt x="34434" y="56017"/>
                    <a:pt x="51130" y="72719"/>
                    <a:pt x="72000" y="89164"/>
                  </a:cubicBezTo>
                  <a:cubicBezTo>
                    <a:pt x="82434" y="97130"/>
                    <a:pt x="93913" y="105353"/>
                    <a:pt x="107478" y="113319"/>
                  </a:cubicBezTo>
                  <a:cubicBezTo>
                    <a:pt x="111652" y="115374"/>
                    <a:pt x="115826" y="117687"/>
                    <a:pt x="120000" y="119999"/>
                  </a:cubicBezTo>
                  <a:cubicBezTo>
                    <a:pt x="118956" y="119229"/>
                    <a:pt x="117913" y="118458"/>
                    <a:pt x="116869" y="117687"/>
                  </a:cubicBezTo>
                  <a:cubicBezTo>
                    <a:pt x="112695" y="113576"/>
                    <a:pt x="108521" y="109207"/>
                    <a:pt x="105391" y="1050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666" y="120000"/>
                  </a:moveTo>
                  <a:cubicBezTo>
                    <a:pt x="50000" y="117725"/>
                    <a:pt x="46666" y="115450"/>
                    <a:pt x="43333" y="113175"/>
                  </a:cubicBezTo>
                  <a:cubicBezTo>
                    <a:pt x="26666" y="100473"/>
                    <a:pt x="16666" y="87962"/>
                    <a:pt x="16666" y="75450"/>
                  </a:cubicBezTo>
                  <a:cubicBezTo>
                    <a:pt x="16666" y="62748"/>
                    <a:pt x="26666" y="50236"/>
                    <a:pt x="43333" y="37535"/>
                  </a:cubicBezTo>
                  <a:cubicBezTo>
                    <a:pt x="50000" y="31279"/>
                    <a:pt x="60000" y="25023"/>
                    <a:pt x="73333" y="18767"/>
                  </a:cubicBezTo>
                  <a:cubicBezTo>
                    <a:pt x="86666" y="12511"/>
                    <a:pt x="100000" y="6255"/>
                    <a:pt x="120000" y="0"/>
                  </a:cubicBezTo>
                  <a:cubicBezTo>
                    <a:pt x="116666" y="0"/>
                    <a:pt x="116666" y="0"/>
                    <a:pt x="116666" y="0"/>
                  </a:cubicBezTo>
                  <a:cubicBezTo>
                    <a:pt x="96666" y="6255"/>
                    <a:pt x="80000" y="12511"/>
                    <a:pt x="66666" y="18767"/>
                  </a:cubicBezTo>
                  <a:cubicBezTo>
                    <a:pt x="53333" y="25023"/>
                    <a:pt x="43333" y="31279"/>
                    <a:pt x="33333" y="37535"/>
                  </a:cubicBezTo>
                  <a:cubicBezTo>
                    <a:pt x="13333" y="50047"/>
                    <a:pt x="3333" y="62748"/>
                    <a:pt x="3333" y="75450"/>
                  </a:cubicBezTo>
                  <a:cubicBezTo>
                    <a:pt x="0" y="87393"/>
                    <a:pt x="6666" y="99526"/>
                    <a:pt x="23333" y="111658"/>
                  </a:cubicBezTo>
                  <a:cubicBezTo>
                    <a:pt x="33333" y="114312"/>
                    <a:pt x="43333" y="117156"/>
                    <a:pt x="53333" y="119810"/>
                  </a:cubicBezTo>
                  <a:cubicBezTo>
                    <a:pt x="53333" y="119810"/>
                    <a:pt x="56666" y="120000"/>
                    <a:pt x="56666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285" y="120000"/>
                  </a:moveTo>
                  <a:cubicBezTo>
                    <a:pt x="119999" y="120000"/>
                    <a:pt x="119999" y="120000"/>
                    <a:pt x="119999" y="120000"/>
                  </a:cubicBezTo>
                  <a:cubicBezTo>
                    <a:pt x="77142" y="81355"/>
                    <a:pt x="38571" y="40677"/>
                    <a:pt x="0" y="0"/>
                  </a:cubicBezTo>
                  <a:cubicBezTo>
                    <a:pt x="25714" y="40677"/>
                    <a:pt x="55714" y="81355"/>
                    <a:pt x="94285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" name="Shape 26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235" y="60560"/>
                  </a:moveTo>
                  <a:cubicBezTo>
                    <a:pt x="56470" y="80747"/>
                    <a:pt x="91764" y="99813"/>
                    <a:pt x="120000" y="120000"/>
                  </a:cubicBezTo>
                  <a:cubicBezTo>
                    <a:pt x="98823" y="96448"/>
                    <a:pt x="84705" y="72897"/>
                    <a:pt x="70588" y="49345"/>
                  </a:cubicBezTo>
                  <a:cubicBezTo>
                    <a:pt x="70588" y="49345"/>
                    <a:pt x="63529" y="48224"/>
                    <a:pt x="63529" y="48224"/>
                  </a:cubicBezTo>
                  <a:cubicBezTo>
                    <a:pt x="42352" y="32523"/>
                    <a:pt x="21176" y="15700"/>
                    <a:pt x="0" y="0"/>
                  </a:cubicBezTo>
                  <a:cubicBezTo>
                    <a:pt x="0" y="2242"/>
                    <a:pt x="0" y="5607"/>
                    <a:pt x="0" y="8971"/>
                  </a:cubicBezTo>
                  <a:cubicBezTo>
                    <a:pt x="7058" y="25794"/>
                    <a:pt x="21176" y="43738"/>
                    <a:pt x="28235" y="605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" name="Shape 27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5" y="116830"/>
                  </a:moveTo>
                  <a:cubicBezTo>
                    <a:pt x="3673" y="105845"/>
                    <a:pt x="7755" y="94647"/>
                    <a:pt x="14285" y="83873"/>
                  </a:cubicBezTo>
                  <a:cubicBezTo>
                    <a:pt x="20816" y="73309"/>
                    <a:pt x="29795" y="62957"/>
                    <a:pt x="40408" y="53239"/>
                  </a:cubicBezTo>
                  <a:cubicBezTo>
                    <a:pt x="50612" y="43309"/>
                    <a:pt x="62857" y="34014"/>
                    <a:pt x="76326" y="25140"/>
                  </a:cubicBezTo>
                  <a:cubicBezTo>
                    <a:pt x="82857" y="20704"/>
                    <a:pt x="89795" y="16267"/>
                    <a:pt x="97142" y="12253"/>
                  </a:cubicBezTo>
                  <a:cubicBezTo>
                    <a:pt x="100816" y="10140"/>
                    <a:pt x="104489" y="8028"/>
                    <a:pt x="108163" y="5915"/>
                  </a:cubicBezTo>
                  <a:cubicBezTo>
                    <a:pt x="111836" y="4014"/>
                    <a:pt x="115918" y="1901"/>
                    <a:pt x="120000" y="0"/>
                  </a:cubicBezTo>
                  <a:cubicBezTo>
                    <a:pt x="119591" y="0"/>
                    <a:pt x="119591" y="0"/>
                    <a:pt x="119591" y="0"/>
                  </a:cubicBezTo>
                  <a:cubicBezTo>
                    <a:pt x="115510" y="1901"/>
                    <a:pt x="111428" y="3802"/>
                    <a:pt x="107755" y="5704"/>
                  </a:cubicBezTo>
                  <a:cubicBezTo>
                    <a:pt x="104081" y="7816"/>
                    <a:pt x="100408" y="9929"/>
                    <a:pt x="96734" y="11830"/>
                  </a:cubicBezTo>
                  <a:cubicBezTo>
                    <a:pt x="88979" y="16056"/>
                    <a:pt x="82040" y="20281"/>
                    <a:pt x="75510" y="24718"/>
                  </a:cubicBezTo>
                  <a:cubicBezTo>
                    <a:pt x="61632" y="33591"/>
                    <a:pt x="49387" y="42887"/>
                    <a:pt x="38775" y="52605"/>
                  </a:cubicBezTo>
                  <a:cubicBezTo>
                    <a:pt x="27755" y="62535"/>
                    <a:pt x="18775" y="72887"/>
                    <a:pt x="12244" y="83661"/>
                  </a:cubicBezTo>
                  <a:cubicBezTo>
                    <a:pt x="5306" y="94014"/>
                    <a:pt x="1224" y="105000"/>
                    <a:pt x="0" y="115985"/>
                  </a:cubicBezTo>
                  <a:cubicBezTo>
                    <a:pt x="1224" y="117253"/>
                    <a:pt x="2040" y="118521"/>
                    <a:pt x="2857" y="120000"/>
                  </a:cubicBezTo>
                  <a:cubicBezTo>
                    <a:pt x="2857" y="118943"/>
                    <a:pt x="2857" y="117887"/>
                    <a:pt x="3265" y="1168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" name="Shape 28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40754"/>
                    <a:pt x="57600" y="81509"/>
                    <a:pt x="912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6800" y="81509"/>
                    <a:pt x="38400" y="4075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9" name="Shape 29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25531"/>
                    <a:pt x="8275" y="51063"/>
                    <a:pt x="28965" y="75744"/>
                  </a:cubicBezTo>
                  <a:cubicBezTo>
                    <a:pt x="45517" y="83404"/>
                    <a:pt x="57931" y="91914"/>
                    <a:pt x="74482" y="99574"/>
                  </a:cubicBezTo>
                  <a:cubicBezTo>
                    <a:pt x="91034" y="106382"/>
                    <a:pt x="103448" y="113191"/>
                    <a:pt x="120000" y="120000"/>
                  </a:cubicBezTo>
                  <a:cubicBezTo>
                    <a:pt x="115862" y="118297"/>
                    <a:pt x="115862" y="116595"/>
                    <a:pt x="111724" y="114893"/>
                  </a:cubicBezTo>
                  <a:cubicBezTo>
                    <a:pt x="66206" y="83404"/>
                    <a:pt x="41379" y="51063"/>
                    <a:pt x="33103" y="18723"/>
                  </a:cubicBezTo>
                  <a:cubicBezTo>
                    <a:pt x="28965" y="15319"/>
                    <a:pt x="20689" y="12765"/>
                    <a:pt x="16551" y="9361"/>
                  </a:cubicBezTo>
                  <a:cubicBezTo>
                    <a:pt x="8275" y="5957"/>
                    <a:pt x="4137" y="255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0" name="Shape 30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5000"/>
                  </a:moveTo>
                  <a:cubicBezTo>
                    <a:pt x="15000" y="72500"/>
                    <a:pt x="30000" y="82500"/>
                    <a:pt x="60000" y="92500"/>
                  </a:cubicBezTo>
                  <a:cubicBezTo>
                    <a:pt x="75000" y="102500"/>
                    <a:pt x="105000" y="110000"/>
                    <a:pt x="120000" y="120000"/>
                  </a:cubicBezTo>
                  <a:cubicBezTo>
                    <a:pt x="105000" y="95000"/>
                    <a:pt x="105000" y="70000"/>
                    <a:pt x="105000" y="47500"/>
                  </a:cubicBezTo>
                  <a:cubicBezTo>
                    <a:pt x="75000" y="30000"/>
                    <a:pt x="45000" y="15000"/>
                    <a:pt x="0" y="0"/>
                  </a:cubicBezTo>
                  <a:cubicBezTo>
                    <a:pt x="0" y="2500"/>
                    <a:pt x="0" y="7500"/>
                    <a:pt x="0" y="10000"/>
                  </a:cubicBezTo>
                  <a:cubicBezTo>
                    <a:pt x="0" y="27500"/>
                    <a:pt x="0" y="47500"/>
                    <a:pt x="0" y="65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1" name="Shape 31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30270"/>
                  </a:moveTo>
                  <a:cubicBezTo>
                    <a:pt x="19090" y="20540"/>
                    <a:pt x="10909" y="9729"/>
                    <a:pt x="0" y="0"/>
                  </a:cubicBezTo>
                  <a:cubicBezTo>
                    <a:pt x="8181" y="17297"/>
                    <a:pt x="19090" y="35675"/>
                    <a:pt x="30000" y="52972"/>
                  </a:cubicBezTo>
                  <a:cubicBezTo>
                    <a:pt x="32727" y="56216"/>
                    <a:pt x="35454" y="59459"/>
                    <a:pt x="38181" y="62702"/>
                  </a:cubicBezTo>
                  <a:cubicBezTo>
                    <a:pt x="60000" y="82162"/>
                    <a:pt x="81818" y="101621"/>
                    <a:pt x="106363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5454" y="99459"/>
                    <a:pt x="76363" y="77837"/>
                    <a:pt x="60000" y="56216"/>
                  </a:cubicBezTo>
                  <a:cubicBezTo>
                    <a:pt x="49090" y="47567"/>
                    <a:pt x="40909" y="38918"/>
                    <a:pt x="30000" y="302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32" name="Shape 3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Century Gothic"/>
              <a:buNone/>
            </a:pPr>
            <a:r>
              <a:rPr lang="en-US" sz="54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NHL Player Development Modelling</a:t>
            </a:r>
          </a:p>
        </p:txBody>
      </p:sp>
      <p:sp>
        <p:nvSpPr>
          <p:cNvPr id="165" name="Shape 165"/>
          <p:cNvSpPr txBox="1"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en-US" sz="1800" b="0" i="0" u="none" strike="noStrike" cap="none" dirty="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Means and Methods to Projecting Player </a:t>
            </a:r>
            <a:r>
              <a:rPr lang="en-US" sz="1800" b="0" i="0" u="none" strike="noStrike" cap="none" dirty="0" smtClean="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Contributions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endParaRPr lang="en-US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en-US" sz="1800" b="0" i="0" u="none" strike="noStrike" cap="none" dirty="0" smtClean="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S. </a:t>
            </a:r>
            <a:r>
              <a:rPr lang="en-US" sz="1800" b="0" i="0" u="none" strike="noStrike" cap="none" dirty="0" err="1" smtClean="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Burtch</a:t>
            </a:r>
            <a:r>
              <a:rPr lang="en-US" dirty="0" smtClean="0"/>
              <a:t>, 2017</a:t>
            </a:r>
            <a:endParaRPr lang="en-US" sz="1800" b="0" i="0" u="none" strike="noStrike" cap="none" dirty="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Century Gothic"/>
              <a:buNone/>
            </a:pPr>
            <a:r>
              <a:rPr lang="en-US" sz="3600" b="0" i="0" u="none" strike="noStrike" cap="none" dirty="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Player </a:t>
            </a:r>
            <a:r>
              <a:rPr lang="en-US" sz="3600" b="0" i="0" u="none" strike="noStrike" cap="none" dirty="0" smtClean="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Career Trajectory </a:t>
            </a:r>
            <a:r>
              <a:rPr lang="en-US" sz="3600" b="0" i="0" u="none" strike="noStrike" cap="none" dirty="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Description</a:t>
            </a:r>
          </a:p>
        </p:txBody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2590800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1800" b="0" i="0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Useful for Generalization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endParaRPr lang="en-US" sz="1800" b="0" i="0" u="none" strike="noStrike" cap="none" dirty="0" smtClean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1800" b="0" i="0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Player </a:t>
            </a:r>
            <a:r>
              <a:rPr lang="en-US" sz="1800" b="0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Production </a:t>
            </a:r>
            <a:r>
              <a:rPr lang="en-US" sz="1800" b="0" i="0" u="none" strike="noStrike" cap="none" dirty="0" err="1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vs</a:t>
            </a:r>
            <a:r>
              <a:rPr lang="en-US" sz="1800" b="0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Age</a:t>
            </a:r>
          </a:p>
          <a:p>
            <a:pPr marL="742950" marR="0" lvl="1" indent="-2857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1600" b="0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Cumulative Points (</a:t>
            </a:r>
            <a:r>
              <a:rPr lang="en-US" sz="1600" b="0" i="0" u="none" strike="noStrike" cap="none" dirty="0" err="1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Krzywicki</a:t>
            </a:r>
            <a:r>
              <a:rPr lang="en-US" sz="1600" b="0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2008</a:t>
            </a:r>
            <a:r>
              <a:rPr lang="en-US" sz="1600" b="0" i="0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)</a:t>
            </a:r>
            <a:endParaRPr lang="en-US" sz="1600" b="0" i="0" u="none" strike="noStrike" cap="none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" name="Picture 3" descr="Krzywicki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2788" y="3659436"/>
            <a:ext cx="5502444" cy="2817563"/>
          </a:xfrm>
          <a:prstGeom prst="rect">
            <a:avLst/>
          </a:prstGeom>
        </p:spPr>
      </p:pic>
      <p:pic>
        <p:nvPicPr>
          <p:cNvPr id="5" name="Picture 4" descr="Krzywicki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1588" y="3631822"/>
            <a:ext cx="4267200" cy="28236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Century Gothic"/>
              <a:buNone/>
            </a:pPr>
            <a:r>
              <a:rPr lang="en-US" sz="3600" b="0" i="0" u="none" strike="noStrike" cap="none" dirty="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Player </a:t>
            </a:r>
            <a:r>
              <a:rPr lang="en-US" sz="3600" b="0" i="0" u="none" strike="noStrike" cap="none" dirty="0" smtClean="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Career Trajectory </a:t>
            </a:r>
            <a:r>
              <a:rPr lang="en-US" sz="3600" b="0" i="0" u="none" strike="noStrike" cap="none" dirty="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Description</a:t>
            </a:r>
          </a:p>
        </p:txBody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1800" b="0" i="0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Useful for Generalization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endParaRPr lang="en-US" sz="1800" b="0" i="0" u="none" strike="noStrike" cap="none" dirty="0" smtClean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742950" marR="0" lvl="1" indent="-2857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1600" b="0" i="0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Points </a:t>
            </a:r>
            <a:r>
              <a:rPr lang="en-US" sz="1600" b="0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Per GP / Per 60 (Desjardins, 2010; </a:t>
            </a:r>
            <a:r>
              <a:rPr lang="en-US" sz="1600" b="0" i="0" u="none" strike="noStrike" cap="none" dirty="0" err="1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Tuslky</a:t>
            </a:r>
            <a:r>
              <a:rPr lang="en-US" sz="1600" b="0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2013, 2014</a:t>
            </a:r>
            <a:r>
              <a:rPr lang="en-US" sz="1600" b="0" i="0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)</a:t>
            </a:r>
          </a:p>
          <a:p>
            <a:pPr lvl="1" indent="-285750"/>
            <a:r>
              <a:rPr lang="en-US" dirty="0" smtClean="0"/>
              <a:t>Shot Rates (</a:t>
            </a:r>
            <a:r>
              <a:rPr lang="en-US" dirty="0" err="1" smtClean="0"/>
              <a:t>Tulsky</a:t>
            </a:r>
            <a:r>
              <a:rPr lang="en-US" dirty="0" smtClean="0"/>
              <a:t> 2014)</a:t>
            </a:r>
            <a:endParaRPr lang="en-US" sz="1600" b="0" i="0" u="none" strike="noStrike" cap="none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742950" marR="0" lvl="1" indent="-2857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endParaRPr lang="en-US" sz="1600" b="0" i="0" u="none" strike="noStrike" cap="none" dirty="0" smtClean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" name="Picture 3" descr="ppgv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3581400"/>
            <a:ext cx="4991100" cy="2505075"/>
          </a:xfrm>
          <a:prstGeom prst="rect">
            <a:avLst/>
          </a:prstGeom>
        </p:spPr>
      </p:pic>
      <p:pic>
        <p:nvPicPr>
          <p:cNvPr id="5" name="Picture 4" descr="Aging_-_F_Cors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3352800"/>
            <a:ext cx="4591691" cy="2743583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Century Gothic"/>
              <a:buNone/>
            </a:pPr>
            <a:r>
              <a:rPr lang="en-US" sz="3600" b="0" i="0" u="none" strike="noStrike" cap="none" dirty="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Player </a:t>
            </a:r>
            <a:r>
              <a:rPr lang="en-US" sz="3600" b="0" i="0" u="none" strike="noStrike" cap="none" dirty="0" smtClean="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Career Trajectory </a:t>
            </a:r>
            <a:r>
              <a:rPr lang="en-US" sz="3600" b="0" i="0" u="none" strike="noStrike" cap="none" dirty="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Description</a:t>
            </a:r>
          </a:p>
        </p:txBody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1800" b="0" i="0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Useful for Generalization</a:t>
            </a:r>
            <a:endParaRPr lang="en-US" sz="1600" b="0" i="0" u="none" strike="noStrike" cap="none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742950" marR="0" lvl="1" indent="-2857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endParaRPr lang="en-US" sz="1600" b="0" i="0" u="none" strike="noStrike" cap="none" dirty="0" smtClean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742950" marR="0" lvl="1" indent="-2857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1600" b="0" i="0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Save </a:t>
            </a:r>
            <a:r>
              <a:rPr lang="en-US" sz="1600" b="0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Percentage (</a:t>
            </a:r>
            <a:r>
              <a:rPr lang="en-US" sz="1600" b="0" i="0" u="none" strike="noStrike" cap="none" dirty="0" err="1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Burtch</a:t>
            </a:r>
            <a:r>
              <a:rPr lang="en-US" sz="1600" b="0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2013; </a:t>
            </a:r>
            <a:r>
              <a:rPr lang="en-US" sz="1600" b="0" i="0" u="none" strike="noStrike" cap="none" dirty="0" err="1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Tulsky</a:t>
            </a:r>
            <a:r>
              <a:rPr lang="en-US" sz="1600" b="0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2013</a:t>
            </a:r>
            <a:r>
              <a:rPr lang="en-US" sz="1600" b="0" i="0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)</a:t>
            </a:r>
          </a:p>
          <a:p>
            <a:pPr marL="742950" marR="0" lvl="1" indent="-2857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endParaRPr lang="en-US" sz="1600" b="0" i="0" u="none" strike="noStrike" cap="none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" name="Picture 4" descr="TheoreticalSV_dro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3352800"/>
            <a:ext cx="4876800" cy="2821021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Century Gothic"/>
              <a:buNone/>
            </a:pPr>
            <a:r>
              <a:rPr lang="en-US" sz="3600" b="0" i="0" u="none" strike="noStrike" cap="none" dirty="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Projection as </a:t>
            </a:r>
            <a:r>
              <a:rPr lang="en-US" sz="3600" b="0" i="0" u="none" strike="noStrike" cap="none" dirty="0" smtClean="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Statistical </a:t>
            </a:r>
            <a:r>
              <a:rPr lang="en-US" sz="3600" b="0" i="0" u="none" strike="noStrike" cap="none" dirty="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Exercise</a:t>
            </a:r>
          </a:p>
        </p:txBody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1800" b="0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Marcel Projections</a:t>
            </a:r>
          </a:p>
          <a:p>
            <a:pPr lvl="2" indent="-285750"/>
            <a:r>
              <a:rPr lang="en-US" sz="1400" b="1" i="1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“The Marcel the Monkey Forecasting System (or the </a:t>
            </a:r>
            <a:r>
              <a:rPr lang="en-US" sz="1400" b="1" i="1" u="none" strike="noStrike" cap="none" dirty="0" err="1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Marcels</a:t>
            </a:r>
            <a:r>
              <a:rPr lang="en-US" sz="1400" b="1" i="1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for short) is the most advanced forecasting system ever </a:t>
            </a:r>
            <a:r>
              <a:rPr lang="en-US" sz="1400" b="1" i="1" u="none" strike="noStrike" cap="none" dirty="0" err="1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concieved</a:t>
            </a:r>
            <a:r>
              <a:rPr lang="en-US" sz="1400" b="1" i="1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.”</a:t>
            </a:r>
          </a:p>
          <a:p>
            <a:pPr lvl="2" indent="-285750">
              <a:buNone/>
            </a:pPr>
            <a:r>
              <a:rPr lang="en-US" b="1" i="1" dirty="0" smtClean="0"/>
              <a:t>	“Not.”</a:t>
            </a:r>
          </a:p>
          <a:p>
            <a:pPr lvl="2" indent="-285750">
              <a:buNone/>
            </a:pPr>
            <a:r>
              <a:rPr lang="en-US" b="1" i="1" dirty="0" smtClean="0"/>
              <a:t>	“Actually it is the most basic forecasting system you can have, that uses as little intelligence as possible.”</a:t>
            </a:r>
          </a:p>
          <a:p>
            <a:pPr lvl="2" indent="-285750">
              <a:buNone/>
            </a:pPr>
            <a:r>
              <a:rPr lang="en-US" b="1" i="1" dirty="0" smtClean="0"/>
              <a:t>		</a:t>
            </a:r>
            <a:r>
              <a:rPr lang="en-US" sz="1200" i="1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(Tom </a:t>
            </a:r>
            <a:r>
              <a:rPr lang="en-US" sz="1200" b="0" i="0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Tango</a:t>
            </a:r>
            <a:r>
              <a:rPr lang="en-US" sz="1200" b="0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</a:t>
            </a:r>
            <a:r>
              <a:rPr lang="en-US" sz="1200" b="0" i="0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2012 – </a:t>
            </a:r>
            <a:r>
              <a:rPr lang="en-US" sz="1200" b="0" i="0" u="none" strike="noStrike" cap="none" dirty="0" err="1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Marcels</a:t>
            </a:r>
            <a:r>
              <a:rPr lang="en-US" sz="1200" b="0" i="0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first introduced in 2004)</a:t>
            </a:r>
            <a:endParaRPr lang="en-US" sz="1400" b="0" i="0" u="none" strike="noStrike" cap="none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1" indent="-342900"/>
            <a:r>
              <a:rPr lang="en-US" sz="1600" b="0" i="0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Projecting </a:t>
            </a:r>
            <a:r>
              <a:rPr lang="en-US" sz="1600" b="0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Goaltender Performance</a:t>
            </a:r>
          </a:p>
          <a:p>
            <a:pPr lvl="2" indent="-285750"/>
            <a:r>
              <a:rPr lang="en-US" sz="1400" b="0" i="0" u="none" strike="noStrike" cap="none" dirty="0" err="1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Marcels</a:t>
            </a:r>
            <a:r>
              <a:rPr lang="en-US" sz="1400" b="0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(Garik16, 2014; </a:t>
            </a:r>
            <a:r>
              <a:rPr lang="en-US" sz="1400" b="0" i="0" u="none" strike="noStrike" cap="none" dirty="0" err="1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Tulsky</a:t>
            </a:r>
            <a:r>
              <a:rPr lang="en-US" sz="1400" b="0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2014)</a:t>
            </a:r>
          </a:p>
          <a:p>
            <a:pPr lvl="1" indent="-342900"/>
            <a:r>
              <a:rPr lang="en-US" sz="1600" b="0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Projecting Skater Performance</a:t>
            </a:r>
          </a:p>
          <a:p>
            <a:pPr lvl="2" indent="-285750"/>
            <a:r>
              <a:rPr lang="en-US" sz="1400" b="0" i="0" u="none" strike="noStrike" cap="none" dirty="0" err="1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Marcels</a:t>
            </a:r>
            <a:r>
              <a:rPr lang="en-US" sz="1400" b="0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</a:t>
            </a:r>
            <a:r>
              <a:rPr lang="en-US" sz="1400" b="0" i="0" u="none" strike="noStrike" cap="none" dirty="0" err="1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Galimini</a:t>
            </a:r>
            <a:r>
              <a:rPr lang="en-US" sz="1400" b="0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2015)</a:t>
            </a: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endParaRPr sz="1800" b="0" i="0" u="none" strike="noStrike" cap="none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Century Gothic"/>
              <a:buNone/>
            </a:pPr>
            <a:r>
              <a:rPr lang="en-US"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More Detailed Projections in Other Sports</a:t>
            </a:r>
          </a:p>
        </p:txBody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1800" b="0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PECOTA / Steamer / </a:t>
            </a:r>
            <a:r>
              <a:rPr lang="en-US" sz="1800" b="0" i="0" u="none" strike="noStrike" cap="none" dirty="0" err="1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ZiPs</a:t>
            </a:r>
            <a:r>
              <a:rPr lang="en-US" sz="1800" b="0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(baseball)</a:t>
            </a:r>
          </a:p>
          <a:p>
            <a:pPr marL="342900" marR="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1800" b="0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CARMELO (basketball)</a:t>
            </a:r>
          </a:p>
          <a:p>
            <a:pPr marL="342900" marR="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1800" b="0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APROPOS (soccer</a:t>
            </a:r>
            <a:r>
              <a:rPr lang="en-US" sz="1800" b="0" i="0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)</a:t>
            </a:r>
          </a:p>
          <a:p>
            <a:pPr marL="342900" marR="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endParaRPr lang="en-US" dirty="0"/>
          </a:p>
          <a:p>
            <a:pPr marL="342900" marR="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1800" b="0" i="0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All employ a similar logic</a:t>
            </a:r>
          </a:p>
          <a:p>
            <a:pPr lvl="1" indent="-342900"/>
            <a:r>
              <a:rPr lang="en-US" dirty="0" smtClean="0"/>
              <a:t>Try to project player development by exploring trajectory of similar players</a:t>
            </a:r>
          </a:p>
          <a:p>
            <a:pPr lvl="1" indent="-342900"/>
            <a:r>
              <a:rPr lang="en-US" sz="1600" b="0" i="0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raises </a:t>
            </a:r>
            <a:r>
              <a:rPr lang="en-US" sz="1600" b="0" i="0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 </a:t>
            </a:r>
            <a:r>
              <a:rPr lang="en-US" sz="1600" b="0" i="0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key questions…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How Do We Identify Similar Players?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4038600"/>
          </a:xfrm>
        </p:spPr>
        <p:txBody>
          <a:bodyPr/>
          <a:lstStyle/>
          <a:p>
            <a:r>
              <a:rPr lang="en-US" dirty="0" smtClean="0"/>
              <a:t>Player Similarity Scores</a:t>
            </a:r>
          </a:p>
          <a:p>
            <a:pPr lvl="1"/>
            <a:r>
              <a:rPr lang="en-US" dirty="0" smtClean="0"/>
              <a:t>(Hockey/Basketball/Baseball/Football-Reference.com, 2008)</a:t>
            </a:r>
          </a:p>
          <a:p>
            <a:pPr lvl="1"/>
            <a:r>
              <a:rPr lang="en-US" dirty="0" smtClean="0"/>
              <a:t>Uses overall career “score” and “shape” similarity</a:t>
            </a:r>
          </a:p>
          <a:p>
            <a:pPr lvl="1"/>
            <a:r>
              <a:rPr lang="en-US" dirty="0" smtClean="0"/>
              <a:t>Does not account for variation by age</a:t>
            </a:r>
          </a:p>
          <a:p>
            <a:r>
              <a:rPr lang="en-US" dirty="0" smtClean="0"/>
              <a:t>Euclidean Distance</a:t>
            </a:r>
          </a:p>
          <a:p>
            <a:pPr lvl="1"/>
            <a:r>
              <a:rPr lang="en-US" dirty="0" smtClean="0"/>
              <a:t>Most recently applied in Hockey Statistics by </a:t>
            </a:r>
            <a:endParaRPr lang="en-US" dirty="0" smtClean="0"/>
          </a:p>
          <a:p>
            <a:pPr lvl="2"/>
            <a:r>
              <a:rPr lang="en-US" dirty="0" err="1" smtClean="0"/>
              <a:t>Corsica.Hockey</a:t>
            </a:r>
            <a:r>
              <a:rPr lang="en-US" dirty="0" smtClean="0"/>
              <a:t> Statistically Similar Players (Perry, </a:t>
            </a:r>
            <a:r>
              <a:rPr lang="en-US" dirty="0" smtClean="0"/>
              <a:t>2016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Identifying Playing Styles With Clustering (Stimson, 2017)</a:t>
            </a:r>
          </a:p>
          <a:p>
            <a:pPr lvl="2"/>
            <a:r>
              <a:rPr lang="en-US" dirty="0" smtClean="0"/>
              <a:t>Examining Which Players are Most Similar To Current Red Wings (</a:t>
            </a:r>
            <a:r>
              <a:rPr lang="en-US" dirty="0" err="1" smtClean="0"/>
              <a:t>Iyer</a:t>
            </a:r>
            <a:r>
              <a:rPr lang="en-US" dirty="0" smtClean="0"/>
              <a:t>, 2017)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How Do We Identify Similar Players?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4038600"/>
          </a:xfrm>
        </p:spPr>
        <p:txBody>
          <a:bodyPr/>
          <a:lstStyle/>
          <a:p>
            <a:r>
              <a:rPr lang="en-US" dirty="0"/>
              <a:t>Using K-Nearest </a:t>
            </a:r>
            <a:r>
              <a:rPr lang="en-US" dirty="0" err="1"/>
              <a:t>Neighbours</a:t>
            </a:r>
            <a:r>
              <a:rPr lang="en-US" dirty="0"/>
              <a:t> Algorithms to identify similar player </a:t>
            </a:r>
            <a:r>
              <a:rPr lang="en-US" dirty="0" smtClean="0"/>
              <a:t>types/styles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We </a:t>
            </a:r>
            <a:r>
              <a:rPr lang="en-US" dirty="0" smtClean="0"/>
              <a:t>seek to identify similarity by </a:t>
            </a:r>
            <a:r>
              <a:rPr lang="en-US" b="1" dirty="0" smtClean="0"/>
              <a:t>age/season</a:t>
            </a:r>
            <a:r>
              <a:rPr lang="en-US" dirty="0" smtClean="0"/>
              <a:t> across a variety of GAR metrics</a:t>
            </a:r>
          </a:p>
          <a:p>
            <a:pPr lvl="1"/>
            <a:r>
              <a:rPr lang="en-US" dirty="0" smtClean="0"/>
              <a:t>KNN Matrix Data using GAR data (courtesy Dawson </a:t>
            </a:r>
            <a:r>
              <a:rPr lang="en-US" dirty="0" err="1" smtClean="0"/>
              <a:t>Sprigings</a:t>
            </a:r>
            <a:r>
              <a:rPr lang="en-US" dirty="0" smtClean="0"/>
              <a:t>, 2008-2017)</a:t>
            </a:r>
          </a:p>
          <a:p>
            <a:pPr lvl="1"/>
            <a:r>
              <a:rPr lang="en-US" dirty="0" smtClean="0"/>
              <a:t>Weight each GAR metric according to year-over-year auto-correlation</a:t>
            </a:r>
          </a:p>
          <a:p>
            <a:pPr lvl="1"/>
            <a:r>
              <a:rPr lang="en-US" dirty="0" smtClean="0"/>
              <a:t>Scale each GAR metric to account for players with limited GP and thus maximize the size of the sample</a:t>
            </a:r>
          </a:p>
          <a:p>
            <a:pPr lvl="2"/>
            <a:r>
              <a:rPr lang="en-US" dirty="0" smtClean="0"/>
              <a:t>This was accomplished by modeling the underlying relationships between GP and individual GAR components to account for individual skaters with low GP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How Do We Identify Similar Players?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4038600"/>
          </a:xfrm>
        </p:spPr>
        <p:txBody>
          <a:bodyPr/>
          <a:lstStyle/>
          <a:p>
            <a:r>
              <a:rPr lang="en-US" dirty="0"/>
              <a:t>Using K-Nearest </a:t>
            </a:r>
            <a:r>
              <a:rPr lang="en-US" dirty="0" err="1"/>
              <a:t>Neighbours</a:t>
            </a:r>
            <a:r>
              <a:rPr lang="en-US" dirty="0"/>
              <a:t> Algorithms to identify similar player </a:t>
            </a:r>
            <a:r>
              <a:rPr lang="en-US" dirty="0" smtClean="0"/>
              <a:t>types/styles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We seek to identify similarity by </a:t>
            </a:r>
            <a:r>
              <a:rPr lang="en-US" b="1" dirty="0" smtClean="0"/>
              <a:t>age/season</a:t>
            </a:r>
            <a:r>
              <a:rPr lang="en-US" dirty="0" smtClean="0"/>
              <a:t> across a variety of GAR metrics</a:t>
            </a:r>
          </a:p>
          <a:p>
            <a:pPr lvl="1"/>
            <a:r>
              <a:rPr lang="en-US" dirty="0" smtClean="0"/>
              <a:t>We </a:t>
            </a:r>
            <a:r>
              <a:rPr lang="en-US" dirty="0" smtClean="0"/>
              <a:t>thus obtain our KNN Age Matrix</a:t>
            </a:r>
          </a:p>
          <a:p>
            <a:pPr lvl="2"/>
            <a:r>
              <a:rPr lang="en-US" dirty="0" smtClean="0"/>
              <a:t>1479 Individual Skaters</a:t>
            </a:r>
          </a:p>
          <a:p>
            <a:pPr lvl="2"/>
            <a:r>
              <a:rPr lang="en-US" dirty="0" smtClean="0"/>
              <a:t>6 GAR metrics per year of age</a:t>
            </a:r>
          </a:p>
          <a:p>
            <a:pPr lvl="2"/>
            <a:r>
              <a:rPr lang="en-US" dirty="0" smtClean="0"/>
              <a:t>Spanning ages 18 to 44 (</a:t>
            </a:r>
            <a:r>
              <a:rPr lang="en-US" dirty="0" err="1" smtClean="0"/>
              <a:t>Jaromir</a:t>
            </a:r>
            <a:r>
              <a:rPr lang="en-US" dirty="0" smtClean="0"/>
              <a:t> </a:t>
            </a:r>
            <a:r>
              <a:rPr lang="en-US" dirty="0" err="1" smtClean="0"/>
              <a:t>Jagr</a:t>
            </a:r>
            <a:r>
              <a:rPr lang="en-US" dirty="0" smtClean="0"/>
              <a:t> will boost the upper bound to 45 this year)</a:t>
            </a:r>
          </a:p>
          <a:p>
            <a:pPr lvl="2"/>
            <a:r>
              <a:rPr lang="en-US" dirty="0" smtClean="0"/>
              <a:t>1479 x 6 x 27 = 239,598 data points of fun for comparison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430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How Do We Identify Similar Players?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4038600"/>
          </a:xfrm>
        </p:spPr>
        <p:txBody>
          <a:bodyPr/>
          <a:lstStyle/>
          <a:p>
            <a:r>
              <a:rPr lang="en-US" dirty="0" smtClean="0"/>
              <a:t>For each individual skater we compare </a:t>
            </a:r>
            <a:r>
              <a:rPr lang="en-US" dirty="0" smtClean="0"/>
              <a:t>them to all other skaters filtered by position (F or D) </a:t>
            </a:r>
            <a:r>
              <a:rPr lang="en-US" dirty="0" smtClean="0"/>
              <a:t>using their GAR data from age 18 to the age of the skater last season (2016-17)</a:t>
            </a:r>
          </a:p>
          <a:p>
            <a:pPr lvl="1"/>
            <a:r>
              <a:rPr lang="en-US" dirty="0" smtClean="0"/>
              <a:t>This is done using a KNN Algorithm in R – identifying the 5 most similar skaters</a:t>
            </a:r>
          </a:p>
          <a:p>
            <a:endParaRPr lang="en-US" dirty="0" smtClean="0"/>
          </a:p>
          <a:p>
            <a:r>
              <a:rPr lang="en-US" dirty="0" smtClean="0"/>
              <a:t>Issues with this method as applied</a:t>
            </a:r>
          </a:p>
          <a:p>
            <a:pPr lvl="1"/>
            <a:r>
              <a:rPr lang="en-US" dirty="0" smtClean="0"/>
              <a:t>Some skaters have peers of the same current age within their 5 most similar players</a:t>
            </a:r>
          </a:p>
          <a:p>
            <a:pPr lvl="1"/>
            <a:r>
              <a:rPr lang="en-US" dirty="0" smtClean="0"/>
              <a:t>e.g. William </a:t>
            </a:r>
            <a:r>
              <a:rPr lang="en-US" dirty="0" err="1" smtClean="0"/>
              <a:t>Nylander’s</a:t>
            </a:r>
            <a:r>
              <a:rPr lang="en-US" dirty="0" smtClean="0"/>
              <a:t> 2 most similar skaters were Christian Dvorak of the Arizona Coyotes and </a:t>
            </a:r>
            <a:r>
              <a:rPr lang="en-US" dirty="0" err="1" smtClean="0"/>
              <a:t>Brayden</a:t>
            </a:r>
            <a:r>
              <a:rPr lang="en-US" dirty="0" smtClean="0"/>
              <a:t> Point of the Tampa Bay Lightning. All 3 skaters are in the midst of their age 21 season.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How Do We Project Into The Future?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Two obvious options exist</a:t>
            </a:r>
          </a:p>
          <a:p>
            <a:pPr lvl="1"/>
            <a:r>
              <a:rPr lang="en-US" dirty="0" smtClean="0"/>
              <a:t>1	Forecast using the average outcomes of most similar skaters in the following 	season</a:t>
            </a:r>
          </a:p>
          <a:p>
            <a:pPr lvl="1"/>
            <a:r>
              <a:rPr lang="en-US" dirty="0" smtClean="0"/>
              <a:t>2	Forecast using the average proportional change for the most similar skaters in 	the following season</a:t>
            </a:r>
          </a:p>
          <a:p>
            <a:r>
              <a:rPr lang="en-US" dirty="0" smtClean="0"/>
              <a:t>The third possibility is a blending of the two aforementioned methods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Projection of GAR by Age</a:t>
            </a:r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015370255"/>
              </p:ext>
            </p:extLst>
          </p:nvPr>
        </p:nvGraphicFramePr>
        <p:xfrm>
          <a:off x="3009900" y="1414462"/>
          <a:ext cx="8572500" cy="5214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reeform 2"/>
          <p:cNvSpPr/>
          <p:nvPr/>
        </p:nvSpPr>
        <p:spPr>
          <a:xfrm>
            <a:off x="9149347" y="2502568"/>
            <a:ext cx="1534695" cy="1165727"/>
          </a:xfrm>
          <a:custGeom>
            <a:avLst/>
            <a:gdLst>
              <a:gd name="connsiteX0" fmla="*/ 0 w 1534695"/>
              <a:gd name="connsiteY0" fmla="*/ 1165727 h 1165727"/>
              <a:gd name="connsiteX1" fmla="*/ 1534695 w 1534695"/>
              <a:gd name="connsiteY1" fmla="*/ 0 h 1165727"/>
              <a:gd name="connsiteX2" fmla="*/ 1534695 w 1534695"/>
              <a:gd name="connsiteY2" fmla="*/ 764674 h 1165727"/>
              <a:gd name="connsiteX3" fmla="*/ 0 w 1534695"/>
              <a:gd name="connsiteY3" fmla="*/ 1165727 h 1165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4695" h="1165727">
                <a:moveTo>
                  <a:pt x="0" y="1165727"/>
                </a:moveTo>
                <a:lnTo>
                  <a:pt x="1534695" y="0"/>
                </a:lnTo>
                <a:lnTo>
                  <a:pt x="1534695" y="764674"/>
                </a:lnTo>
                <a:lnTo>
                  <a:pt x="0" y="1165727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Projection of GAR by Age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654405"/>
              </p:ext>
            </p:extLst>
          </p:nvPr>
        </p:nvGraphicFramePr>
        <p:xfrm>
          <a:off x="2881312" y="1447800"/>
          <a:ext cx="8548688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20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Do We Call It?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Goals</a:t>
            </a:r>
          </a:p>
          <a:p>
            <a:r>
              <a:rPr lang="en-CA" dirty="0" smtClean="0"/>
              <a:t>Above</a:t>
            </a:r>
          </a:p>
          <a:p>
            <a:r>
              <a:rPr lang="en-CA" dirty="0" smtClean="0"/>
              <a:t>Replacement</a:t>
            </a:r>
          </a:p>
          <a:p>
            <a:r>
              <a:rPr lang="en-CA" dirty="0" smtClean="0"/>
              <a:t>Projection</a:t>
            </a:r>
          </a:p>
          <a:p>
            <a:r>
              <a:rPr lang="en-CA" dirty="0" smtClean="0"/>
              <a:t>Employing</a:t>
            </a:r>
          </a:p>
          <a:p>
            <a:r>
              <a:rPr lang="en-CA" dirty="0" smtClean="0"/>
              <a:t>Newly</a:t>
            </a:r>
          </a:p>
          <a:p>
            <a:r>
              <a:rPr lang="en-CA" dirty="0" smtClean="0"/>
              <a:t>Leveraged</a:t>
            </a:r>
          </a:p>
          <a:p>
            <a:r>
              <a:rPr lang="en-CA" dirty="0" smtClean="0"/>
              <a:t>Observations &amp;</a:t>
            </a:r>
          </a:p>
          <a:p>
            <a:r>
              <a:rPr lang="en-CA" dirty="0" smtClean="0"/>
              <a:t>Variance</a:t>
            </a:r>
          </a:p>
          <a:p>
            <a:endParaRPr lang="en-CA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6096000" y="3391469"/>
            <a:ext cx="388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 b="1" dirty="0" smtClean="0"/>
              <a:t>GARPENLOV</a:t>
            </a:r>
            <a:endParaRPr lang="en-CA" sz="4400" b="1" dirty="0"/>
          </a:p>
        </p:txBody>
      </p:sp>
    </p:spTree>
    <p:extLst>
      <p:ext uri="{BB962C8B-B14F-4D97-AF65-F5344CB8AC3E}">
        <p14:creationId xmlns:p14="http://schemas.microsoft.com/office/powerpoint/2010/main" val="4281757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Thank You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187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596</Words>
  <Application>Microsoft Office PowerPoint</Application>
  <PresentationFormat>Custom</PresentationFormat>
  <Paragraphs>106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Noto Sans Symbols</vt:lpstr>
      <vt:lpstr>Century Gothic</vt:lpstr>
      <vt:lpstr>Wisp</vt:lpstr>
      <vt:lpstr>NHL Player Development Modelling</vt:lpstr>
      <vt:lpstr>Player Career Trajectory Description</vt:lpstr>
      <vt:lpstr>Player Career Trajectory Description</vt:lpstr>
      <vt:lpstr>Player Career Trajectory Description</vt:lpstr>
      <vt:lpstr>Projection as a Statistical Exercise</vt:lpstr>
      <vt:lpstr>More Detailed Projections in Other Sports</vt:lpstr>
      <vt:lpstr>1. How Do We Identify Similar Players?</vt:lpstr>
      <vt:lpstr>1. How Do We Identify Similar Players?</vt:lpstr>
      <vt:lpstr>1. How Do We Identify Similar Players?</vt:lpstr>
      <vt:lpstr>1. How Do We Identify Similar Players?</vt:lpstr>
      <vt:lpstr>2. How Do We Project Into The Future?</vt:lpstr>
      <vt:lpstr>Projection of GAR by Age</vt:lpstr>
      <vt:lpstr>Projection of GAR by Age</vt:lpstr>
      <vt:lpstr>What Do We Call It?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NHL Player Development Modelling</dc:title>
  <dc:creator>Burtch, Stephen</dc:creator>
  <cp:lastModifiedBy>Burtch, Stephen</cp:lastModifiedBy>
  <cp:revision>7</cp:revision>
  <dcterms:modified xsi:type="dcterms:W3CDTF">2017-10-20T15:41:16Z</dcterms:modified>
</cp:coreProperties>
</file>