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  <p:sldMasterId id="2147483672" r:id="rId2"/>
  </p:sldMasterIdLst>
  <p:notesMasterIdLst>
    <p:notesMasterId r:id="rId25"/>
  </p:notes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1" r:id="rId2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76"/>
  </p:normalViewPr>
  <p:slideViewPr>
    <p:cSldViewPr snapToGrid="0" snapToObjects="1">
      <p:cViewPr varScale="1">
        <p:scale>
          <a:sx n="97" d="100"/>
          <a:sy n="97" d="100"/>
        </p:scale>
        <p:origin x="154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Char char="●"/>
              <a:defRPr sz="1100"/>
            </a:lvl1pPr>
            <a:lvl2pPr lvl="1">
              <a:spcBef>
                <a:spcPts val="0"/>
              </a:spcBef>
              <a:buSzPct val="100000"/>
              <a:buChar char="○"/>
              <a:defRPr sz="1100"/>
            </a:lvl2pPr>
            <a:lvl3pPr lvl="2">
              <a:spcBef>
                <a:spcPts val="0"/>
              </a:spcBef>
              <a:buSzPct val="100000"/>
              <a:buChar char="■"/>
              <a:defRPr sz="1100"/>
            </a:lvl3pPr>
            <a:lvl4pPr lvl="3">
              <a:spcBef>
                <a:spcPts val="0"/>
              </a:spcBef>
              <a:buSzPct val="100000"/>
              <a:buChar char="●"/>
              <a:defRPr sz="1100"/>
            </a:lvl4pPr>
            <a:lvl5pPr lvl="4">
              <a:spcBef>
                <a:spcPts val="0"/>
              </a:spcBef>
              <a:buSzPct val="100000"/>
              <a:buChar char="○"/>
              <a:defRPr sz="1100"/>
            </a:lvl5pPr>
            <a:lvl6pPr lvl="5">
              <a:spcBef>
                <a:spcPts val="0"/>
              </a:spcBef>
              <a:buSzPct val="100000"/>
              <a:buChar char="■"/>
              <a:defRPr sz="1100"/>
            </a:lvl6pPr>
            <a:lvl7pPr lvl="6">
              <a:spcBef>
                <a:spcPts val="0"/>
              </a:spcBef>
              <a:buSzPct val="100000"/>
              <a:buChar char="●"/>
              <a:defRPr sz="1100"/>
            </a:lvl7pPr>
            <a:lvl8pPr lvl="7">
              <a:spcBef>
                <a:spcPts val="0"/>
              </a:spcBef>
              <a:buSzPct val="100000"/>
              <a:buChar char="○"/>
              <a:defRPr sz="1100"/>
            </a:lvl8pPr>
            <a:lvl9pPr lvl="8">
              <a:spcBef>
                <a:spcPts val="0"/>
              </a:spcBef>
              <a:buSzPct val="1000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69850" algn="l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endParaRPr lang="en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lang="en-US" sz="120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5" name="Shape 2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lang="en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6" name="Shape 2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3" name="Shape 2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0" name="Shape 2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lang="en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7" name="Shape 2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3" name="Shape 2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80" name="Shape 2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99" name="Shape 2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992766"/>
            <a:ext cx="8520600" cy="27369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66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5640766"/>
            <a:ext cx="5998800" cy="8067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4202966"/>
            <a:ext cx="8520600" cy="17343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ctrTitle"/>
          </p:nvPr>
        </p:nvSpPr>
        <p:spPr>
          <a:xfrm>
            <a:off x="685800" y="1122362"/>
            <a:ext cx="7772400" cy="2387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623887" y="1709739"/>
            <a:ext cx="7886700" cy="285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23887" y="4589464"/>
            <a:ext cx="7886700" cy="1500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629841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29841" y="1681163"/>
            <a:ext cx="3868200" cy="823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body" idx="2"/>
          </p:nvPr>
        </p:nvSpPr>
        <p:spPr>
          <a:xfrm>
            <a:off x="629841" y="2505075"/>
            <a:ext cx="3868200" cy="3684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400" cy="823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400" cy="3684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299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3887391" y="987425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254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508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299" cy="3811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299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4" name="Shape 114"/>
          <p:cNvSpPr>
            <a:spLocks noGrp="1"/>
          </p:cNvSpPr>
          <p:nvPr>
            <p:ph type="pic" idx="2"/>
          </p:nvPr>
        </p:nvSpPr>
        <p:spPr>
          <a:xfrm>
            <a:off x="3887391" y="987425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299" cy="3811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Vertical 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 rot="5400000">
            <a:off x="2396400" y="57875"/>
            <a:ext cx="4351200" cy="7886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 rot="5400000">
            <a:off x="4623600" y="2285275"/>
            <a:ext cx="5811900" cy="1971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 rot="5400000">
            <a:off x="623025" y="370675"/>
            <a:ext cx="5811900" cy="5800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9.gif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/>
          <p:nvPr/>
        </p:nvSpPr>
        <p:spPr>
          <a:xfrm>
            <a:off x="1892741" y="4434192"/>
            <a:ext cx="2674199" cy="118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DC0025"/>
              </a:buClr>
              <a:buSzPct val="25000"/>
              <a:buFont typeface="Helvetica Neue"/>
              <a:buNone/>
            </a:pPr>
            <a:r>
              <a:rPr lang="en" sz="2000" b="1" i="0" u="none" strike="noStrike" cap="none">
                <a:solidFill>
                  <a:srgbClr val="DC002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Devin Pleuler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9DA5AA"/>
              </a:buClr>
              <a:buSzPct val="25000"/>
              <a:buFont typeface="Helvetica Neue Light"/>
              <a:buNone/>
            </a:pPr>
            <a:r>
              <a:rPr lang="en" sz="1800" b="0" i="0" u="none" strike="noStrike" cap="none">
                <a:solidFill>
                  <a:srgbClr val="9DA5AA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Manager of Analytics</a:t>
            </a:r>
          </a:p>
          <a:p>
            <a:pPr marL="0" marR="0" lvl="0" indent="0" algn="ctr" rtl="0">
              <a:spcBef>
                <a:spcPts val="0"/>
              </a:spcBef>
              <a:buClr>
                <a:srgbClr val="DC0025"/>
              </a:buClr>
              <a:buSzPct val="25000"/>
              <a:buFont typeface="Helvetica Neue Light"/>
              <a:buNone/>
            </a:pPr>
            <a:r>
              <a:rPr lang="en" sz="1800" b="0" i="0" u="none" strike="noStrike" cap="none">
                <a:solidFill>
                  <a:srgbClr val="DC0025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Toronto Football Club</a:t>
            </a:r>
          </a:p>
        </p:txBody>
      </p:sp>
      <p:pic>
        <p:nvPicPr>
          <p:cNvPr id="135" name="Shape 1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66912" y="2668328"/>
            <a:ext cx="1600200" cy="149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Shape 136"/>
          <p:cNvSpPr txBox="1"/>
          <p:nvPr/>
        </p:nvSpPr>
        <p:spPr>
          <a:xfrm>
            <a:off x="927462" y="1316324"/>
            <a:ext cx="7279200" cy="811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4414C"/>
              </a:buClr>
              <a:buSzPct val="25000"/>
              <a:buFont typeface="Helvetica Neue Light"/>
              <a:buNone/>
            </a:pPr>
            <a:r>
              <a:rPr lang="en" sz="2400" b="1" i="0" u="none" strike="noStrike" cap="none">
                <a:solidFill>
                  <a:srgbClr val="3441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Opposition Analysis:</a:t>
            </a: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rgbClr val="34414C"/>
              </a:buClr>
              <a:buSzPct val="25000"/>
              <a:buFont typeface="Helvetica Neue Light"/>
              <a:buNone/>
            </a:pPr>
            <a:r>
              <a:rPr lang="en" sz="2400" b="0" i="0" u="none" strike="noStrike" cap="none">
                <a:solidFill>
                  <a:srgbClr val="3441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Methods for Forecasting Style of Play in Soccer</a:t>
            </a:r>
          </a:p>
        </p:txBody>
      </p:sp>
      <p:sp>
        <p:nvSpPr>
          <p:cNvPr id="137" name="Shape 137"/>
          <p:cNvSpPr txBox="1"/>
          <p:nvPr/>
        </p:nvSpPr>
        <p:spPr>
          <a:xfrm>
            <a:off x="4567019" y="4434192"/>
            <a:ext cx="2674199" cy="1189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DC0025"/>
              </a:buClr>
              <a:buSzPct val="25000"/>
              <a:buFont typeface="Helvetica Neue"/>
              <a:buNone/>
            </a:pPr>
            <a:r>
              <a:rPr lang="en" sz="2000" b="1" i="0" u="none" strike="noStrike" cap="none">
                <a:solidFill>
                  <a:srgbClr val="DC002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Bret Myers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9DA5AA"/>
              </a:buClr>
              <a:buSzPct val="25000"/>
              <a:buFont typeface="Helvetica Neue Light"/>
              <a:buNone/>
            </a:pPr>
            <a:r>
              <a:rPr lang="en" sz="1800" b="0" i="0" u="none" strike="noStrike" cap="none">
                <a:solidFill>
                  <a:srgbClr val="9DA5AA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Analytics Consultant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DC0025"/>
              </a:buClr>
              <a:buSzPct val="25000"/>
              <a:buFont typeface="Helvetica Neue Light"/>
              <a:buNone/>
            </a:pPr>
            <a:r>
              <a:rPr lang="en" sz="1800" b="0" i="0" u="none" strike="noStrike" cap="none">
                <a:solidFill>
                  <a:srgbClr val="DC0025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Toronto Football Club</a:t>
            </a:r>
          </a:p>
          <a:p>
            <a:pPr marL="0" marR="0" lvl="0" indent="0" algn="ctr" rtl="0">
              <a:spcBef>
                <a:spcPts val="0"/>
              </a:spcBef>
              <a:buClr>
                <a:srgbClr val="DC0025"/>
              </a:buClr>
              <a:buSzPct val="25000"/>
              <a:buFont typeface="Helvetica Neue Light"/>
              <a:buNone/>
            </a:pPr>
            <a:r>
              <a:rPr lang="en" sz="1800" b="0" i="0" u="none" strike="noStrike" cap="none">
                <a:solidFill>
                  <a:srgbClr val="DC0025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Villanova University</a:t>
            </a:r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/>
          <p:nvPr/>
        </p:nvSpPr>
        <p:spPr>
          <a:xfrm>
            <a:off x="234812" y="103826"/>
            <a:ext cx="8674500" cy="53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2400" b="1">
                <a:solidFill>
                  <a:srgbClr val="DC0025"/>
                </a:solidFill>
                <a:latin typeface="Calibri"/>
                <a:ea typeface="Calibri"/>
                <a:cs typeface="Calibri"/>
                <a:sym typeface="Calibri"/>
              </a:rPr>
              <a:t>Motivations</a:t>
            </a:r>
          </a:p>
        </p:txBody>
      </p:sp>
      <p:sp>
        <p:nvSpPr>
          <p:cNvPr id="149" name="Shape 149"/>
          <p:cNvSpPr txBox="1"/>
          <p:nvPr/>
        </p:nvSpPr>
        <p:spPr>
          <a:xfrm>
            <a:off x="927462" y="3023249"/>
            <a:ext cx="7279200" cy="811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rgbClr val="34414C"/>
              </a:buClr>
              <a:buSzPct val="25000"/>
              <a:buFont typeface="Helvetica Neue Light"/>
              <a:buNone/>
            </a:pPr>
            <a:r>
              <a:rPr lang="en" sz="2400" b="1">
                <a:solidFill>
                  <a:srgbClr val="34414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Provide data-driven tactical insight</a:t>
            </a:r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/>
          <p:nvPr/>
        </p:nvSpPr>
        <p:spPr>
          <a:xfrm>
            <a:off x="234812" y="103826"/>
            <a:ext cx="8674500" cy="53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2400" b="1">
                <a:solidFill>
                  <a:srgbClr val="DC0025"/>
                </a:solidFill>
                <a:latin typeface="Calibri"/>
                <a:ea typeface="Calibri"/>
                <a:cs typeface="Calibri"/>
                <a:sym typeface="Calibri"/>
              </a:rPr>
              <a:t>The Data</a:t>
            </a:r>
          </a:p>
        </p:txBody>
      </p:sp>
      <p:pic>
        <p:nvPicPr>
          <p:cNvPr id="155" name="Shape 1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876300"/>
            <a:ext cx="7607700" cy="508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/>
          <p:nvPr/>
        </p:nvSpPr>
        <p:spPr>
          <a:xfrm>
            <a:off x="234812" y="103826"/>
            <a:ext cx="8674500" cy="53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2400" b="1" i="0" u="none" strike="noStrike" cap="none">
                <a:solidFill>
                  <a:srgbClr val="DC0025"/>
                </a:solidFill>
                <a:latin typeface="Calibri"/>
                <a:ea typeface="Calibri"/>
                <a:cs typeface="Calibri"/>
                <a:sym typeface="Calibri"/>
              </a:rPr>
              <a:t>Pass Components</a:t>
            </a:r>
          </a:p>
        </p:txBody>
      </p:sp>
      <p:pic>
        <p:nvPicPr>
          <p:cNvPr id="161" name="Shape 1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876300"/>
            <a:ext cx="7607700" cy="508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/>
          <p:nvPr/>
        </p:nvSpPr>
        <p:spPr>
          <a:xfrm>
            <a:off x="234812" y="103826"/>
            <a:ext cx="8674500" cy="53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2400" b="1">
                <a:solidFill>
                  <a:srgbClr val="DC0025"/>
                </a:solidFill>
                <a:latin typeface="Calibri"/>
                <a:ea typeface="Calibri"/>
                <a:cs typeface="Calibri"/>
                <a:sym typeface="Calibri"/>
              </a:rPr>
              <a:t>k-Means</a:t>
            </a:r>
            <a:r>
              <a:rPr lang="en" sz="2400" b="1" i="0" u="none" strike="noStrike" cap="none">
                <a:solidFill>
                  <a:srgbClr val="DC0025"/>
                </a:solidFill>
                <a:latin typeface="Calibri"/>
                <a:ea typeface="Calibri"/>
                <a:cs typeface="Calibri"/>
                <a:sym typeface="Calibri"/>
              </a:rPr>
              <a:t> Clustering </a:t>
            </a:r>
            <a:r>
              <a:rPr lang="en" b="1" i="0" u="none" strike="noStrike" cap="none">
                <a:solidFill>
                  <a:srgbClr val="DC0025"/>
                </a:solidFill>
                <a:latin typeface="Calibri"/>
                <a:ea typeface="Calibri"/>
                <a:cs typeface="Calibri"/>
                <a:sym typeface="Calibri"/>
              </a:rPr>
              <a:t>(in p</a:t>
            </a:r>
            <a:r>
              <a:rPr lang="en" b="1">
                <a:solidFill>
                  <a:srgbClr val="DC0025"/>
                </a:solidFill>
                <a:latin typeface="Calibri"/>
                <a:ea typeface="Calibri"/>
                <a:cs typeface="Calibri"/>
                <a:sym typeface="Calibri"/>
              </a:rPr>
              <a:t>ython)</a:t>
            </a:r>
          </a:p>
        </p:txBody>
      </p:sp>
      <p:pic>
        <p:nvPicPr>
          <p:cNvPr id="167" name="Shape 167"/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762000" y="876300"/>
            <a:ext cx="7607700" cy="50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Shape 168"/>
          <p:cNvSpPr txBox="1"/>
          <p:nvPr/>
        </p:nvSpPr>
        <p:spPr>
          <a:xfrm>
            <a:off x="3717450" y="4161425"/>
            <a:ext cx="4918500" cy="1521900"/>
          </a:xfrm>
          <a:prstGeom prst="rect">
            <a:avLst/>
          </a:prstGeom>
          <a:noFill/>
          <a:ln w="19050" cap="flat" cmpd="sng">
            <a:solidFill>
              <a:srgbClr val="DC0025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rgbClr val="DC0025"/>
                </a:solidFill>
                <a:latin typeface="Consolas"/>
                <a:ea typeface="Consolas"/>
                <a:cs typeface="Consolas"/>
                <a:sym typeface="Consolas"/>
              </a:rPr>
              <a:t>from sklearn.cluster import KMeans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solidFill>
                <a:srgbClr val="DC0025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rgbClr val="DC0025"/>
                </a:solidFill>
                <a:latin typeface="Consolas"/>
                <a:ea typeface="Consolas"/>
                <a:cs typeface="Consolas"/>
                <a:sym typeface="Consolas"/>
              </a:rPr>
              <a:t>model = KMeans(n_clusters=50).fit(training_data)</a:t>
            </a:r>
          </a:p>
          <a:p>
            <a:pPr lvl="0">
              <a:spcBef>
                <a:spcPts val="0"/>
              </a:spcBef>
              <a:buNone/>
            </a:pPr>
            <a:endParaRPr>
              <a:solidFill>
                <a:srgbClr val="DC0025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rgbClr val="DC0025"/>
                </a:solidFill>
                <a:latin typeface="Consolas"/>
                <a:ea typeface="Consolas"/>
                <a:cs typeface="Consolas"/>
                <a:sym typeface="Consolas"/>
              </a:rPr>
              <a:t>for pass in test_data: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rgbClr val="DC0025"/>
                </a:solidFill>
                <a:latin typeface="Consolas"/>
                <a:ea typeface="Consolas"/>
                <a:cs typeface="Consolas"/>
                <a:sym typeface="Consolas"/>
              </a:rPr>
              <a:t>  cluster = model.predict(pass)</a:t>
            </a:r>
          </a:p>
          <a:p>
            <a:pPr lvl="0">
              <a:spcBef>
                <a:spcPts val="0"/>
              </a:spcBef>
              <a:buNone/>
            </a:pPr>
            <a:endParaRPr>
              <a:solidFill>
                <a:srgbClr val="DC0025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lvl="0">
              <a:spcBef>
                <a:spcPts val="0"/>
              </a:spcBef>
              <a:buNone/>
            </a:pPr>
            <a:endParaRPr>
              <a:solidFill>
                <a:srgbClr val="DC0025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69" name="Shape 169"/>
          <p:cNvSpPr txBox="1"/>
          <p:nvPr/>
        </p:nvSpPr>
        <p:spPr>
          <a:xfrm>
            <a:off x="7600950" y="5683325"/>
            <a:ext cx="1161900" cy="349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999999"/>
                </a:solidFill>
              </a:rPr>
              <a:t>n = 214,340</a:t>
            </a:r>
          </a:p>
        </p:txBody>
      </p:sp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/>
          <p:nvPr/>
        </p:nvSpPr>
        <p:spPr>
          <a:xfrm>
            <a:off x="234812" y="103826"/>
            <a:ext cx="8674500" cy="53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2400" b="1" i="0" u="none" strike="noStrike" cap="none">
                <a:solidFill>
                  <a:srgbClr val="DC0025"/>
                </a:solidFill>
                <a:latin typeface="Calibri"/>
                <a:ea typeface="Calibri"/>
                <a:cs typeface="Calibri"/>
                <a:sym typeface="Calibri"/>
              </a:rPr>
              <a:t>Example Cluster</a:t>
            </a:r>
          </a:p>
        </p:txBody>
      </p:sp>
      <p:pic>
        <p:nvPicPr>
          <p:cNvPr id="175" name="Shape 1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38124"/>
            <a:ext cx="9144000" cy="60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Shape 1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49875" y="6616323"/>
            <a:ext cx="559450" cy="24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/>
          <p:nvPr/>
        </p:nvSpPr>
        <p:spPr>
          <a:xfrm>
            <a:off x="234812" y="103826"/>
            <a:ext cx="8674500" cy="53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2400" b="1" i="0" u="none" strike="noStrike" cap="none">
                <a:solidFill>
                  <a:srgbClr val="DC0025"/>
                </a:solidFill>
                <a:latin typeface="Calibri"/>
                <a:ea typeface="Calibri"/>
                <a:cs typeface="Calibri"/>
                <a:sym typeface="Calibri"/>
              </a:rPr>
              <a:t>Example Clusters</a:t>
            </a:r>
          </a:p>
        </p:txBody>
      </p:sp>
      <p:pic>
        <p:nvPicPr>
          <p:cNvPr id="182" name="Shape 1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8122"/>
            <a:ext cx="9144000" cy="60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Shape 1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49875" y="6616323"/>
            <a:ext cx="559450" cy="24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/>
          <p:nvPr/>
        </p:nvSpPr>
        <p:spPr>
          <a:xfrm>
            <a:off x="234812" y="103826"/>
            <a:ext cx="8674500" cy="53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2400" b="1" i="0" u="none" strike="noStrike" cap="none">
                <a:solidFill>
                  <a:srgbClr val="DC0025"/>
                </a:solidFill>
                <a:latin typeface="Calibri"/>
                <a:ea typeface="Calibri"/>
                <a:cs typeface="Calibri"/>
                <a:sym typeface="Calibri"/>
              </a:rPr>
              <a:t>Average Position of Clusters</a:t>
            </a:r>
          </a:p>
        </p:txBody>
      </p:sp>
      <p:pic>
        <p:nvPicPr>
          <p:cNvPr id="189" name="Shape 18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8122"/>
            <a:ext cx="9144000" cy="60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Shape 1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49875" y="6616323"/>
            <a:ext cx="559450" cy="24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/>
          <p:nvPr/>
        </p:nvSpPr>
        <p:spPr>
          <a:xfrm>
            <a:off x="234812" y="103826"/>
            <a:ext cx="8674500" cy="53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2400" b="1" i="0" u="none" strike="noStrike" cap="none">
                <a:solidFill>
                  <a:srgbClr val="DC0025"/>
                </a:solidFill>
                <a:latin typeface="Calibri"/>
                <a:ea typeface="Calibri"/>
                <a:cs typeface="Calibri"/>
                <a:sym typeface="Calibri"/>
              </a:rPr>
              <a:t>Cluster Symmetry</a:t>
            </a:r>
          </a:p>
        </p:txBody>
      </p:sp>
      <p:pic>
        <p:nvPicPr>
          <p:cNvPr id="196" name="Shape 1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8122"/>
            <a:ext cx="9144000" cy="60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Shape 1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49875" y="6616323"/>
            <a:ext cx="559450" cy="24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/>
          <p:nvPr/>
        </p:nvSpPr>
        <p:spPr>
          <a:xfrm>
            <a:off x="234812" y="103826"/>
            <a:ext cx="8674500" cy="53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2400" b="1">
                <a:solidFill>
                  <a:srgbClr val="DC0025"/>
                </a:solidFill>
                <a:latin typeface="Calibri"/>
                <a:ea typeface="Calibri"/>
                <a:cs typeface="Calibri"/>
                <a:sym typeface="Calibri"/>
              </a:rPr>
              <a:t>Team Passes per Cluster</a:t>
            </a:r>
          </a:p>
        </p:txBody>
      </p:sp>
      <p:pic>
        <p:nvPicPr>
          <p:cNvPr id="209" name="Shape 209" descr="https://lh5.googleusercontent.com/kcJcUJFNKOSWnMSAz0fMjUsELWVuwKP7hlpobi9oQrN8OzJ7TQ8Jmr9VYjcOdzdqAvkkuEjjreWZl1LlL6_sPPTh9bPkg9aIDcgQOhhyEeOut2Ny6BAQRpT1cAR68ppPeZZ_azVv"/>
          <p:cNvPicPr preferRelativeResize="0"/>
          <p:nvPr/>
        </p:nvPicPr>
        <p:blipFill rotWithShape="1">
          <a:blip r:embed="rId3">
            <a:alphaModFix/>
          </a:blip>
          <a:srcRect r="50512" b="7825"/>
          <a:stretch/>
        </p:blipFill>
        <p:spPr>
          <a:xfrm>
            <a:off x="57150" y="1208100"/>
            <a:ext cx="8572500" cy="409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/>
          <p:nvPr/>
        </p:nvSpPr>
        <p:spPr>
          <a:xfrm>
            <a:off x="234812" y="103826"/>
            <a:ext cx="8674500" cy="53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2400" b="1">
                <a:solidFill>
                  <a:srgbClr val="DC0025"/>
                </a:solidFill>
                <a:latin typeface="Calibri"/>
                <a:ea typeface="Calibri"/>
                <a:cs typeface="Calibri"/>
                <a:sym typeface="Calibri"/>
              </a:rPr>
              <a:t>Is this predictive?</a:t>
            </a:r>
          </a:p>
        </p:txBody>
      </p:sp>
      <p:sp>
        <p:nvSpPr>
          <p:cNvPr id="215" name="Shape 215"/>
          <p:cNvSpPr txBox="1"/>
          <p:nvPr/>
        </p:nvSpPr>
        <p:spPr>
          <a:xfrm>
            <a:off x="927475" y="3023251"/>
            <a:ext cx="7279200" cy="1691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rgbClr val="34414C"/>
              </a:buClr>
              <a:buSzPct val="25000"/>
              <a:buFont typeface="Helvetica Neue Light"/>
              <a:buNone/>
            </a:pPr>
            <a:r>
              <a:rPr lang="en" sz="2400">
                <a:solidFill>
                  <a:srgbClr val="3441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Can </a:t>
            </a:r>
            <a:r>
              <a:rPr lang="en" sz="2400" b="1" u="sng">
                <a:solidFill>
                  <a:srgbClr val="34414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past</a:t>
            </a:r>
            <a:r>
              <a:rPr lang="en" sz="2400">
                <a:solidFill>
                  <a:srgbClr val="3441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tactics predict </a:t>
            </a:r>
            <a:r>
              <a:rPr lang="en" sz="2400" b="1" u="sng">
                <a:solidFill>
                  <a:srgbClr val="34414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future</a:t>
            </a:r>
            <a:r>
              <a:rPr lang="en" sz="2400">
                <a:solidFill>
                  <a:srgbClr val="3441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tactics?</a:t>
            </a: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rgbClr val="34414C"/>
              </a:buClr>
              <a:buFont typeface="Helvetica Neue Light"/>
              <a:buNone/>
            </a:pPr>
            <a:endParaRPr sz="2400">
              <a:solidFill>
                <a:srgbClr val="34414C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rgbClr val="34414C"/>
              </a:buClr>
              <a:buSzPct val="25000"/>
              <a:buFont typeface="Helvetica Neue Light"/>
              <a:buNone/>
            </a:pPr>
            <a:r>
              <a:rPr lang="en" sz="1800">
                <a:solidFill>
                  <a:srgbClr val="99999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(and how do we measure it?)</a:t>
            </a:r>
          </a:p>
        </p:txBody>
      </p:sp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/>
          <p:nvPr/>
        </p:nvSpPr>
        <p:spPr>
          <a:xfrm>
            <a:off x="234812" y="103826"/>
            <a:ext cx="8674500" cy="53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2400" b="1">
                <a:solidFill>
                  <a:srgbClr val="DC0025"/>
                </a:solidFill>
                <a:latin typeface="Calibri"/>
                <a:ea typeface="Calibri"/>
                <a:cs typeface="Calibri"/>
                <a:sym typeface="Calibri"/>
              </a:rPr>
              <a:t>Is this predictive?</a:t>
            </a:r>
          </a:p>
        </p:txBody>
      </p:sp>
      <p:pic>
        <p:nvPicPr>
          <p:cNvPr id="221" name="Shape 2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037" y="798112"/>
            <a:ext cx="8060076" cy="526177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Shape 222"/>
          <p:cNvSpPr txBox="1"/>
          <p:nvPr/>
        </p:nvSpPr>
        <p:spPr>
          <a:xfrm>
            <a:off x="3929100" y="546050"/>
            <a:ext cx="1285800" cy="380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>
                <a:solidFill>
                  <a:srgbClr val="999999"/>
                </a:solidFill>
              </a:rPr>
              <a:t>Game Number</a:t>
            </a:r>
          </a:p>
        </p:txBody>
      </p: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/>
          <p:nvPr/>
        </p:nvSpPr>
        <p:spPr>
          <a:xfrm>
            <a:off x="234812" y="103826"/>
            <a:ext cx="8674500" cy="53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2400" b="1">
                <a:solidFill>
                  <a:srgbClr val="DC0025"/>
                </a:solidFill>
                <a:latin typeface="Calibri"/>
                <a:ea typeface="Calibri"/>
                <a:cs typeface="Calibri"/>
                <a:sym typeface="Calibri"/>
              </a:rPr>
              <a:t>Is this predictive?</a:t>
            </a:r>
          </a:p>
        </p:txBody>
      </p:sp>
      <p:pic>
        <p:nvPicPr>
          <p:cNvPr id="228" name="Shape 2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7912" y="2230837"/>
            <a:ext cx="2772625" cy="784175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Shape 229"/>
          <p:cNvSpPr txBox="1"/>
          <p:nvPr/>
        </p:nvSpPr>
        <p:spPr>
          <a:xfrm>
            <a:off x="1233862" y="3770662"/>
            <a:ext cx="7340700" cy="856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Mean absolute percentage error</a:t>
            </a:r>
          </a:p>
        </p:txBody>
      </p:sp>
      <p:sp>
        <p:nvSpPr>
          <p:cNvPr id="230" name="Shape 230"/>
          <p:cNvSpPr txBox="1"/>
          <p:nvPr/>
        </p:nvSpPr>
        <p:spPr>
          <a:xfrm>
            <a:off x="3078562" y="3015012"/>
            <a:ext cx="3651300" cy="412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50">
                <a:solidFill>
                  <a:srgbClr val="222222"/>
                </a:solidFill>
                <a:highlight>
                  <a:srgbClr val="FFFFFF"/>
                </a:highlight>
              </a:rPr>
              <a:t>where </a:t>
            </a:r>
            <a:r>
              <a:rPr lang="en" sz="1050" i="1">
                <a:solidFill>
                  <a:srgbClr val="222222"/>
                </a:solidFill>
                <a:highlight>
                  <a:srgbClr val="FFFFFF"/>
                </a:highlight>
              </a:rPr>
              <a:t>A</a:t>
            </a:r>
            <a:r>
              <a:rPr lang="en" i="1" baseline="-25000">
                <a:solidFill>
                  <a:srgbClr val="222222"/>
                </a:solidFill>
                <a:highlight>
                  <a:srgbClr val="FFFFFF"/>
                </a:highlight>
              </a:rPr>
              <a:t>t</a:t>
            </a:r>
            <a:r>
              <a:rPr lang="en" sz="1050">
                <a:solidFill>
                  <a:srgbClr val="222222"/>
                </a:solidFill>
                <a:highlight>
                  <a:srgbClr val="FFFFFF"/>
                </a:highlight>
              </a:rPr>
              <a:t> is the actual value and </a:t>
            </a:r>
            <a:r>
              <a:rPr lang="en" sz="1050" i="1">
                <a:solidFill>
                  <a:srgbClr val="222222"/>
                </a:solidFill>
                <a:highlight>
                  <a:srgbClr val="FFFFFF"/>
                </a:highlight>
              </a:rPr>
              <a:t>F</a:t>
            </a:r>
            <a:r>
              <a:rPr lang="en" i="1" baseline="-25000">
                <a:solidFill>
                  <a:srgbClr val="222222"/>
                </a:solidFill>
                <a:highlight>
                  <a:srgbClr val="FFFFFF"/>
                </a:highlight>
              </a:rPr>
              <a:t>t</a:t>
            </a:r>
            <a:r>
              <a:rPr lang="en" sz="1050">
                <a:solidFill>
                  <a:srgbClr val="222222"/>
                </a:solidFill>
                <a:highlight>
                  <a:srgbClr val="FFFFFF"/>
                </a:highlight>
              </a:rPr>
              <a:t> is the forecast value.</a:t>
            </a:r>
          </a:p>
        </p:txBody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/>
          <p:nvPr/>
        </p:nvSpPr>
        <p:spPr>
          <a:xfrm>
            <a:off x="234812" y="103826"/>
            <a:ext cx="8674500" cy="53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2400" b="1">
                <a:solidFill>
                  <a:srgbClr val="DC0025"/>
                </a:solidFill>
                <a:latin typeface="Calibri"/>
                <a:ea typeface="Calibri"/>
                <a:cs typeface="Calibri"/>
                <a:sym typeface="Calibri"/>
              </a:rPr>
              <a:t>Is this predictive?</a:t>
            </a:r>
          </a:p>
        </p:txBody>
      </p:sp>
      <p:pic>
        <p:nvPicPr>
          <p:cNvPr id="236" name="Shape 2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92863"/>
            <a:ext cx="8839199" cy="4672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/>
          <p:nvPr/>
        </p:nvSpPr>
        <p:spPr>
          <a:xfrm>
            <a:off x="234812" y="103826"/>
            <a:ext cx="8674500" cy="53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2400" b="1">
                <a:solidFill>
                  <a:srgbClr val="DC0025"/>
                </a:solidFill>
                <a:latin typeface="Calibri"/>
                <a:ea typeface="Calibri"/>
                <a:cs typeface="Calibri"/>
                <a:sym typeface="Calibri"/>
              </a:rPr>
              <a:t>Team Similarity</a:t>
            </a:r>
          </a:p>
        </p:txBody>
      </p:sp>
      <p:pic>
        <p:nvPicPr>
          <p:cNvPr id="242" name="Shape 2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7750" y="638126"/>
            <a:ext cx="6454625" cy="5915074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Shape 243"/>
          <p:cNvSpPr txBox="1"/>
          <p:nvPr/>
        </p:nvSpPr>
        <p:spPr>
          <a:xfrm>
            <a:off x="7111875" y="6413550"/>
            <a:ext cx="1889100" cy="349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>
                <a:solidFill>
                  <a:srgbClr val="999999"/>
                </a:solidFill>
              </a:rPr>
              <a:t>(Pearson Correlation)</a:t>
            </a:r>
          </a:p>
        </p:txBody>
      </p:sp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 txBox="1"/>
          <p:nvPr/>
        </p:nvSpPr>
        <p:spPr>
          <a:xfrm>
            <a:off x="234812" y="103826"/>
            <a:ext cx="8674500" cy="53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SzPct val="25000"/>
              <a:buNone/>
            </a:pPr>
            <a:r>
              <a:rPr lang="en" sz="2400" b="1">
                <a:solidFill>
                  <a:srgbClr val="DC0025"/>
                </a:solidFill>
                <a:latin typeface="Calibri"/>
                <a:ea typeface="Calibri"/>
                <a:cs typeface="Calibri"/>
                <a:sym typeface="Calibri"/>
              </a:rPr>
              <a:t>Example Team Clusters</a:t>
            </a:r>
          </a:p>
        </p:txBody>
      </p:sp>
      <p:pic>
        <p:nvPicPr>
          <p:cNvPr id="249" name="Shape 2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941" y="887626"/>
            <a:ext cx="7624200" cy="508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Shape 2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49875" y="6616323"/>
            <a:ext cx="559450" cy="24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 txBox="1"/>
          <p:nvPr/>
        </p:nvSpPr>
        <p:spPr>
          <a:xfrm>
            <a:off x="234812" y="103826"/>
            <a:ext cx="8674500" cy="53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2400" b="1">
                <a:solidFill>
                  <a:srgbClr val="DC0025"/>
                </a:solidFill>
                <a:latin typeface="Calibri"/>
                <a:ea typeface="Calibri"/>
                <a:cs typeface="Calibri"/>
                <a:sym typeface="Calibri"/>
              </a:rPr>
              <a:t>Example </a:t>
            </a:r>
            <a:r>
              <a:rPr lang="en" sz="2400" b="1" i="0" u="none" strike="noStrike" cap="none">
                <a:solidFill>
                  <a:srgbClr val="DC0025"/>
                </a:solidFill>
                <a:latin typeface="Calibri"/>
                <a:ea typeface="Calibri"/>
                <a:cs typeface="Calibri"/>
                <a:sym typeface="Calibri"/>
              </a:rPr>
              <a:t>Team Clusters</a:t>
            </a:r>
          </a:p>
        </p:txBody>
      </p:sp>
      <p:pic>
        <p:nvPicPr>
          <p:cNvPr id="256" name="Shape 2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941" y="887626"/>
            <a:ext cx="7624200" cy="508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Shape 2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49875" y="6616323"/>
            <a:ext cx="559450" cy="24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 txBox="1"/>
          <p:nvPr/>
        </p:nvSpPr>
        <p:spPr>
          <a:xfrm>
            <a:off x="234812" y="103826"/>
            <a:ext cx="8674500" cy="53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SzPct val="25000"/>
              <a:buNone/>
            </a:pPr>
            <a:r>
              <a:rPr lang="en" sz="2400" b="1">
                <a:solidFill>
                  <a:srgbClr val="DC0025"/>
                </a:solidFill>
                <a:latin typeface="Calibri"/>
                <a:ea typeface="Calibri"/>
                <a:cs typeface="Calibri"/>
                <a:sym typeface="Calibri"/>
              </a:rPr>
              <a:t>Example Team Clusters</a:t>
            </a:r>
          </a:p>
        </p:txBody>
      </p:sp>
      <p:pic>
        <p:nvPicPr>
          <p:cNvPr id="263" name="Shape 2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941" y="887626"/>
            <a:ext cx="7624200" cy="508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Shape 2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49875" y="6616323"/>
            <a:ext cx="559450" cy="24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/>
          <p:nvPr/>
        </p:nvSpPr>
        <p:spPr>
          <a:xfrm>
            <a:off x="234812" y="103826"/>
            <a:ext cx="8674500" cy="53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2400" b="1">
                <a:solidFill>
                  <a:srgbClr val="DC0025"/>
                </a:solidFill>
                <a:latin typeface="Calibri"/>
                <a:ea typeface="Calibri"/>
                <a:cs typeface="Calibri"/>
                <a:sym typeface="Calibri"/>
              </a:rPr>
              <a:t>What’s Next?</a:t>
            </a:r>
          </a:p>
        </p:txBody>
      </p:sp>
      <p:sp>
        <p:nvSpPr>
          <p:cNvPr id="270" name="Shape 270"/>
          <p:cNvSpPr txBox="1"/>
          <p:nvPr/>
        </p:nvSpPr>
        <p:spPr>
          <a:xfrm>
            <a:off x="927462" y="3023249"/>
            <a:ext cx="7279200" cy="811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rgbClr val="34414C"/>
              </a:buClr>
              <a:buSzPct val="25000"/>
              <a:buFont typeface="Helvetica Neue Light"/>
              <a:buNone/>
            </a:pPr>
            <a:r>
              <a:rPr lang="en" sz="2400" b="1">
                <a:solidFill>
                  <a:srgbClr val="34414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Chaining Passes into Sequences</a:t>
            </a:r>
          </a:p>
        </p:txBody>
      </p:sp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 txBox="1"/>
          <p:nvPr/>
        </p:nvSpPr>
        <p:spPr>
          <a:xfrm>
            <a:off x="234812" y="103826"/>
            <a:ext cx="8674500" cy="53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2400" b="1">
                <a:solidFill>
                  <a:srgbClr val="DC0025"/>
                </a:solidFill>
                <a:latin typeface="Calibri"/>
                <a:ea typeface="Calibri"/>
                <a:cs typeface="Calibri"/>
                <a:sym typeface="Calibri"/>
              </a:rPr>
              <a:t>Pass Chaining</a:t>
            </a:r>
          </a:p>
        </p:txBody>
      </p:sp>
      <p:pic>
        <p:nvPicPr>
          <p:cNvPr id="276" name="Shape 2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90526"/>
            <a:ext cx="8839200" cy="5892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Shape 2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49875" y="6616323"/>
            <a:ext cx="559450" cy="24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 txBox="1"/>
          <p:nvPr/>
        </p:nvSpPr>
        <p:spPr>
          <a:xfrm>
            <a:off x="234812" y="103826"/>
            <a:ext cx="8674500" cy="53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SzPct val="25000"/>
              <a:buNone/>
            </a:pPr>
            <a:r>
              <a:rPr lang="en" sz="2400" b="1">
                <a:solidFill>
                  <a:srgbClr val="DC0025"/>
                </a:solidFill>
                <a:latin typeface="Calibri"/>
                <a:ea typeface="Calibri"/>
                <a:cs typeface="Calibri"/>
                <a:sym typeface="Calibri"/>
              </a:rPr>
              <a:t>Pass Chaining</a:t>
            </a:r>
          </a:p>
        </p:txBody>
      </p:sp>
      <p:pic>
        <p:nvPicPr>
          <p:cNvPr id="283" name="Shape 2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49875" y="6616323"/>
            <a:ext cx="559450" cy="24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Shape 2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6950" y="790526"/>
            <a:ext cx="8510097" cy="5673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Shape 3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30872" y="2374850"/>
            <a:ext cx="1272300" cy="118980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Shape 302"/>
          <p:cNvSpPr txBox="1"/>
          <p:nvPr/>
        </p:nvSpPr>
        <p:spPr>
          <a:xfrm>
            <a:off x="927425" y="1587349"/>
            <a:ext cx="7279200" cy="63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rgbClr val="34414C"/>
              </a:buClr>
              <a:buSzPct val="25000"/>
              <a:buFont typeface="Helvetica Neue Light"/>
              <a:buNone/>
            </a:pPr>
            <a:r>
              <a:rPr lang="en" sz="2400" b="1">
                <a:solidFill>
                  <a:srgbClr val="34414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Thanks!</a:t>
            </a:r>
          </a:p>
        </p:txBody>
      </p:sp>
      <p:pic>
        <p:nvPicPr>
          <p:cNvPr id="303" name="Shape 3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5900" y="3866275"/>
            <a:ext cx="2762250" cy="111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1469</TotalTime>
  <Words>158</Words>
  <Application>Microsoft Macintosh PowerPoint</Application>
  <PresentationFormat>On-screen Show (4:3)</PresentationFormat>
  <Paragraphs>46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Calibri</vt:lpstr>
      <vt:lpstr>Consolas</vt:lpstr>
      <vt:lpstr>Georgia</vt:lpstr>
      <vt:lpstr>Helvetica Neue</vt:lpstr>
      <vt:lpstr>Helvetica Neue Light</vt:lpstr>
      <vt:lpstr>Arial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Devin Pleuler</cp:lastModifiedBy>
  <cp:revision>3</cp:revision>
  <dcterms:modified xsi:type="dcterms:W3CDTF">2017-10-21T14:29:34Z</dcterms:modified>
</cp:coreProperties>
</file>