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23"/>
  </p:notesMasterIdLst>
  <p:sldIdLst>
    <p:sldId id="256" r:id="rId2"/>
    <p:sldId id="278" r:id="rId3"/>
    <p:sldId id="276" r:id="rId4"/>
    <p:sldId id="261" r:id="rId5"/>
    <p:sldId id="257" r:id="rId6"/>
    <p:sldId id="258" r:id="rId7"/>
    <p:sldId id="277" r:id="rId8"/>
    <p:sldId id="262" r:id="rId9"/>
    <p:sldId id="263" r:id="rId10"/>
    <p:sldId id="271" r:id="rId11"/>
    <p:sldId id="266" r:id="rId12"/>
    <p:sldId id="267" r:id="rId13"/>
    <p:sldId id="268" r:id="rId14"/>
    <p:sldId id="269" r:id="rId15"/>
    <p:sldId id="270" r:id="rId16"/>
    <p:sldId id="272" r:id="rId17"/>
    <p:sldId id="259" r:id="rId18"/>
    <p:sldId id="273" r:id="rId19"/>
    <p:sldId id="274" r:id="rId20"/>
    <p:sldId id="275" r:id="rId21"/>
    <p:sldId id="26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BFFA5"/>
    <a:srgbClr val="00E668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538" autoAdjust="0"/>
  </p:normalViewPr>
  <p:slideViewPr>
    <p:cSldViewPr snapToGrid="0">
      <p:cViewPr varScale="1">
        <p:scale>
          <a:sx n="73" d="100"/>
          <a:sy n="73" d="100"/>
        </p:scale>
        <p:origin x="10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32816801854571"/>
          <c:y val="4.1696859715739949E-2"/>
          <c:w val="0.82059817012699088"/>
          <c:h val="0.73091001746328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978A96DB-24A6-46E1-A154-E7A90344F7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Sheet1!$B$2:$B$4</c:f>
              <c:numCache>
                <c:formatCode>_(* #,##0_);_(* \(#,##0\);_(* "-"??_);_(@_)</c:formatCode>
                <c:ptCount val="3"/>
                <c:pt idx="0">
                  <c:v>17694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Sheet1!$B$8</c15:f>
                <c15:dlblRangeCache>
                  <c:ptCount val="1"/>
                  <c:pt idx="0">
                    <c:v>No Exit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DB9E-47AD-B04E-D7A322B678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B4A7E99-0893-494E-9FEF-7D18637192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3244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Sheet1!$C$8</c15:f>
                <c15:dlblRangeCache>
                  <c:ptCount val="1"/>
                  <c:pt idx="0">
                    <c:v>Icing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15BD-4F93-95F2-7442DFF01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4F7D4CA-93D8-49B5-B336-DCAB90FBC0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9D6259D-BF55-4DBE-8B85-F1308826B1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C83E7DF-B7E8-4FBB-A989-BED57EB7F7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26237</c:v>
                </c:pt>
                <c:pt idx="2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Sheet1!$D$8:$D$10</c15:f>
                <c15:dlblRangeCache>
                  <c:ptCount val="3"/>
                  <c:pt idx="1">
                    <c:v>Dump and Lose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2-15BD-4F93-95F2-7442DFF010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C5BF779-CC29-48C8-A70D-6CB847556A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7F1E33E-7B05-46D5-AAC6-C2B9462401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C926DA8D-0BCB-46B4-8EB9-4BFE5CD8B3A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24989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Sheet1!$E$8:$E$10</c15:f>
                <c15:dlblRangeCache>
                  <c:ptCount val="3"/>
                  <c:pt idx="2">
                    <c:v>Pass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15BD-4F93-95F2-7442DFF010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rgbClr val="00E668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2B61423-C8DC-4BE1-8927-AD02E04C950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14CE97A-8A29-4A46-933E-097DB97063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01C6D890-8184-4628-B15B-CF1A9C3A1A2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13995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Sheet1!$F$8:$F$10</c15:f>
                <c15:dlblRangeCache>
                  <c:ptCount val="3"/>
                  <c:pt idx="2">
                    <c:v>Carry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15BD-4F93-95F2-7442DFF010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solidFill>
              <a:srgbClr val="5BFFA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4557378-54C1-4B8D-A44B-B82BED33D91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15BD-4F93-95F2-7442DFF010A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1F35360-ABA8-4BB0-B0A2-F69FB39661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15BD-4F93-95F2-7442DFF010A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9A1F5D3-6829-4C6A-9161-3746F60E25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15BD-4F93-95F2-7442DFF01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Failure</c:v>
                </c:pt>
                <c:pt idx="1">
                  <c:v>Exit without Possession</c:v>
                </c:pt>
                <c:pt idx="2">
                  <c:v>Exit with Possession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6927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Sheet1!$G$8:$G$10</c15:f>
                <c15:dlblRangeCache>
                  <c:ptCount val="3"/>
                  <c:pt idx="2">
                    <c:v>Dump &amp; Recover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15BD-4F93-95F2-7442DFF010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  <c:max val="4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Number of Exits Tracked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8808"/>
        <c:crosses val="autoZero"/>
        <c:crossBetween val="between"/>
        <c:majorUnit val="1500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rgbClr val="000000"/>
                </a:solidFill>
                <a:effectLst/>
              </a:rPr>
              <a:t>% of Exits Leading to an Entry</a:t>
            </a:r>
            <a:endParaRPr lang="en-US" sz="2000" dirty="0">
              <a:solidFill>
                <a:srgbClr val="000000"/>
              </a:solidFill>
              <a:effectLst/>
            </a:endParaRPr>
          </a:p>
        </c:rich>
      </c:tx>
      <c:layout>
        <c:manualLayout>
          <c:xMode val="edge"/>
          <c:yMode val="edge"/>
          <c:x val="0.36842566316266301"/>
          <c:y val="1.8942383583267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6879793579102"/>
          <c:y val="4.1696859715739949E-2"/>
          <c:w val="0.82059817012699088"/>
          <c:h val="0.73091001746328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Success Rate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Carry Out</c:v>
                </c:pt>
                <c:pt idx="1">
                  <c:v>Pass Out</c:v>
                </c:pt>
                <c:pt idx="2">
                  <c:v>Dump Out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0.885816363</c:v>
                </c:pt>
                <c:pt idx="1">
                  <c:v>0.87054303889999995</c:v>
                </c:pt>
                <c:pt idx="2">
                  <c:v>0.18722108310215896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14-478E-983F-82294798B66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chemeClr val="tx1"/>
                </a:solidFill>
                <a:effectLst/>
              </a:rPr>
              <a:t>Share of Exits Attempts by Direction</a:t>
            </a:r>
            <a:endParaRPr lang="en-US" sz="20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439890710382513E-2"/>
          <c:y val="7.3590683840413645E-2"/>
          <c:w val="0.92419565638311618"/>
          <c:h val="0.63587496752412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0.12356568573881821</c:v>
                </c:pt>
                <c:pt idx="1">
                  <c:v>0.25022766893034631</c:v>
                </c:pt>
                <c:pt idx="2">
                  <c:v>8.0868004059011789E-2</c:v>
                </c:pt>
                <c:pt idx="3">
                  <c:v>0.30291676423906538</c:v>
                </c:pt>
                <c:pt idx="4">
                  <c:v>0.2068014466734317</c:v>
                </c:pt>
                <c:pt idx="5">
                  <c:v>3.5620430359326619E-2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8D-40BE-A37B-F12ADCAC61A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Center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0.25761789974658506</c:v>
                </c:pt>
                <c:pt idx="1">
                  <c:v>0.35576982508189631</c:v>
                </c:pt>
                <c:pt idx="2">
                  <c:v>4.3265962049570429E-2</c:v>
                </c:pt>
                <c:pt idx="3">
                  <c:v>0.1912355522591013</c:v>
                </c:pt>
                <c:pt idx="4">
                  <c:v>0.11786884232647259</c:v>
                </c:pt>
                <c:pt idx="5">
                  <c:v>3.4241918536374309E-2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8D-40BE-A37B-F12ADCAC61A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Right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Sheet1!$B$4:$G$4</c:f>
              <c:numCache>
                <c:formatCode>0%</c:formatCode>
                <c:ptCount val="6"/>
                <c:pt idx="0">
                  <c:v>0.13202393340270552</c:v>
                </c:pt>
                <c:pt idx="1">
                  <c:v>0.24986992715920917</c:v>
                </c:pt>
                <c:pt idx="2">
                  <c:v>8.1061394380853274E-2</c:v>
                </c:pt>
                <c:pt idx="3">
                  <c:v>0.29888137356919875</c:v>
                </c:pt>
                <c:pt idx="4">
                  <c:v>0.20379812695109262</c:v>
                </c:pt>
                <c:pt idx="5">
                  <c:v>3.4365244536940689E-2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8D-40BE-A37B-F12ADCAC61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3.7199973466431453E-2"/>
          <c:y val="6.314127861089187E-3"/>
          <c:w val="9.4175254220271648E-2"/>
          <c:h val="0.285753313984923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chemeClr val="tx1"/>
                </a:solidFill>
                <a:effectLst/>
              </a:rPr>
              <a:t>Share of Exits Attempts by Period</a:t>
            </a:r>
            <a:endParaRPr lang="en-US" sz="20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4.1696859715739949E-2"/>
          <c:w val="0.96859456348694117"/>
          <c:h val="0.73091001746328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0.14488354806739345</c:v>
                </c:pt>
                <c:pt idx="1">
                  <c:v>0.27657333994053518</c:v>
                </c:pt>
                <c:pt idx="2">
                  <c:v>7.2844400396432113E-2</c:v>
                </c:pt>
                <c:pt idx="3">
                  <c:v>0.27790510406342916</c:v>
                </c:pt>
                <c:pt idx="4">
                  <c:v>0.19471630327056491</c:v>
                </c:pt>
                <c:pt idx="5">
                  <c:v>3.3077304261645193E-2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1-477C-8E81-43B7C6D4BBB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0.14405825885468387</c:v>
                </c:pt>
                <c:pt idx="1">
                  <c:v>0.26818934127772259</c:v>
                </c:pt>
                <c:pt idx="2">
                  <c:v>7.9013571665011592E-2</c:v>
                </c:pt>
                <c:pt idx="3">
                  <c:v>0.27805362462760674</c:v>
                </c:pt>
                <c:pt idx="4">
                  <c:v>0.19377689506785833</c:v>
                </c:pt>
                <c:pt idx="5">
                  <c:v>3.6908308507116849E-2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1-477C-8E81-43B7C6D4BBB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Sheet1!$B$4:$G$4</c:f>
              <c:numCache>
                <c:formatCode>0%</c:formatCode>
                <c:ptCount val="6"/>
                <c:pt idx="0">
                  <c:v>0.1623185562965869</c:v>
                </c:pt>
                <c:pt idx="1">
                  <c:v>0.26013469334379496</c:v>
                </c:pt>
                <c:pt idx="2">
                  <c:v>7.153131947168824E-2</c:v>
                </c:pt>
                <c:pt idx="3">
                  <c:v>0.28978684451418857</c:v>
                </c:pt>
                <c:pt idx="4">
                  <c:v>0.18154178109062377</c:v>
                </c:pt>
                <c:pt idx="5">
                  <c:v>3.4686805283117565E-2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21-477C-8E81-43B7C6D4BB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85687210461397245"/>
          <c:y val="0.1541477481060724"/>
          <c:w val="6.116068227127347E-2"/>
          <c:h val="0.38677935976235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chemeClr val="tx1"/>
                </a:solidFill>
                <a:effectLst/>
              </a:rPr>
              <a:t>Share of Exits Attempts by Pressure</a:t>
            </a:r>
            <a:endParaRPr lang="en-US" sz="20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553734061930783E-2"/>
          <c:y val="4.1696859715739949E-2"/>
          <c:w val="0.92305722286763336"/>
          <c:h val="0.68671112243566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0.21948267515042533</c:v>
                </c:pt>
                <c:pt idx="1">
                  <c:v>0.35253129538695621</c:v>
                </c:pt>
                <c:pt idx="2">
                  <c:v>6.8901722110796038E-2</c:v>
                </c:pt>
                <c:pt idx="3">
                  <c:v>0.24795974825368283</c:v>
                </c:pt>
                <c:pt idx="4">
                  <c:v>7.1305069506881522E-2</c:v>
                </c:pt>
                <c:pt idx="5">
                  <c:v>3.9819489591258042E-2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8-4378-A6D9-DF0C29EEB23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Carry</c:v>
                </c:pt>
                <c:pt idx="1">
                  <c:v>Pass</c:v>
                </c:pt>
                <c:pt idx="2">
                  <c:v>Dump and Recover</c:v>
                </c:pt>
                <c:pt idx="3">
                  <c:v>Dump and Lose</c:v>
                </c:pt>
                <c:pt idx="4">
                  <c:v>No Exit</c:v>
                </c:pt>
                <c:pt idx="5">
                  <c:v>Icing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3.6907801418439717E-2</c:v>
                </c:pt>
                <c:pt idx="1">
                  <c:v>0.13049645390070921</c:v>
                </c:pt>
                <c:pt idx="2">
                  <c:v>8.3460992907801415E-2</c:v>
                </c:pt>
                <c:pt idx="3">
                  <c:v>0.33747517730496451</c:v>
                </c:pt>
                <c:pt idx="4">
                  <c:v>0.38496453900709221</c:v>
                </c:pt>
                <c:pt idx="5">
                  <c:v>2.6695035460992909E-2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E8-4378-A6D9-DF0C29EEB23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8454877694591455"/>
          <c:y val="0.10363472521735889"/>
          <c:w val="9.4175254220271648E-2"/>
          <c:h val="0.194198459999129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chemeClr val="tx1"/>
                </a:solidFill>
                <a:effectLst/>
              </a:rPr>
              <a:t>% of Exits Leading to an Entry</a:t>
            </a:r>
            <a:endParaRPr lang="en-US" sz="20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6842566316266301"/>
          <c:y val="1.8942383583267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6879793579102"/>
          <c:y val="4.1696859715739949E-2"/>
          <c:w val="0.82059817012699088"/>
          <c:h val="0.73091001746328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Pressure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Carry Out</c:v>
                </c:pt>
                <c:pt idx="1">
                  <c:v>Pass Out</c:v>
                </c:pt>
                <c:pt idx="2">
                  <c:v>Dump Out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0.8993225145738144</c:v>
                </c:pt>
                <c:pt idx="1">
                  <c:v>0.87012604835940943</c:v>
                </c:pt>
                <c:pt idx="2">
                  <c:v>0.19595110771581359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F-4436-B77B-2FF42DC68D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Pressure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Carry Out</c:v>
                </c:pt>
                <c:pt idx="1">
                  <c:v>Pass Out</c:v>
                </c:pt>
                <c:pt idx="2">
                  <c:v>Dump Out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0.75403535741737127</c:v>
                </c:pt>
                <c:pt idx="1">
                  <c:v>0.87239130434782608</c:v>
                </c:pt>
                <c:pt idx="2">
                  <c:v>0.17643887316349913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1F-4436-B77B-2FF42DC68DD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rgbClr val="000000"/>
                    </a:solidFill>
                  </a:rPr>
                  <a:t>Success</a:t>
                </a:r>
                <a:r>
                  <a:rPr lang="en-US" sz="2000" baseline="0" dirty="0">
                    <a:solidFill>
                      <a:srgbClr val="000000"/>
                    </a:solidFill>
                  </a:rPr>
                  <a:t> Rate</a:t>
                </a:r>
                <a:endParaRPr lang="en-US" sz="2000" dirty="0">
                  <a:solidFill>
                    <a:srgbClr val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75185514564486544"/>
          <c:y val="0.24820389164061676"/>
          <c:w val="0.1611007856251471"/>
          <c:h val="0.175249861723085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baseline="0" dirty="0">
                <a:solidFill>
                  <a:srgbClr val="000000"/>
                </a:solidFill>
                <a:effectLst/>
              </a:rPr>
              <a:t>Zone Entry Carry-In %, by Preceding Exit Type</a:t>
            </a:r>
            <a:endParaRPr lang="en-US" sz="2000" dirty="0">
              <a:solidFill>
                <a:srgbClr val="000000"/>
              </a:solidFill>
              <a:effectLst/>
            </a:endParaRPr>
          </a:p>
        </c:rich>
      </c:tx>
      <c:layout>
        <c:manualLayout>
          <c:xMode val="edge"/>
          <c:yMode val="edge"/>
          <c:x val="0.29645599697765052"/>
          <c:y val="1.8942383583267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6879793579102"/>
          <c:y val="4.1696859715739949E-2"/>
          <c:w val="0.82059817012699088"/>
          <c:h val="0.730910017463286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Success Rate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Pass Out</c:v>
                </c:pt>
                <c:pt idx="1">
                  <c:v>Carry Out</c:v>
                </c:pt>
                <c:pt idx="2">
                  <c:v>Dump Out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0.53421450000000004</c:v>
                </c:pt>
                <c:pt idx="1">
                  <c:v>0.48841370000000001</c:v>
                </c:pt>
                <c:pt idx="2">
                  <c:v>0.44289970000000001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9-4CB4-81F3-DEC781ED231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9748808"/>
        <c:axId val="369749136"/>
      </c:barChart>
      <c:catAx>
        <c:axId val="369748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Zone Exit Type</a:t>
                </a:r>
              </a:p>
            </c:rich>
          </c:tx>
          <c:layout>
            <c:manualLayout>
              <c:xMode val="edge"/>
              <c:yMode val="edge"/>
              <c:x val="0.48021564065855404"/>
              <c:y val="0.894506584466996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49136"/>
        <c:crosses val="autoZero"/>
        <c:auto val="1"/>
        <c:lblAlgn val="ctr"/>
        <c:lblOffset val="100"/>
        <c:noMultiLvlLbl val="0"/>
      </c:catAx>
      <c:valAx>
        <c:axId val="3697491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97488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26634454784061"/>
          <c:y val="5.9944689234287696E-2"/>
          <c:w val="0.66719537898671755"/>
          <c:h val="0.718061015853681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Shots Per Carry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Sheet1!$B$2:$B$22</c:f>
              <c:numCache>
                <c:formatCode>0.0</c:formatCode>
                <c:ptCount val="21"/>
                <c:pt idx="0">
                  <c:v>0.70609319999999998</c:v>
                </c:pt>
                <c:pt idx="1">
                  <c:v>0.66569480000000003</c:v>
                </c:pt>
                <c:pt idx="2">
                  <c:v>0.67191440000000002</c:v>
                </c:pt>
                <c:pt idx="3">
                  <c:v>0.63690480000000005</c:v>
                </c:pt>
                <c:pt idx="4">
                  <c:v>0.61126979999999997</c:v>
                </c:pt>
                <c:pt idx="5">
                  <c:v>0.55988729999999998</c:v>
                </c:pt>
                <c:pt idx="6">
                  <c:v>0.56080490000000005</c:v>
                </c:pt>
                <c:pt idx="7">
                  <c:v>0.6169772</c:v>
                </c:pt>
                <c:pt idx="8">
                  <c:v>0.57142859999999995</c:v>
                </c:pt>
                <c:pt idx="9">
                  <c:v>0.64556959999999997</c:v>
                </c:pt>
                <c:pt idx="10">
                  <c:v>0.59375</c:v>
                </c:pt>
                <c:pt idx="11">
                  <c:v>0.61971830000000006</c:v>
                </c:pt>
                <c:pt idx="12">
                  <c:v>0.66279069999999995</c:v>
                </c:pt>
                <c:pt idx="13">
                  <c:v>0.55045869999999997</c:v>
                </c:pt>
                <c:pt idx="14">
                  <c:v>0.625</c:v>
                </c:pt>
                <c:pt idx="15">
                  <c:v>0.61290319999999998</c:v>
                </c:pt>
                <c:pt idx="16">
                  <c:v>0.69230769999999997</c:v>
                </c:pt>
                <c:pt idx="17">
                  <c:v>0.56521739999999998</c:v>
                </c:pt>
                <c:pt idx="18">
                  <c:v>0.65</c:v>
                </c:pt>
                <c:pt idx="19">
                  <c:v>0.625</c:v>
                </c:pt>
                <c:pt idx="20">
                  <c:v>0.64825049999999995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E-47AA-8C40-A82188BEA7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Shots Per Dump-In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Sheet1!$C$2:$C$22</c:f>
              <c:numCache>
                <c:formatCode>0.0</c:formatCode>
                <c:ptCount val="21"/>
                <c:pt idx="0">
                  <c:v>0.327787</c:v>
                </c:pt>
                <c:pt idx="1">
                  <c:v>0.35788920000000002</c:v>
                </c:pt>
                <c:pt idx="2">
                  <c:v>0.40531810000000001</c:v>
                </c:pt>
                <c:pt idx="3">
                  <c:v>0.36354809999999999</c:v>
                </c:pt>
                <c:pt idx="4">
                  <c:v>0.31407610000000002</c:v>
                </c:pt>
                <c:pt idx="5">
                  <c:v>0.23778179999999999</c:v>
                </c:pt>
                <c:pt idx="6">
                  <c:v>0.23635690000000001</c:v>
                </c:pt>
                <c:pt idx="7">
                  <c:v>0.22976099999999999</c:v>
                </c:pt>
                <c:pt idx="8">
                  <c:v>0.2072214</c:v>
                </c:pt>
                <c:pt idx="9">
                  <c:v>0.26493509999999998</c:v>
                </c:pt>
                <c:pt idx="10">
                  <c:v>0.22440940000000001</c:v>
                </c:pt>
                <c:pt idx="11">
                  <c:v>0.260355</c:v>
                </c:pt>
                <c:pt idx="12">
                  <c:v>0.28643220000000003</c:v>
                </c:pt>
                <c:pt idx="13">
                  <c:v>0.26086959999999998</c:v>
                </c:pt>
                <c:pt idx="14">
                  <c:v>0.27500000000000002</c:v>
                </c:pt>
                <c:pt idx="15">
                  <c:v>0.31147540000000001</c:v>
                </c:pt>
                <c:pt idx="16">
                  <c:v>0.3552632</c:v>
                </c:pt>
                <c:pt idx="17">
                  <c:v>0.2280702</c:v>
                </c:pt>
                <c:pt idx="18">
                  <c:v>0.25742569999999998</c:v>
                </c:pt>
                <c:pt idx="19">
                  <c:v>0.23529410000000001</c:v>
                </c:pt>
                <c:pt idx="20">
                  <c:v>0.3000853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1E-47AA-8C40-A82188BEA7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Goals Per Carry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Sheet1!$D$2:$D$22</c:f>
              <c:numCache>
                <c:formatCode>0.0</c:formatCode>
                <c:ptCount val="21"/>
                <c:pt idx="0">
                  <c:v>3.942652E-2</c:v>
                </c:pt>
                <c:pt idx="1">
                  <c:v>4.9562679999999998E-2</c:v>
                </c:pt>
                <c:pt idx="2">
                  <c:v>4.7229220000000002E-2</c:v>
                </c:pt>
                <c:pt idx="3">
                  <c:v>3.7414969999999999E-2</c:v>
                </c:pt>
                <c:pt idx="4">
                  <c:v>3.713321E-2</c:v>
                </c:pt>
                <c:pt idx="5">
                  <c:v>2.5833720000000001E-2</c:v>
                </c:pt>
                <c:pt idx="6">
                  <c:v>2.3622049999999999E-2</c:v>
                </c:pt>
                <c:pt idx="7">
                  <c:v>4.1407869999999999E-2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1E-47AA-8C40-A82188BEA7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Goals Per Dump-In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Sheet1!$E$2:$E$22</c:f>
              <c:numCache>
                <c:formatCode>0.0</c:formatCode>
                <c:ptCount val="21"/>
                <c:pt idx="0">
                  <c:v>1.8302829E-2</c:v>
                </c:pt>
                <c:pt idx="1">
                  <c:v>2.6645768E-2</c:v>
                </c:pt>
                <c:pt idx="2">
                  <c:v>2.8490028000000001E-2</c:v>
                </c:pt>
                <c:pt idx="3">
                  <c:v>2.1356631000000001E-2</c:v>
                </c:pt>
                <c:pt idx="4">
                  <c:v>1.9079386E-2</c:v>
                </c:pt>
                <c:pt idx="5">
                  <c:v>1.0971474E-2</c:v>
                </c:pt>
                <c:pt idx="6">
                  <c:v>9.955752E-3</c:v>
                </c:pt>
                <c:pt idx="7">
                  <c:v>1.54202E-2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1E-47AA-8C40-A82188BEA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149792"/>
        <c:axId val="355145528"/>
      </c:lineChart>
      <c:catAx>
        <c:axId val="355149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rgbClr val="000000"/>
                    </a:solidFill>
                  </a:rPr>
                  <a:t>Seconds Between</a:t>
                </a:r>
                <a:r>
                  <a:rPr lang="en-US" sz="2000" baseline="0" dirty="0">
                    <a:solidFill>
                      <a:srgbClr val="000000"/>
                    </a:solidFill>
                  </a:rPr>
                  <a:t> Exit and Entry</a:t>
                </a:r>
                <a:endParaRPr lang="en-US" sz="2000" dirty="0">
                  <a:solidFill>
                    <a:srgbClr val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5528"/>
        <c:crosses val="autoZero"/>
        <c:auto val="1"/>
        <c:lblAlgn val="ctr"/>
        <c:lblOffset val="100"/>
        <c:noMultiLvlLbl val="0"/>
      </c:catAx>
      <c:valAx>
        <c:axId val="3551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rgbClr val="000000"/>
                    </a:solidFill>
                  </a:rPr>
                  <a:t>Occurrence Per Entry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97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115485564304454"/>
          <c:y val="0.20793864855290878"/>
          <c:w val="0.2112693867811978"/>
          <c:h val="0.53676649534830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2737D-651E-47B7-9903-98298651CC6F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8481D-EED9-4E07-BA2B-E46A1BE6A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1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34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 smtClean="0"/>
              <a:t>This sample covers about half of the 2016-2017 season. It includes all games for a few teams and at least 25 games for every 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68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2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38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5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97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91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23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Dump</a:t>
            </a:r>
            <a:r>
              <a:rPr lang="en-US" baseline="0" dirty="0" smtClean="0"/>
              <a:t> Out Share is repeatable but </a:t>
            </a:r>
            <a:r>
              <a:rPr lang="en-US" dirty="0" smtClean="0"/>
              <a:t>Dump Out Recovery Rate is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07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 Passing network: All connections with &gt;= 20 passing</a:t>
            </a:r>
            <a:r>
              <a:rPr lang="en-US" baseline="0" dirty="0"/>
              <a:t> exits last year</a:t>
            </a:r>
            <a:r>
              <a:rPr lang="en-US" baseline="0" dirty="0" smtClean="0"/>
              <a:t>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25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70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6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21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Descriptive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5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8481D-EED9-4E07-BA2B-E46A1BE6AA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8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5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4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18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2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8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0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5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4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6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37A4720-D064-4DBD-85DC-4F05B0A9C2BB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4DC99F5-E4E4-4B76-AEAA-C37D77DAC42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57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Establishing Foundations of Transitional Play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18"/>
            <a:ext cx="10058400" cy="1563217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Alex Novet</a:t>
            </a:r>
          </a:p>
          <a:p>
            <a:r>
              <a:rPr lang="en-US" dirty="0">
                <a:solidFill>
                  <a:srgbClr val="000000"/>
                </a:solidFill>
              </a:rPr>
              <a:t>@</a:t>
            </a:r>
            <a:r>
              <a:rPr lang="en-US" dirty="0" err="1">
                <a:solidFill>
                  <a:srgbClr val="000000"/>
                </a:solidFill>
              </a:rPr>
              <a:t>AlexNovet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RITHAC </a:t>
            </a:r>
          </a:p>
          <a:p>
            <a:r>
              <a:rPr lang="en-US" dirty="0">
                <a:solidFill>
                  <a:srgbClr val="000000"/>
                </a:solidFill>
              </a:rPr>
              <a:t>October 21, 2017</a:t>
            </a:r>
          </a:p>
        </p:txBody>
      </p:sp>
    </p:spTree>
    <p:extLst>
      <p:ext uri="{BB962C8B-B14F-4D97-AF65-F5344CB8AC3E}">
        <p14:creationId xmlns:p14="http://schemas.microsoft.com/office/powerpoint/2010/main" val="671415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 (</a:t>
            </a:r>
            <a:r>
              <a:rPr lang="en-US" dirty="0" err="1" smtClean="0"/>
              <a:t>tl;dl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5208" y="2043684"/>
            <a:ext cx="9588152" cy="1295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Passes are the ideal zone exit, but carry outs are almost as good</a:t>
            </a:r>
          </a:p>
          <a:p>
            <a:endParaRPr lang="en-US" sz="28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On the breakout, possession is key</a:t>
            </a:r>
          </a:p>
          <a:p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On the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</a:rPr>
              <a:t>forecheck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, pressure is key</a:t>
            </a:r>
          </a:p>
          <a:p>
            <a:endParaRPr lang="en-US" sz="28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We have a lot more to learn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8928" y="2066544"/>
            <a:ext cx="609600" cy="4969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1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8928" y="2909824"/>
            <a:ext cx="609600" cy="4969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8928" y="3753104"/>
            <a:ext cx="609600" cy="4969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8928" y="4596384"/>
            <a:ext cx="609600" cy="4969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72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145792"/>
            <a:ext cx="121920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226026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Tracking 101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Zone Exits Smorgasbord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Transitions</a:t>
            </a:r>
          </a:p>
        </p:txBody>
      </p:sp>
    </p:spTree>
    <p:extLst>
      <p:ext uri="{BB962C8B-B14F-4D97-AF65-F5344CB8AC3E}">
        <p14:creationId xmlns:p14="http://schemas.microsoft.com/office/powerpoint/2010/main" val="267012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 Brief Intro to Neutral Zone Play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2" descr="https://upload.wikimedia.org/wikipedia/commons/d/dd/HockeyRink-Zo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52" y="2008631"/>
            <a:ext cx="7936992" cy="409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6486144" y="2473022"/>
            <a:ext cx="1694688" cy="85539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Zone Entry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69664" y="2473022"/>
            <a:ext cx="1694688" cy="85539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Zone Exit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69664" y="3861048"/>
            <a:ext cx="4011168" cy="85539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Zone </a:t>
            </a:r>
            <a:r>
              <a:rPr lang="en-US" sz="2000" dirty="0" smtClean="0"/>
              <a:t>Transition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673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Zone exits are a trackable event with distinct quantitative results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824437"/>
              </p:ext>
            </p:extLst>
          </p:nvPr>
        </p:nvGraphicFramePr>
        <p:xfrm>
          <a:off x="1623060" y="2301177"/>
          <a:ext cx="900684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9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Our judgment of zone exits should include the </a:t>
            </a:r>
            <a:r>
              <a:rPr lang="en-US" dirty="0">
                <a:solidFill>
                  <a:srgbClr val="000000"/>
                </a:solidFill>
              </a:rPr>
              <a:t>next entry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056" y="2093309"/>
            <a:ext cx="7481888" cy="389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4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017886"/>
            <a:ext cx="121920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97280" y="226026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Tracking 101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Zone Exits Smorgasbord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Transitions</a:t>
            </a:r>
          </a:p>
        </p:txBody>
      </p:sp>
    </p:spTree>
    <p:extLst>
      <p:ext uri="{BB962C8B-B14F-4D97-AF65-F5344CB8AC3E}">
        <p14:creationId xmlns:p14="http://schemas.microsoft.com/office/powerpoint/2010/main" val="3215888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The key to turning a zone exit into an entry is possession</a:t>
            </a: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268724"/>
              </p:ext>
            </p:extLst>
          </p:nvPr>
        </p:nvGraphicFramePr>
        <p:xfrm>
          <a:off x="-307340" y="1971993"/>
          <a:ext cx="900684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128001" y="2881489"/>
            <a:ext cx="3095413" cy="10950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If the exiting team recovers the puck after a dump-out, their success rate rises to 87%</a:t>
            </a:r>
          </a:p>
        </p:txBody>
      </p:sp>
    </p:spTree>
    <p:extLst>
      <p:ext uri="{BB962C8B-B14F-4D97-AF65-F5344CB8AC3E}">
        <p14:creationId xmlns:p14="http://schemas.microsoft.com/office/powerpoint/2010/main" val="2533565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538460" cy="14507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Exits that start in the center of the zone are more likely to maintain possession</a:t>
            </a:r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449244"/>
              </p:ext>
            </p:extLst>
          </p:nvPr>
        </p:nvGraphicFramePr>
        <p:xfrm>
          <a:off x="670560" y="2238703"/>
          <a:ext cx="11155680" cy="4380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0560" y="1865376"/>
            <a:ext cx="171907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Exit Direction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8986013" y="2133473"/>
            <a:ext cx="2649727" cy="10950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Once the exit type occurs, there’s no further difference in success rate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087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856" y="310987"/>
            <a:ext cx="11448288" cy="1450757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Exit behavior is almost identical across periods</a:t>
            </a: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681523"/>
              </p:ext>
            </p:extLst>
          </p:nvPr>
        </p:nvGraphicFramePr>
        <p:xfrm>
          <a:off x="685800" y="2162704"/>
          <a:ext cx="1115568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68128" y="2407920"/>
            <a:ext cx="89001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Period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58496" y="5974080"/>
            <a:ext cx="112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Exit pace and success rate are also nearly identical across periods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Pressure has a preposterously large impact on what type of zone exit occurs (or doesn’t)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849609"/>
              </p:ext>
            </p:extLst>
          </p:nvPr>
        </p:nvGraphicFramePr>
        <p:xfrm>
          <a:off x="685800" y="2162704"/>
          <a:ext cx="1115568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802368" y="2255520"/>
            <a:ext cx="1719072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Exit Pressure?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311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Pressuring zone exits continues to exert a small influence on carries in the neutral zone</a:t>
            </a: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181606"/>
              </p:ext>
            </p:extLst>
          </p:nvPr>
        </p:nvGraphicFramePr>
        <p:xfrm>
          <a:off x="1592580" y="2313369"/>
          <a:ext cx="900684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6958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46970" cy="14507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Teams that dump the puck more often don’t seem any better at recovering it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644" y="1883664"/>
            <a:ext cx="7172241" cy="413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1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0"/>
            <a:ext cx="11430000" cy="630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1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78376"/>
            <a:ext cx="10842171" cy="620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96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Time to Transition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871326"/>
            <a:ext cx="121920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97280" y="226026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Tracking 101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Zone Exits Smorgasbord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 Zone Transitions</a:t>
            </a:r>
          </a:p>
        </p:txBody>
      </p:sp>
    </p:spTree>
    <p:extLst>
      <p:ext uri="{BB962C8B-B14F-4D97-AF65-F5344CB8AC3E}">
        <p14:creationId xmlns:p14="http://schemas.microsoft.com/office/powerpoint/2010/main" val="3721043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Exits with possession lead to entries with possession, and therefore more shots</a:t>
            </a:r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36450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2343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375392" cy="1450757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Successful neutral zone transitions are fast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172" y="1926926"/>
            <a:ext cx="7229607" cy="41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6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While there are sample size limitations, speed does not seem to impact shots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25373"/>
              </p:ext>
            </p:extLst>
          </p:nvPr>
        </p:nvGraphicFramePr>
        <p:xfrm>
          <a:off x="1096963" y="2175447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0732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This transitional data gives us a new look at team style and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672" y="1878158"/>
            <a:ext cx="7452657" cy="4297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0" y="2036064"/>
            <a:ext cx="2011680" cy="860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Warning: Probably not repeatable</a:t>
            </a:r>
          </a:p>
        </p:txBody>
      </p:sp>
    </p:spTree>
    <p:extLst>
      <p:ext uri="{BB962C8B-B14F-4D97-AF65-F5344CB8AC3E}">
        <p14:creationId xmlns:p14="http://schemas.microsoft.com/office/powerpoint/2010/main" val="646266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29453"/>
            <a:ext cx="10058400" cy="1450757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Conclusion: Let’s get to work</a:t>
            </a:r>
          </a:p>
        </p:txBody>
      </p:sp>
      <p:pic>
        <p:nvPicPr>
          <p:cNvPr id="1026" name="Picture 2" descr="Image result for Dinosaur Archaeological d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275" y="1883981"/>
            <a:ext cx="6574409" cy="423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4555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4503</TotalTime>
  <Words>441</Words>
  <Application>Microsoft Office PowerPoint</Application>
  <PresentationFormat>Widescreen</PresentationFormat>
  <Paragraphs>99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Retrospect</vt:lpstr>
      <vt:lpstr>Establishing Foundations of Transitional Play</vt:lpstr>
      <vt:lpstr>Key Takeaways (tl;dl)</vt:lpstr>
      <vt:lpstr>Agenda</vt:lpstr>
      <vt:lpstr>A Brief Intro to Neutral Zone Play</vt:lpstr>
      <vt:lpstr>Zone exits are a trackable event with distinct quantitative results</vt:lpstr>
      <vt:lpstr>Our judgment of zone exits should include the next entry</vt:lpstr>
      <vt:lpstr>Agenda</vt:lpstr>
      <vt:lpstr>The key to turning a zone exit into an entry is possession</vt:lpstr>
      <vt:lpstr>Exits that start in the center of the zone are more likely to maintain possession</vt:lpstr>
      <vt:lpstr>Exit behavior is almost identical across periods</vt:lpstr>
      <vt:lpstr>Pressure has a preposterously large impact on what type of zone exit occurs (or doesn’t)</vt:lpstr>
      <vt:lpstr>Pressuring zone exits continues to exert a small influence on carries in the neutral zone</vt:lpstr>
      <vt:lpstr>Teams that dump the puck more often don’t seem any better at recovering it</vt:lpstr>
      <vt:lpstr>PowerPoint Presentation</vt:lpstr>
      <vt:lpstr>PowerPoint Presentation</vt:lpstr>
      <vt:lpstr>Time to Transition</vt:lpstr>
      <vt:lpstr>Exits with possession lead to entries with possession, and therefore more shots</vt:lpstr>
      <vt:lpstr>Successful neutral zone transitions are fast</vt:lpstr>
      <vt:lpstr>While there are sample size limitations, speed does not seem to impact shots </vt:lpstr>
      <vt:lpstr>This transitional data gives us a new look at team style and results</vt:lpstr>
      <vt:lpstr>Conclusion: Let’s get to work</vt:lpstr>
    </vt:vector>
  </TitlesOfParts>
  <Company>Cisco-Meraki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Unified Theory of Transitional Play</dc:title>
  <dc:creator>Alex Novet</dc:creator>
  <cp:lastModifiedBy>Alex Novet</cp:lastModifiedBy>
  <cp:revision>71</cp:revision>
  <dcterms:created xsi:type="dcterms:W3CDTF">2017-09-09T19:25:42Z</dcterms:created>
  <dcterms:modified xsi:type="dcterms:W3CDTF">2017-10-22T14:33:04Z</dcterms:modified>
</cp:coreProperties>
</file>