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sldIdLst>
    <p:sldId id="256" r:id="rId2"/>
    <p:sldId id="257" r:id="rId3"/>
    <p:sldId id="258" r:id="rId4"/>
    <p:sldId id="259" r:id="rId5"/>
    <p:sldId id="260" r:id="rId6"/>
    <p:sldId id="266" r:id="rId7"/>
    <p:sldId id="261" r:id="rId8"/>
    <p:sldId id="273" r:id="rId9"/>
    <p:sldId id="262" r:id="rId10"/>
    <p:sldId id="263" r:id="rId11"/>
    <p:sldId id="264" r:id="rId12"/>
    <p:sldId id="265" r:id="rId13"/>
    <p:sldId id="267" r:id="rId14"/>
    <p:sldId id="268" r:id="rId15"/>
    <p:sldId id="269" r:id="rId16"/>
    <p:sldId id="270" r:id="rId17"/>
    <p:sldId id="271" r:id="rId18"/>
    <p:sldId id="272" r:id="rId19"/>
    <p:sldId id="274"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1F58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40" d="100"/>
          <a:sy n="40" d="100"/>
        </p:scale>
        <p:origin x="48" y="6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BA208391-0B1E-4B1F-85C5-048185E2F9A9}" type="datetimeFigureOut">
              <a:rPr lang="en-US" smtClean="0"/>
              <a:t>3/2/2017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09BECA-9C6D-4293-8C2C-C79153DCF230}" type="slidenum">
              <a:rPr lang="en-US" smtClean="0"/>
              <a:t>‹#›</a:t>
            </a:fld>
            <a:endParaRPr lang="en-US"/>
          </a:p>
        </p:txBody>
      </p:sp>
    </p:spTree>
    <p:extLst>
      <p:ext uri="{BB962C8B-B14F-4D97-AF65-F5344CB8AC3E}">
        <p14:creationId xmlns:p14="http://schemas.microsoft.com/office/powerpoint/2010/main" val="5856688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10"/>
          </p:nvPr>
        </p:nvSpPr>
        <p:spPr/>
        <p:txBody>
          <a:bodyPr/>
          <a:lstStyle/>
          <a:p>
            <a:fld id="{BA208391-0B1E-4B1F-85C5-048185E2F9A9}" type="datetimeFigureOut">
              <a:rPr lang="en-US" smtClean="0"/>
              <a:t>3/2/2017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09BECA-9C6D-4293-8C2C-C79153DCF230}" type="slidenum">
              <a:rPr lang="en-US" smtClean="0"/>
              <a:t>‹#›</a:t>
            </a:fld>
            <a:endParaRPr lang="en-US"/>
          </a:p>
        </p:txBody>
      </p:sp>
    </p:spTree>
    <p:extLst>
      <p:ext uri="{BB962C8B-B14F-4D97-AF65-F5344CB8AC3E}">
        <p14:creationId xmlns:p14="http://schemas.microsoft.com/office/powerpoint/2010/main" val="35565590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A208391-0B1E-4B1F-85C5-048185E2F9A9}" type="datetimeFigureOut">
              <a:rPr lang="en-US" smtClean="0"/>
              <a:t>3/2/2017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09BECA-9C6D-4293-8C2C-C79153DCF230}" type="slidenum">
              <a:rPr lang="en-US" smtClean="0"/>
              <a:t>‹#›</a:t>
            </a:fld>
            <a:endParaRPr lang="en-US"/>
          </a:p>
        </p:txBody>
      </p:sp>
    </p:spTree>
    <p:extLst>
      <p:ext uri="{BB962C8B-B14F-4D97-AF65-F5344CB8AC3E}">
        <p14:creationId xmlns:p14="http://schemas.microsoft.com/office/powerpoint/2010/main" val="1103584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5" name="Date Placeholder 4"/>
          <p:cNvSpPr>
            <a:spLocks noGrp="1"/>
          </p:cNvSpPr>
          <p:nvPr>
            <p:ph type="dt" sz="half" idx="10"/>
          </p:nvPr>
        </p:nvSpPr>
        <p:spPr/>
        <p:txBody>
          <a:bodyPr/>
          <a:lstStyle/>
          <a:p>
            <a:fld id="{BA208391-0B1E-4B1F-85C5-048185E2F9A9}" type="datetimeFigureOut">
              <a:rPr lang="en-US" smtClean="0"/>
              <a:t>3/2/2017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09BECA-9C6D-4293-8C2C-C79153DCF230}" type="slidenum">
              <a:rPr lang="en-US" smtClean="0"/>
              <a:t>‹#›</a:t>
            </a:fld>
            <a:endParaRPr lang="en-US"/>
          </a:p>
        </p:txBody>
      </p:sp>
    </p:spTree>
    <p:extLst>
      <p:ext uri="{BB962C8B-B14F-4D97-AF65-F5344CB8AC3E}">
        <p14:creationId xmlns:p14="http://schemas.microsoft.com/office/powerpoint/2010/main" val="42549826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7" name="Date Placeholder 6"/>
          <p:cNvSpPr>
            <a:spLocks noGrp="1"/>
          </p:cNvSpPr>
          <p:nvPr>
            <p:ph type="dt" sz="half" idx="10"/>
          </p:nvPr>
        </p:nvSpPr>
        <p:spPr/>
        <p:txBody>
          <a:bodyPr/>
          <a:lstStyle/>
          <a:p>
            <a:fld id="{BA208391-0B1E-4B1F-85C5-048185E2F9A9}" type="datetimeFigureOut">
              <a:rPr lang="en-US" smtClean="0"/>
              <a:t>3/2/2017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409BECA-9C6D-4293-8C2C-C79153DCF230}" type="slidenum">
              <a:rPr lang="en-US" smtClean="0"/>
              <a:t>‹#›</a:t>
            </a:fld>
            <a:endParaRPr lang="en-US"/>
          </a:p>
        </p:txBody>
      </p:sp>
    </p:spTree>
    <p:extLst>
      <p:ext uri="{BB962C8B-B14F-4D97-AF65-F5344CB8AC3E}">
        <p14:creationId xmlns:p14="http://schemas.microsoft.com/office/powerpoint/2010/main" val="3660156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BA208391-0B1E-4B1F-85C5-048185E2F9A9}" type="datetimeFigureOut">
              <a:rPr lang="en-US" smtClean="0"/>
              <a:t>3/2/2017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409BECA-9C6D-4293-8C2C-C79153DCF230}" type="slidenum">
              <a:rPr lang="en-US" smtClean="0"/>
              <a:t>‹#›</a:t>
            </a:fld>
            <a:endParaRPr lang="en-US"/>
          </a:p>
        </p:txBody>
      </p:sp>
    </p:spTree>
    <p:extLst>
      <p:ext uri="{BB962C8B-B14F-4D97-AF65-F5344CB8AC3E}">
        <p14:creationId xmlns:p14="http://schemas.microsoft.com/office/powerpoint/2010/main" val="40620759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208391-0B1E-4B1F-85C5-048185E2F9A9}" type="datetimeFigureOut">
              <a:rPr lang="en-US" smtClean="0"/>
              <a:t>3/2/2017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409BECA-9C6D-4293-8C2C-C79153DCF230}" type="slidenum">
              <a:rPr lang="en-US" smtClean="0"/>
              <a:t>‹#›</a:t>
            </a:fld>
            <a:endParaRPr lang="en-US"/>
          </a:p>
        </p:txBody>
      </p:sp>
    </p:spTree>
    <p:extLst>
      <p:ext uri="{BB962C8B-B14F-4D97-AF65-F5344CB8AC3E}">
        <p14:creationId xmlns:p14="http://schemas.microsoft.com/office/powerpoint/2010/main" val="16415643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A208391-0B1E-4B1F-85C5-048185E2F9A9}" type="datetimeFigureOut">
              <a:rPr lang="en-US" smtClean="0"/>
              <a:t>3/2/2017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09BECA-9C6D-4293-8C2C-C79153DCF230}" type="slidenum">
              <a:rPr lang="en-US" smtClean="0"/>
              <a:t>‹#›</a:t>
            </a:fld>
            <a:endParaRPr lang="en-US"/>
          </a:p>
        </p:txBody>
      </p:sp>
    </p:spTree>
    <p:extLst>
      <p:ext uri="{BB962C8B-B14F-4D97-AF65-F5344CB8AC3E}">
        <p14:creationId xmlns:p14="http://schemas.microsoft.com/office/powerpoint/2010/main" val="32814277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A208391-0B1E-4B1F-85C5-048185E2F9A9}" type="datetimeFigureOut">
              <a:rPr lang="en-US" smtClean="0"/>
              <a:t>3/2/2017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09BECA-9C6D-4293-8C2C-C79153DCF230}" type="slidenum">
              <a:rPr lang="en-US" smtClean="0"/>
              <a:t>‹#›</a:t>
            </a:fld>
            <a:endParaRPr lang="en-US"/>
          </a:p>
        </p:txBody>
      </p:sp>
    </p:spTree>
    <p:extLst>
      <p:ext uri="{BB962C8B-B14F-4D97-AF65-F5344CB8AC3E}">
        <p14:creationId xmlns:p14="http://schemas.microsoft.com/office/powerpoint/2010/main" val="3277258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10"/>
          </p:nvPr>
        </p:nvSpPr>
        <p:spPr/>
        <p:txBody>
          <a:bodyPr/>
          <a:lstStyle/>
          <a:p>
            <a:fld id="{BA208391-0B1E-4B1F-85C5-048185E2F9A9}" type="datetimeFigureOut">
              <a:rPr lang="en-US" smtClean="0"/>
              <a:t>3/2/2017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09BECA-9C6D-4293-8C2C-C79153DCF230}" type="slidenum">
              <a:rPr lang="en-US" smtClean="0"/>
              <a:t>‹#›</a:t>
            </a:fld>
            <a:endParaRPr lang="en-US"/>
          </a:p>
        </p:txBody>
      </p:sp>
    </p:spTree>
    <p:extLst>
      <p:ext uri="{BB962C8B-B14F-4D97-AF65-F5344CB8AC3E}">
        <p14:creationId xmlns:p14="http://schemas.microsoft.com/office/powerpoint/2010/main" val="34215564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10"/>
          </p:nvPr>
        </p:nvSpPr>
        <p:spPr/>
        <p:txBody>
          <a:bodyPr/>
          <a:lstStyle/>
          <a:p>
            <a:fld id="{BA208391-0B1E-4B1F-85C5-048185E2F9A9}" type="datetimeFigureOut">
              <a:rPr lang="en-US" smtClean="0"/>
              <a:t>3/2/2017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09BECA-9C6D-4293-8C2C-C79153DCF230}" type="slidenum">
              <a:rPr lang="en-US" smtClean="0"/>
              <a:t>‹#›</a:t>
            </a:fld>
            <a:endParaRPr lang="en-US"/>
          </a:p>
        </p:txBody>
      </p:sp>
    </p:spTree>
    <p:extLst>
      <p:ext uri="{BB962C8B-B14F-4D97-AF65-F5344CB8AC3E}">
        <p14:creationId xmlns:p14="http://schemas.microsoft.com/office/powerpoint/2010/main" val="25175639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000">
              <a:schemeClr val="tx2"/>
            </a:gs>
            <a:gs pos="0">
              <a:srgbClr val="91F589"/>
            </a:gs>
          </a:gsLst>
          <a:lin ang="612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208391-0B1E-4B1F-85C5-048185E2F9A9}" type="datetimeFigureOut">
              <a:rPr lang="en-US" smtClean="0"/>
              <a:t>3/2/2017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09BECA-9C6D-4293-8C2C-C79153DCF230}" type="slidenum">
              <a:rPr lang="en-US" smtClean="0"/>
              <a:t>‹#›</a:t>
            </a:fld>
            <a:endParaRPr lang="en-US"/>
          </a:p>
        </p:txBody>
      </p:sp>
    </p:spTree>
    <p:extLst>
      <p:ext uri="{BB962C8B-B14F-4D97-AF65-F5344CB8AC3E}">
        <p14:creationId xmlns:p14="http://schemas.microsoft.com/office/powerpoint/2010/main" val="2235355430"/>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57308" y="1708815"/>
            <a:ext cx="9144000" cy="2387600"/>
          </a:xfrm>
        </p:spPr>
        <p:txBody>
          <a:bodyPr>
            <a:normAutofit fontScale="90000"/>
          </a:bodyPr>
          <a:lstStyle/>
          <a:p>
            <a:pPr algn="ctr"/>
            <a:r>
              <a:rPr lang="en-US" b="1" dirty="0">
                <a:solidFill>
                  <a:schemeClr val="bg1"/>
                </a:solidFill>
              </a:rPr>
              <a:t>The Use and Effectiveness of the Dump and Change in the NHL</a:t>
            </a:r>
          </a:p>
        </p:txBody>
      </p:sp>
      <p:sp>
        <p:nvSpPr>
          <p:cNvPr id="5" name="TextBox 4"/>
          <p:cNvSpPr txBox="1"/>
          <p:nvPr/>
        </p:nvSpPr>
        <p:spPr>
          <a:xfrm>
            <a:off x="4084320" y="5364480"/>
            <a:ext cx="4399280" cy="646331"/>
          </a:xfrm>
          <a:prstGeom prst="rect">
            <a:avLst/>
          </a:prstGeom>
          <a:noFill/>
        </p:spPr>
        <p:txBody>
          <a:bodyPr wrap="square" rtlCol="0">
            <a:spAutoFit/>
          </a:bodyPr>
          <a:lstStyle/>
          <a:p>
            <a:pPr algn="ctr"/>
            <a:r>
              <a:rPr lang="en-US" b="1" dirty="0">
                <a:solidFill>
                  <a:schemeClr val="bg1"/>
                </a:solidFill>
              </a:rPr>
              <a:t>Joshua P. Smolow</a:t>
            </a:r>
          </a:p>
          <a:p>
            <a:pPr algn="ctr"/>
            <a:r>
              <a:rPr lang="en-US" b="1" dirty="0">
                <a:solidFill>
                  <a:schemeClr val="bg1"/>
                </a:solidFill>
              </a:rPr>
              <a:t>Hockey-Graphs (as Garik16)</a:t>
            </a:r>
          </a:p>
        </p:txBody>
      </p:sp>
    </p:spTree>
    <p:extLst>
      <p:ext uri="{BB962C8B-B14F-4D97-AF65-F5344CB8AC3E}">
        <p14:creationId xmlns:p14="http://schemas.microsoft.com/office/powerpoint/2010/main" val="21932429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9732" y="392853"/>
            <a:ext cx="8534400" cy="1507067"/>
          </a:xfrm>
        </p:spPr>
        <p:txBody>
          <a:bodyPr/>
          <a:lstStyle/>
          <a:p>
            <a:pPr algn="ctr"/>
            <a:r>
              <a:rPr lang="en-US" u="sng" cap="none" dirty="0">
                <a:solidFill>
                  <a:schemeClr val="bg1"/>
                </a:solidFill>
              </a:rPr>
              <a:t>The Dump-and-Change as a Tactic</a:t>
            </a:r>
          </a:p>
        </p:txBody>
      </p:sp>
      <p:sp>
        <p:nvSpPr>
          <p:cNvPr id="3" name="Content Placeholder 2"/>
          <p:cNvSpPr>
            <a:spLocks noGrp="1"/>
          </p:cNvSpPr>
          <p:nvPr>
            <p:ph idx="1"/>
          </p:nvPr>
        </p:nvSpPr>
        <p:spPr>
          <a:xfrm>
            <a:off x="1740852" y="1899920"/>
            <a:ext cx="8534400" cy="3559388"/>
          </a:xfrm>
        </p:spPr>
        <p:txBody>
          <a:bodyPr>
            <a:normAutofit fontScale="92500" lnSpcReduction="10000"/>
          </a:bodyPr>
          <a:lstStyle/>
          <a:p>
            <a:pPr algn="ctr"/>
            <a:r>
              <a:rPr lang="en-US" dirty="0">
                <a:solidFill>
                  <a:schemeClr val="bg1"/>
                </a:solidFill>
              </a:rPr>
              <a:t>The Dump and Change is a standard NHL tactic to the point where every NHL fan pretty much knows what it roughly is: where the team with the puck dumps the puck into the opponents’ zone with the intention of buying time to complete a change of players.  </a:t>
            </a:r>
          </a:p>
          <a:p>
            <a:pPr algn="ctr"/>
            <a:r>
              <a:rPr lang="en-US" dirty="0">
                <a:solidFill>
                  <a:schemeClr val="bg1"/>
                </a:solidFill>
              </a:rPr>
              <a:t>In this presentation, we will be examining the Dump and Change a bit more in depth as a type of “Zone Entry” – an entry of the puck into the Offensive Zone.  When is it used?  How effective is it?  This presentation aims to take a crack at answering at least part of these questions</a:t>
            </a:r>
          </a:p>
          <a:p>
            <a:endParaRPr lang="en-US" dirty="0">
              <a:solidFill>
                <a:schemeClr val="bg1"/>
              </a:solidFill>
            </a:endParaRPr>
          </a:p>
        </p:txBody>
      </p:sp>
    </p:spTree>
    <p:extLst>
      <p:ext uri="{BB962C8B-B14F-4D97-AF65-F5344CB8AC3E}">
        <p14:creationId xmlns:p14="http://schemas.microsoft.com/office/powerpoint/2010/main" val="16059046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a:xfrm>
            <a:off x="1620520" y="558801"/>
            <a:ext cx="8229600" cy="3078479"/>
          </a:xfrm>
          <a:prstGeom prst="rect">
            <a:avLst/>
          </a:prstGeom>
        </p:spPr>
        <p:txBody>
          <a:bodyPr vert="horz" lIns="91440" tIns="45720" rIns="91440" bIns="45720" rtlCol="0" anchor="ctr">
            <a:no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algn="ctr"/>
            <a:r>
              <a:rPr lang="en-US" sz="1800" dirty="0">
                <a:solidFill>
                  <a:schemeClr val="bg1"/>
                </a:solidFill>
              </a:rPr>
              <a:t>Back during the 2011-2012 season, Geoffrey </a:t>
            </a:r>
            <a:r>
              <a:rPr lang="en-US" sz="1800" dirty="0" err="1">
                <a:solidFill>
                  <a:schemeClr val="bg1"/>
                </a:solidFill>
              </a:rPr>
              <a:t>Detweiler</a:t>
            </a:r>
            <a:r>
              <a:rPr lang="en-US" sz="1800" dirty="0">
                <a:solidFill>
                  <a:schemeClr val="bg1"/>
                </a:solidFill>
              </a:rPr>
              <a:t> and Eric </a:t>
            </a:r>
            <a:r>
              <a:rPr lang="en-US" sz="1800" dirty="0" err="1">
                <a:solidFill>
                  <a:schemeClr val="bg1"/>
                </a:solidFill>
              </a:rPr>
              <a:t>Tulsky</a:t>
            </a:r>
            <a:r>
              <a:rPr lang="en-US" sz="1800" dirty="0">
                <a:solidFill>
                  <a:schemeClr val="bg1"/>
                </a:solidFill>
              </a:rPr>
              <a:t> of Broad Street Hockey decided to try and fix that by tracking play in the Neutral Zone.  </a:t>
            </a:r>
          </a:p>
          <a:p>
            <a:pPr algn="ctr"/>
            <a:r>
              <a:rPr lang="en-US" sz="1800" dirty="0">
                <a:solidFill>
                  <a:schemeClr val="bg1"/>
                </a:solidFill>
              </a:rPr>
              <a:t>Their Method: In every Flyers Game that season, Geoff would record each time each team moved the puck out of the neutral zone and into the opponents’ zone.  (Zone Entries)</a:t>
            </a:r>
          </a:p>
          <a:p>
            <a:pPr algn="ctr"/>
            <a:r>
              <a:rPr lang="en-US" sz="1800" dirty="0">
                <a:solidFill>
                  <a:schemeClr val="bg1"/>
                </a:solidFill>
              </a:rPr>
              <a:t>For each Zone Entry, Geoff would record the time, player making the entry, and most importantly, the TYPE of entry: Was it a controlled entry (entering by Carry-in or Pass-in) or an uncontrolled entry (entering by Dump or Tip-In)</a:t>
            </a:r>
          </a:p>
        </p:txBody>
      </p:sp>
      <p:sp>
        <p:nvSpPr>
          <p:cNvPr id="8" name="Title 1"/>
          <p:cNvSpPr>
            <a:spLocks noGrp="1"/>
          </p:cNvSpPr>
          <p:nvPr>
            <p:ph type="title"/>
          </p:nvPr>
        </p:nvSpPr>
        <p:spPr>
          <a:xfrm>
            <a:off x="1759284" y="0"/>
            <a:ext cx="10007600" cy="1143000"/>
          </a:xfrm>
        </p:spPr>
        <p:txBody>
          <a:bodyPr>
            <a:normAutofit fontScale="90000"/>
          </a:bodyPr>
          <a:lstStyle/>
          <a:p>
            <a:r>
              <a:rPr lang="en-US" b="1" u="sng" dirty="0">
                <a:solidFill>
                  <a:schemeClr val="bg1"/>
                </a:solidFill>
              </a:rPr>
              <a:t>Neutral Zone Tracking AND ZONE ENTRIES</a:t>
            </a:r>
            <a:br>
              <a:rPr lang="en-US" b="1" u="sng" dirty="0">
                <a:solidFill>
                  <a:schemeClr val="bg1"/>
                </a:solidFill>
              </a:rPr>
            </a:br>
            <a:endParaRPr lang="en-US" b="1" u="sng" dirty="0">
              <a:solidFill>
                <a:schemeClr val="bg1"/>
              </a:solidFill>
            </a:endParaRPr>
          </a:p>
        </p:txBody>
      </p:sp>
      <p:pic>
        <p:nvPicPr>
          <p:cNvPr id="9" name="Picture 8" descr="Carry In.PNG"/>
          <p:cNvPicPr>
            <a:picLocks noChangeAspect="1"/>
          </p:cNvPicPr>
          <p:nvPr/>
        </p:nvPicPr>
        <p:blipFill>
          <a:blip r:embed="rId2" cstate="print"/>
          <a:stretch>
            <a:fillRect/>
          </a:stretch>
        </p:blipFill>
        <p:spPr>
          <a:xfrm>
            <a:off x="1302204" y="3637280"/>
            <a:ext cx="4553312" cy="2590800"/>
          </a:xfrm>
          <a:prstGeom prst="rect">
            <a:avLst/>
          </a:prstGeom>
        </p:spPr>
      </p:pic>
      <p:pic>
        <p:nvPicPr>
          <p:cNvPr id="10" name="Picture 9" descr="Dump In.PNG"/>
          <p:cNvPicPr>
            <a:picLocks noChangeAspect="1"/>
          </p:cNvPicPr>
          <p:nvPr/>
        </p:nvPicPr>
        <p:blipFill>
          <a:blip r:embed="rId3" cstate="print"/>
          <a:stretch>
            <a:fillRect/>
          </a:stretch>
        </p:blipFill>
        <p:spPr>
          <a:xfrm>
            <a:off x="5537200" y="3637280"/>
            <a:ext cx="4557188" cy="2590800"/>
          </a:xfrm>
          <a:prstGeom prst="rect">
            <a:avLst/>
          </a:prstGeom>
        </p:spPr>
      </p:pic>
      <p:sp>
        <p:nvSpPr>
          <p:cNvPr id="11" name="TextBox 10"/>
          <p:cNvSpPr txBox="1"/>
          <p:nvPr/>
        </p:nvSpPr>
        <p:spPr>
          <a:xfrm>
            <a:off x="1066800" y="6248400"/>
            <a:ext cx="3952240" cy="261610"/>
          </a:xfrm>
          <a:prstGeom prst="rect">
            <a:avLst/>
          </a:prstGeom>
          <a:noFill/>
        </p:spPr>
        <p:txBody>
          <a:bodyPr wrap="square" rtlCol="0">
            <a:spAutoFit/>
          </a:bodyPr>
          <a:lstStyle/>
          <a:p>
            <a:r>
              <a:rPr lang="en-US" sz="1100" dirty="0"/>
              <a:t>                                              </a:t>
            </a:r>
            <a:r>
              <a:rPr lang="en-US" sz="1100" b="1" dirty="0">
                <a:solidFill>
                  <a:schemeClr val="bg1"/>
                </a:solidFill>
              </a:rPr>
              <a:t>Carrying-In</a:t>
            </a:r>
          </a:p>
        </p:txBody>
      </p:sp>
      <p:sp>
        <p:nvSpPr>
          <p:cNvPr id="12" name="TextBox 11"/>
          <p:cNvSpPr txBox="1"/>
          <p:nvPr/>
        </p:nvSpPr>
        <p:spPr>
          <a:xfrm>
            <a:off x="7482840" y="6211247"/>
            <a:ext cx="1295400" cy="430887"/>
          </a:xfrm>
          <a:prstGeom prst="rect">
            <a:avLst/>
          </a:prstGeom>
          <a:noFill/>
        </p:spPr>
        <p:txBody>
          <a:bodyPr wrap="square" rtlCol="0">
            <a:spAutoFit/>
          </a:bodyPr>
          <a:lstStyle/>
          <a:p>
            <a:pPr algn="ctr"/>
            <a:r>
              <a:rPr lang="en-US" sz="1100" b="1" dirty="0">
                <a:solidFill>
                  <a:schemeClr val="bg1"/>
                </a:solidFill>
              </a:rPr>
              <a:t>Dumping the Puck In</a:t>
            </a:r>
          </a:p>
        </p:txBody>
      </p:sp>
    </p:spTree>
    <p:extLst>
      <p:ext uri="{BB962C8B-B14F-4D97-AF65-F5344CB8AC3E}">
        <p14:creationId xmlns:p14="http://schemas.microsoft.com/office/powerpoint/2010/main" val="38572284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2113280" y="487998"/>
            <a:ext cx="8229600" cy="1143000"/>
          </a:xfrm>
        </p:spPr>
        <p:txBody>
          <a:bodyPr/>
          <a:lstStyle/>
          <a:p>
            <a:pPr algn="ctr"/>
            <a:r>
              <a:rPr lang="en-US" u="sng" dirty="0">
                <a:solidFill>
                  <a:schemeClr val="bg1"/>
                </a:solidFill>
              </a:rPr>
              <a:t>Neutral Zone Tracking (Continued)</a:t>
            </a:r>
          </a:p>
        </p:txBody>
      </p:sp>
      <p:sp>
        <p:nvSpPr>
          <p:cNvPr id="7" name="Content Placeholder 2"/>
          <p:cNvSpPr>
            <a:spLocks noGrp="1"/>
          </p:cNvSpPr>
          <p:nvPr>
            <p:ph idx="1"/>
          </p:nvPr>
        </p:nvSpPr>
        <p:spPr>
          <a:xfrm>
            <a:off x="2113280" y="1813560"/>
            <a:ext cx="8229600" cy="4525963"/>
          </a:xfrm>
        </p:spPr>
        <p:txBody>
          <a:bodyPr>
            <a:normAutofit/>
          </a:bodyPr>
          <a:lstStyle/>
          <a:p>
            <a:pPr algn="ctr"/>
            <a:r>
              <a:rPr lang="en-US" sz="2400" dirty="0">
                <a:solidFill>
                  <a:schemeClr val="bg1"/>
                </a:solidFill>
              </a:rPr>
              <a:t>When a Season’s worth of Data was collected, Eric </a:t>
            </a:r>
            <a:r>
              <a:rPr lang="en-US" sz="2400" dirty="0" err="1">
                <a:solidFill>
                  <a:schemeClr val="bg1"/>
                </a:solidFill>
              </a:rPr>
              <a:t>Tulsky</a:t>
            </a:r>
            <a:r>
              <a:rPr lang="en-US" sz="2400" dirty="0">
                <a:solidFill>
                  <a:schemeClr val="bg1"/>
                </a:solidFill>
              </a:rPr>
              <a:t> analyzed the data and found several interesting results.</a:t>
            </a:r>
          </a:p>
          <a:p>
            <a:pPr algn="ctr"/>
            <a:r>
              <a:rPr lang="en-US" sz="2400" dirty="0">
                <a:solidFill>
                  <a:schemeClr val="bg1"/>
                </a:solidFill>
              </a:rPr>
              <a:t>In particular he found that entering the zone with control resulted in over TWICE as many unblocked shot attempts as uncontrolled entries (Dump-Ins).  </a:t>
            </a:r>
          </a:p>
          <a:p>
            <a:pPr algn="ctr"/>
            <a:r>
              <a:rPr lang="en-US" sz="2400" dirty="0">
                <a:solidFill>
                  <a:schemeClr val="bg1"/>
                </a:solidFill>
              </a:rPr>
              <a:t>In Addition, he noticed that failed attempts at carrying-in weren’t as detrimental as previously thought, suggesting teams are resorting to dumping in too often. </a:t>
            </a:r>
          </a:p>
          <a:p>
            <a:pPr algn="ctr"/>
            <a:r>
              <a:rPr lang="en-US" sz="2400" dirty="0">
                <a:solidFill>
                  <a:schemeClr val="bg1"/>
                </a:solidFill>
              </a:rPr>
              <a:t>Using the average </a:t>
            </a:r>
            <a:r>
              <a:rPr lang="en-US" sz="2400" dirty="0" err="1">
                <a:solidFill>
                  <a:schemeClr val="bg1"/>
                </a:solidFill>
              </a:rPr>
              <a:t>fenwick</a:t>
            </a:r>
            <a:r>
              <a:rPr lang="en-US" sz="2400" dirty="0">
                <a:solidFill>
                  <a:schemeClr val="bg1"/>
                </a:solidFill>
              </a:rPr>
              <a:t> values for each type of Entry, Eric created a statistic he called “Neutral Zone Score” which could measure on-ice neutral zone results for players.</a:t>
            </a:r>
          </a:p>
          <a:p>
            <a:pPr algn="ctr">
              <a:buNone/>
            </a:pPr>
            <a:endParaRPr lang="en-US" sz="2000" dirty="0">
              <a:solidFill>
                <a:schemeClr val="bg1"/>
              </a:solidFill>
            </a:endParaRPr>
          </a:p>
        </p:txBody>
      </p:sp>
    </p:spTree>
    <p:extLst>
      <p:ext uri="{BB962C8B-B14F-4D97-AF65-F5344CB8AC3E}">
        <p14:creationId xmlns:p14="http://schemas.microsoft.com/office/powerpoint/2010/main" val="6080450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a:solidFill>
                  <a:schemeClr val="bg1"/>
                </a:solidFill>
              </a:rPr>
              <a:t>Neutral Zone Tracking (Continued)</a:t>
            </a:r>
          </a:p>
        </p:txBody>
      </p:sp>
      <p:sp>
        <p:nvSpPr>
          <p:cNvPr id="3" name="Content Placeholder 2"/>
          <p:cNvSpPr>
            <a:spLocks noGrp="1"/>
          </p:cNvSpPr>
          <p:nvPr>
            <p:ph idx="1"/>
          </p:nvPr>
        </p:nvSpPr>
        <p:spPr/>
        <p:txBody>
          <a:bodyPr/>
          <a:lstStyle/>
          <a:p>
            <a:pPr algn="ctr"/>
            <a:r>
              <a:rPr lang="en-US" dirty="0">
                <a:solidFill>
                  <a:schemeClr val="bg1"/>
                </a:solidFill>
              </a:rPr>
              <a:t>When Tracking the Neutral Zone, Trackers only tracked entries that were intended to create offense.</a:t>
            </a:r>
          </a:p>
          <a:p>
            <a:pPr algn="ctr"/>
            <a:r>
              <a:rPr lang="en-US" dirty="0">
                <a:solidFill>
                  <a:schemeClr val="bg1"/>
                </a:solidFill>
              </a:rPr>
              <a:t>So for example, if the puck left the zone and then was immediately shot back in </a:t>
            </a:r>
            <a:r>
              <a:rPr lang="en-US" dirty="0" err="1">
                <a:solidFill>
                  <a:schemeClr val="bg1"/>
                </a:solidFill>
              </a:rPr>
              <a:t>offsides</a:t>
            </a:r>
            <a:r>
              <a:rPr lang="en-US" dirty="0">
                <a:solidFill>
                  <a:schemeClr val="bg1"/>
                </a:solidFill>
              </a:rPr>
              <a:t>, this dump-in would not be recorded as an entry.  </a:t>
            </a:r>
          </a:p>
          <a:p>
            <a:pPr algn="ctr"/>
            <a:r>
              <a:rPr lang="en-US" dirty="0">
                <a:solidFill>
                  <a:schemeClr val="bg1"/>
                </a:solidFill>
              </a:rPr>
              <a:t>This was because the goal of the project was simply to measure the effectiveness of Neutral Zone Tactics designed to lead to offense.</a:t>
            </a:r>
          </a:p>
          <a:p>
            <a:pPr algn="ctr"/>
            <a:r>
              <a:rPr lang="en-US" dirty="0">
                <a:solidFill>
                  <a:schemeClr val="bg1"/>
                </a:solidFill>
              </a:rPr>
              <a:t>As a result, Dump-and-Change plays were not tracked by Neutral Zone Trackers</a:t>
            </a:r>
          </a:p>
        </p:txBody>
      </p:sp>
    </p:spTree>
    <p:extLst>
      <p:ext uri="{BB962C8B-B14F-4D97-AF65-F5344CB8AC3E}">
        <p14:creationId xmlns:p14="http://schemas.microsoft.com/office/powerpoint/2010/main" val="42378085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a:solidFill>
                  <a:schemeClr val="bg1"/>
                </a:solidFill>
              </a:rPr>
              <a:t>Tracking Dump-and-Change Plays For This Project</a:t>
            </a:r>
          </a:p>
        </p:txBody>
      </p:sp>
      <p:sp>
        <p:nvSpPr>
          <p:cNvPr id="3" name="Content Placeholder 2"/>
          <p:cNvSpPr>
            <a:spLocks noGrp="1"/>
          </p:cNvSpPr>
          <p:nvPr>
            <p:ph idx="1"/>
          </p:nvPr>
        </p:nvSpPr>
        <p:spPr/>
        <p:txBody>
          <a:bodyPr/>
          <a:lstStyle/>
          <a:p>
            <a:pPr algn="ctr"/>
            <a:r>
              <a:rPr lang="en-US" dirty="0">
                <a:solidFill>
                  <a:schemeClr val="bg1"/>
                </a:solidFill>
              </a:rPr>
              <a:t>For This Project, I watched 41 games (21 Islanders’ Games and 5 games of each of FLA, S.J, N.J, and DAL) and tracked the Neutral Zone Play of both teams in those games.</a:t>
            </a:r>
          </a:p>
          <a:p>
            <a:pPr algn="ctr"/>
            <a:r>
              <a:rPr lang="en-US" dirty="0">
                <a:solidFill>
                  <a:schemeClr val="bg1"/>
                </a:solidFill>
              </a:rPr>
              <a:t>As a Result, I obtained data from 28 of the 30 NHL teams in the League (by Happenstance, no Bruins or Penguins games were tracked)</a:t>
            </a:r>
          </a:p>
          <a:p>
            <a:pPr algn="ctr"/>
            <a:r>
              <a:rPr lang="en-US" dirty="0">
                <a:solidFill>
                  <a:schemeClr val="bg1"/>
                </a:solidFill>
              </a:rPr>
              <a:t>However, in addition to tracking Neutral Zone Play as normal, I also tracked Dump-and-Change plays as an Additional Type of Entry.</a:t>
            </a:r>
          </a:p>
        </p:txBody>
      </p:sp>
    </p:spTree>
    <p:extLst>
      <p:ext uri="{BB962C8B-B14F-4D97-AF65-F5344CB8AC3E}">
        <p14:creationId xmlns:p14="http://schemas.microsoft.com/office/powerpoint/2010/main" val="21934496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a:solidFill>
                  <a:schemeClr val="bg1"/>
                </a:solidFill>
              </a:rPr>
              <a:t>What is a Dump and Change?</a:t>
            </a:r>
          </a:p>
        </p:txBody>
      </p:sp>
      <p:sp>
        <p:nvSpPr>
          <p:cNvPr id="3" name="Content Placeholder 2"/>
          <p:cNvSpPr>
            <a:spLocks noGrp="1"/>
          </p:cNvSpPr>
          <p:nvPr>
            <p:ph idx="1"/>
          </p:nvPr>
        </p:nvSpPr>
        <p:spPr/>
        <p:txBody>
          <a:bodyPr>
            <a:normAutofit lnSpcReduction="10000"/>
          </a:bodyPr>
          <a:lstStyle/>
          <a:p>
            <a:r>
              <a:rPr lang="en-US" dirty="0">
                <a:solidFill>
                  <a:schemeClr val="bg1"/>
                </a:solidFill>
              </a:rPr>
              <a:t>For Tracking Purposes, Figuring out what is and what isn’t a Dump and Change isn’t as simple as one would think.</a:t>
            </a:r>
          </a:p>
          <a:p>
            <a:r>
              <a:rPr lang="en-US" dirty="0">
                <a:solidFill>
                  <a:schemeClr val="bg1"/>
                </a:solidFill>
              </a:rPr>
              <a:t>When a Team Dumps the Puck in and sends two men after the puck but three change is it a D&amp;C?  What about one man?  What about when that one man has a head start on the defender?  </a:t>
            </a:r>
          </a:p>
          <a:p>
            <a:r>
              <a:rPr lang="en-US" dirty="0">
                <a:solidFill>
                  <a:schemeClr val="bg1"/>
                </a:solidFill>
              </a:rPr>
              <a:t>For this Project, again, I came back to trying to decipher the purpose of the entry – if I felt the primary goal was offense, it wasn’t a D&amp;C.  Otherwise it was.  Obviously this leads to some subjectivity here.  </a:t>
            </a:r>
          </a:p>
          <a:p>
            <a:r>
              <a:rPr lang="en-US" dirty="0">
                <a:solidFill>
                  <a:schemeClr val="bg1"/>
                </a:solidFill>
              </a:rPr>
              <a:t>A Problem of the Sample Size I had was that I was unable to split D&amp;Cs by the type of D&amp;C (All 5 change, 4 change 1 forechecks, etc.).  As such, all D&amp;Cs are taken together in the following analysis.</a:t>
            </a:r>
          </a:p>
        </p:txBody>
      </p:sp>
    </p:spTree>
    <p:extLst>
      <p:ext uri="{BB962C8B-B14F-4D97-AF65-F5344CB8AC3E}">
        <p14:creationId xmlns:p14="http://schemas.microsoft.com/office/powerpoint/2010/main" val="30824485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838200" y="365125"/>
            <a:ext cx="10515600" cy="1325563"/>
          </a:xfrm>
        </p:spPr>
        <p:txBody>
          <a:bodyPr/>
          <a:lstStyle/>
          <a:p>
            <a:pPr algn="ctr"/>
            <a:r>
              <a:rPr lang="en-US" dirty="0">
                <a:solidFill>
                  <a:schemeClr val="bg1"/>
                </a:solidFill>
              </a:rPr>
              <a:t>When Do Teams Dump and Change? </a:t>
            </a:r>
          </a:p>
        </p:txBody>
      </p:sp>
      <p:sp>
        <p:nvSpPr>
          <p:cNvPr id="5" name="Content Placeholder 2"/>
          <p:cNvSpPr>
            <a:spLocks noGrp="1"/>
          </p:cNvSpPr>
          <p:nvPr>
            <p:ph idx="1"/>
          </p:nvPr>
        </p:nvSpPr>
        <p:spPr>
          <a:xfrm>
            <a:off x="838200" y="1825625"/>
            <a:ext cx="10515600" cy="4351338"/>
          </a:xfrm>
        </p:spPr>
        <p:txBody>
          <a:bodyPr/>
          <a:lstStyle/>
          <a:p>
            <a:r>
              <a:rPr lang="en-US" dirty="0">
                <a:solidFill>
                  <a:schemeClr val="bg1"/>
                </a:solidFill>
              </a:rPr>
              <a:t>Dump and Change Plays are actually not that common.  In the Sample tracked, there were only 13.8 Dump and Change Plays per Game, with one game having as few as 4, and another as many as 23.</a:t>
            </a:r>
          </a:p>
          <a:p>
            <a:r>
              <a:rPr lang="en-US" dirty="0">
                <a:solidFill>
                  <a:schemeClr val="bg1"/>
                </a:solidFill>
              </a:rPr>
              <a:t>Obviously, Dump-and-Change plays may be dictated by particular game circumstances, such as extremely long shifts, Icings, etc. </a:t>
            </a:r>
          </a:p>
          <a:p>
            <a:r>
              <a:rPr lang="en-US" dirty="0">
                <a:solidFill>
                  <a:schemeClr val="bg1"/>
                </a:solidFill>
              </a:rPr>
              <a:t>Anecdotally at least, it seems that Complete Dump and Change plays (all 5 players Change) are in fact pretty rare.</a:t>
            </a:r>
          </a:p>
        </p:txBody>
      </p:sp>
    </p:spTree>
    <p:extLst>
      <p:ext uri="{BB962C8B-B14F-4D97-AF65-F5344CB8AC3E}">
        <p14:creationId xmlns:p14="http://schemas.microsoft.com/office/powerpoint/2010/main" val="4119325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u="sng" dirty="0">
                <a:solidFill>
                  <a:schemeClr val="bg1"/>
                </a:solidFill>
              </a:rPr>
              <a:t>When Did Teams Dump and Change?</a:t>
            </a:r>
          </a:p>
        </p:txBody>
      </p:sp>
      <p:sp>
        <p:nvSpPr>
          <p:cNvPr id="3" name="Content Placeholder 2"/>
          <p:cNvSpPr>
            <a:spLocks noGrp="1"/>
          </p:cNvSpPr>
          <p:nvPr>
            <p:ph idx="1"/>
          </p:nvPr>
        </p:nvSpPr>
        <p:spPr/>
        <p:txBody>
          <a:bodyPr/>
          <a:lstStyle/>
          <a:p>
            <a:r>
              <a:rPr lang="en-US" dirty="0">
                <a:solidFill>
                  <a:schemeClr val="bg1"/>
                </a:solidFill>
              </a:rPr>
              <a:t>In What Period would you expect teams to Dump and Change the most?  </a:t>
            </a:r>
          </a:p>
          <a:p>
            <a:pPr lvl="1"/>
            <a:r>
              <a:rPr lang="en-US" dirty="0">
                <a:solidFill>
                  <a:schemeClr val="bg1"/>
                </a:solidFill>
              </a:rPr>
              <a:t>The First Period, where teams are trying to be careful at the start?</a:t>
            </a:r>
          </a:p>
          <a:p>
            <a:pPr lvl="1"/>
            <a:r>
              <a:rPr lang="en-US" dirty="0">
                <a:solidFill>
                  <a:schemeClr val="bg1"/>
                </a:solidFill>
              </a:rPr>
              <a:t>The Second Period, due to the long change?</a:t>
            </a:r>
          </a:p>
          <a:p>
            <a:pPr lvl="1"/>
            <a:r>
              <a:rPr lang="en-US" dirty="0">
                <a:solidFill>
                  <a:schemeClr val="bg1"/>
                </a:solidFill>
              </a:rPr>
              <a:t>Or the Third Period, as the leading team becomes more and more conservative and tries to be safe?</a:t>
            </a:r>
          </a:p>
          <a:p>
            <a:pPr marL="457200" lvl="1" indent="0">
              <a:buNone/>
            </a:pPr>
            <a:endParaRPr lang="en-US" dirty="0">
              <a:solidFill>
                <a:schemeClr val="bg1"/>
              </a:solidFill>
            </a:endParaRPr>
          </a:p>
        </p:txBody>
      </p:sp>
    </p:spTree>
    <p:extLst>
      <p:ext uri="{BB962C8B-B14F-4D97-AF65-F5344CB8AC3E}">
        <p14:creationId xmlns:p14="http://schemas.microsoft.com/office/powerpoint/2010/main" val="765657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bg1"/>
                </a:solidFill>
              </a:rPr>
              <a:t>When Do Teams Dump and Change? </a:t>
            </a:r>
          </a:p>
        </p:txBody>
      </p:sp>
      <p:sp>
        <p:nvSpPr>
          <p:cNvPr id="3" name="Content Placeholder 2"/>
          <p:cNvSpPr>
            <a:spLocks noGrp="1"/>
          </p:cNvSpPr>
          <p:nvPr>
            <p:ph idx="1"/>
          </p:nvPr>
        </p:nvSpPr>
        <p:spPr/>
        <p:txBody>
          <a:bodyPr/>
          <a:lstStyle/>
          <a:p>
            <a:r>
              <a:rPr lang="en-US" dirty="0">
                <a:solidFill>
                  <a:schemeClr val="bg1"/>
                </a:solidFill>
              </a:rPr>
              <a:t>Dump and Change % For Each Period:</a:t>
            </a:r>
          </a:p>
          <a:p>
            <a:pPr lvl="1"/>
            <a:r>
              <a:rPr lang="en-US" b="1" dirty="0">
                <a:solidFill>
                  <a:schemeClr val="bg1"/>
                </a:solidFill>
              </a:rPr>
              <a:t>First Period: 9.96% of Entries are Dump and Changes</a:t>
            </a:r>
          </a:p>
          <a:p>
            <a:pPr lvl="1"/>
            <a:r>
              <a:rPr lang="en-US" dirty="0">
                <a:solidFill>
                  <a:schemeClr val="bg1"/>
                </a:solidFill>
              </a:rPr>
              <a:t>Second Period: 9.52% of Entries are Dump and Changes</a:t>
            </a:r>
          </a:p>
          <a:p>
            <a:pPr lvl="1"/>
            <a:r>
              <a:rPr lang="en-US" b="1" dirty="0">
                <a:solidFill>
                  <a:schemeClr val="bg1"/>
                </a:solidFill>
              </a:rPr>
              <a:t>Third Period: 9.91% of Entries are Dump and Changes</a:t>
            </a:r>
          </a:p>
          <a:p>
            <a:pPr lvl="1"/>
            <a:endParaRPr lang="en-US" b="1" dirty="0">
              <a:solidFill>
                <a:schemeClr val="bg1"/>
              </a:solidFill>
            </a:endParaRPr>
          </a:p>
          <a:p>
            <a:pPr lvl="1"/>
            <a:r>
              <a:rPr lang="en-US" dirty="0">
                <a:solidFill>
                  <a:schemeClr val="bg1"/>
                </a:solidFill>
              </a:rPr>
              <a:t>So the long change results in LESS Dump-and-Change plays than in the other period (This isn’t just a tracking quirk – Dump-in rate also drops in the second, so it’s not that the extra D&amp;Cs are being </a:t>
            </a:r>
            <a:r>
              <a:rPr lang="en-US" dirty="0" err="1">
                <a:solidFill>
                  <a:schemeClr val="bg1"/>
                </a:solidFill>
              </a:rPr>
              <a:t>misrecorded</a:t>
            </a:r>
            <a:r>
              <a:rPr lang="en-US" dirty="0">
                <a:solidFill>
                  <a:schemeClr val="bg1"/>
                </a:solidFill>
              </a:rPr>
              <a:t> as Dump-Ins).  </a:t>
            </a:r>
          </a:p>
        </p:txBody>
      </p:sp>
    </p:spTree>
    <p:extLst>
      <p:ext uri="{BB962C8B-B14F-4D97-AF65-F5344CB8AC3E}">
        <p14:creationId xmlns:p14="http://schemas.microsoft.com/office/powerpoint/2010/main" val="20471034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a:solidFill>
                  <a:schemeClr val="bg1"/>
                </a:solidFill>
              </a:rPr>
              <a:t>When Do Teams Dump and Change </a:t>
            </a:r>
            <a:br>
              <a:rPr lang="en-US" dirty="0">
                <a:solidFill>
                  <a:schemeClr val="bg1"/>
                </a:solidFill>
              </a:rPr>
            </a:br>
            <a:r>
              <a:rPr lang="en-US" dirty="0">
                <a:solidFill>
                  <a:schemeClr val="bg1"/>
                </a:solidFill>
              </a:rPr>
              <a:t>Score Effects</a:t>
            </a:r>
          </a:p>
        </p:txBody>
      </p:sp>
      <p:sp>
        <p:nvSpPr>
          <p:cNvPr id="3" name="Content Placeholder 2"/>
          <p:cNvSpPr>
            <a:spLocks noGrp="1"/>
          </p:cNvSpPr>
          <p:nvPr>
            <p:ph idx="1"/>
          </p:nvPr>
        </p:nvSpPr>
        <p:spPr/>
        <p:txBody>
          <a:bodyPr/>
          <a:lstStyle/>
          <a:p>
            <a:r>
              <a:rPr lang="en-US" dirty="0">
                <a:solidFill>
                  <a:schemeClr val="bg1"/>
                </a:solidFill>
              </a:rPr>
              <a:t>Naturally team Neutral Zone Behavior also change as the Score Changes.  </a:t>
            </a:r>
          </a:p>
          <a:p>
            <a:pPr lvl="1"/>
            <a:r>
              <a:rPr lang="en-US" dirty="0">
                <a:solidFill>
                  <a:schemeClr val="bg1"/>
                </a:solidFill>
              </a:rPr>
              <a:t>In this Sample, Teams Dump &amp; Change on:</a:t>
            </a:r>
          </a:p>
          <a:p>
            <a:pPr lvl="2"/>
            <a:r>
              <a:rPr lang="en-US" dirty="0">
                <a:solidFill>
                  <a:schemeClr val="bg1"/>
                </a:solidFill>
              </a:rPr>
              <a:t>11.1% of Entries when Tied</a:t>
            </a:r>
          </a:p>
          <a:p>
            <a:pPr lvl="2"/>
            <a:r>
              <a:rPr lang="en-US" dirty="0">
                <a:solidFill>
                  <a:schemeClr val="bg1"/>
                </a:solidFill>
              </a:rPr>
              <a:t>11.0% of Entries when Leading</a:t>
            </a:r>
          </a:p>
          <a:p>
            <a:pPr lvl="2"/>
            <a:r>
              <a:rPr lang="en-US" dirty="0">
                <a:solidFill>
                  <a:schemeClr val="bg1"/>
                </a:solidFill>
              </a:rPr>
              <a:t>7.2% of Entries when Trailing</a:t>
            </a:r>
          </a:p>
          <a:p>
            <a:r>
              <a:rPr lang="en-US" dirty="0">
                <a:solidFill>
                  <a:schemeClr val="bg1"/>
                </a:solidFill>
              </a:rPr>
              <a:t>Time Left in the Game also would seem to matter as well:</a:t>
            </a:r>
          </a:p>
          <a:p>
            <a:pPr lvl="1"/>
            <a:r>
              <a:rPr lang="en-US" dirty="0">
                <a:solidFill>
                  <a:schemeClr val="bg1"/>
                </a:solidFill>
              </a:rPr>
              <a:t>Based upon the amount of entries made in each score state in each Period in the sample, we would expect there to be only a 9.45% D&amp;C Rate in the 3</a:t>
            </a:r>
            <a:r>
              <a:rPr lang="en-US" baseline="30000" dirty="0">
                <a:solidFill>
                  <a:schemeClr val="bg1"/>
                </a:solidFill>
              </a:rPr>
              <a:t>rd</a:t>
            </a:r>
            <a:r>
              <a:rPr lang="en-US" dirty="0">
                <a:solidFill>
                  <a:schemeClr val="bg1"/>
                </a:solidFill>
              </a:rPr>
              <a:t> period, instead of 9.91%.  </a:t>
            </a:r>
          </a:p>
        </p:txBody>
      </p:sp>
    </p:spTree>
    <p:extLst>
      <p:ext uri="{BB962C8B-B14F-4D97-AF65-F5344CB8AC3E}">
        <p14:creationId xmlns:p14="http://schemas.microsoft.com/office/powerpoint/2010/main" val="32570778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a:solidFill>
                  <a:schemeClr val="bg1"/>
                </a:solidFill>
              </a:rPr>
              <a:t>The Effectiveness of a Dump-and-Change</a:t>
            </a:r>
          </a:p>
        </p:txBody>
      </p:sp>
      <p:sp>
        <p:nvSpPr>
          <p:cNvPr id="3" name="Content Placeholder 2"/>
          <p:cNvSpPr>
            <a:spLocks noGrp="1"/>
          </p:cNvSpPr>
          <p:nvPr>
            <p:ph idx="1"/>
          </p:nvPr>
        </p:nvSpPr>
        <p:spPr/>
        <p:txBody>
          <a:bodyPr/>
          <a:lstStyle/>
          <a:p>
            <a:pPr algn="ctr"/>
            <a:r>
              <a:rPr lang="en-US" dirty="0">
                <a:solidFill>
                  <a:schemeClr val="bg1"/>
                </a:solidFill>
              </a:rPr>
              <a:t>How would we measure the effectiveness of a Dump-and-Change play?  </a:t>
            </a:r>
          </a:p>
          <a:p>
            <a:r>
              <a:rPr lang="en-US" dirty="0">
                <a:solidFill>
                  <a:schemeClr val="bg1"/>
                </a:solidFill>
              </a:rPr>
              <a:t>Two Ways:</a:t>
            </a:r>
          </a:p>
          <a:p>
            <a:pPr lvl="1"/>
            <a:r>
              <a:rPr lang="en-US" dirty="0">
                <a:solidFill>
                  <a:schemeClr val="bg1"/>
                </a:solidFill>
              </a:rPr>
              <a:t>Evaluating the Results of a Dump-and-Change itself</a:t>
            </a:r>
          </a:p>
          <a:p>
            <a:pPr lvl="1"/>
            <a:r>
              <a:rPr lang="en-US" dirty="0">
                <a:solidFill>
                  <a:schemeClr val="bg1"/>
                </a:solidFill>
              </a:rPr>
              <a:t>Evaluating what happens in the Subsequent Entries after a Dump-and-Change</a:t>
            </a:r>
          </a:p>
        </p:txBody>
      </p:sp>
    </p:spTree>
    <p:extLst>
      <p:ext uri="{BB962C8B-B14F-4D97-AF65-F5344CB8AC3E}">
        <p14:creationId xmlns:p14="http://schemas.microsoft.com/office/powerpoint/2010/main" val="22485590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a:solidFill>
                  <a:schemeClr val="bg1"/>
                </a:solidFill>
              </a:rPr>
              <a:t>Effectiveness of a Dump-and-Change</a:t>
            </a:r>
            <a:br>
              <a:rPr lang="en-US" u="sng" dirty="0">
                <a:solidFill>
                  <a:schemeClr val="bg1"/>
                </a:solidFill>
              </a:rPr>
            </a:br>
            <a:r>
              <a:rPr lang="en-US" dirty="0">
                <a:solidFill>
                  <a:schemeClr val="bg1"/>
                </a:solidFill>
              </a:rPr>
              <a:t>The Dump-and-Change Itself</a:t>
            </a:r>
            <a:endParaRPr lang="en-US" u="sng" dirty="0">
              <a:solidFill>
                <a:schemeClr val="bg1"/>
              </a:solidFill>
            </a:endParaRPr>
          </a:p>
        </p:txBody>
      </p:sp>
      <p:sp>
        <p:nvSpPr>
          <p:cNvPr id="3" name="Content Placeholder 2"/>
          <p:cNvSpPr>
            <a:spLocks noGrp="1"/>
          </p:cNvSpPr>
          <p:nvPr>
            <p:ph idx="1"/>
          </p:nvPr>
        </p:nvSpPr>
        <p:spPr/>
        <p:txBody>
          <a:bodyPr/>
          <a:lstStyle/>
          <a:p>
            <a:r>
              <a:rPr lang="en-US" dirty="0">
                <a:solidFill>
                  <a:schemeClr val="bg1"/>
                </a:solidFill>
              </a:rPr>
              <a:t>In this Sample, the results for each type of Entry was as follows:</a:t>
            </a:r>
          </a:p>
          <a:p>
            <a:pPr lvl="1"/>
            <a:r>
              <a:rPr lang="en-US" dirty="0">
                <a:solidFill>
                  <a:schemeClr val="bg1"/>
                </a:solidFill>
              </a:rPr>
              <a:t>Carry-Ins resulted on average in .64 Unblocked Shots per Entry</a:t>
            </a:r>
          </a:p>
          <a:p>
            <a:pPr lvl="1"/>
            <a:r>
              <a:rPr lang="en-US" dirty="0">
                <a:solidFill>
                  <a:schemeClr val="bg1"/>
                </a:solidFill>
              </a:rPr>
              <a:t>Dump-Ins resulted on average in .28 Unblocked Shots per Entry</a:t>
            </a:r>
          </a:p>
          <a:p>
            <a:pPr lvl="1"/>
            <a:r>
              <a:rPr lang="en-US" dirty="0">
                <a:solidFill>
                  <a:schemeClr val="bg1"/>
                </a:solidFill>
              </a:rPr>
              <a:t>Faceoffs resulted on average in .27 Unblocked Shots per Faceoff</a:t>
            </a:r>
          </a:p>
          <a:p>
            <a:r>
              <a:rPr lang="en-US" dirty="0">
                <a:solidFill>
                  <a:schemeClr val="bg1"/>
                </a:solidFill>
              </a:rPr>
              <a:t>How about Dump-and-Change plays?</a:t>
            </a:r>
          </a:p>
          <a:p>
            <a:pPr lvl="1"/>
            <a:r>
              <a:rPr lang="en-US" dirty="0">
                <a:solidFill>
                  <a:schemeClr val="bg1"/>
                </a:solidFill>
              </a:rPr>
              <a:t>Around 10% (9.96%) of Dump-and-Changes resulted in the Dumping team gaining possession of the puck before the puck left the Offensive Zone.</a:t>
            </a:r>
          </a:p>
          <a:p>
            <a:pPr lvl="1"/>
            <a:r>
              <a:rPr lang="en-US" dirty="0">
                <a:solidFill>
                  <a:schemeClr val="bg1"/>
                </a:solidFill>
              </a:rPr>
              <a:t>The Result on average is that a Dump and Change averages 0.097 Unblocked Shots Per Entry.</a:t>
            </a:r>
          </a:p>
        </p:txBody>
      </p:sp>
    </p:spTree>
    <p:extLst>
      <p:ext uri="{BB962C8B-B14F-4D97-AF65-F5344CB8AC3E}">
        <p14:creationId xmlns:p14="http://schemas.microsoft.com/office/powerpoint/2010/main" val="5908916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73278" y="2967788"/>
            <a:ext cx="6852909" cy="3753853"/>
          </a:xfrm>
        </p:spPr>
      </p:pic>
      <p:sp>
        <p:nvSpPr>
          <p:cNvPr id="6" name="Title 1"/>
          <p:cNvSpPr>
            <a:spLocks noGrp="1"/>
          </p:cNvSpPr>
          <p:nvPr>
            <p:ph type="title"/>
          </p:nvPr>
        </p:nvSpPr>
        <p:spPr>
          <a:xfrm>
            <a:off x="838200" y="365125"/>
            <a:ext cx="10515600" cy="1325563"/>
          </a:xfrm>
        </p:spPr>
        <p:txBody>
          <a:bodyPr/>
          <a:lstStyle/>
          <a:p>
            <a:pPr algn="ctr"/>
            <a:r>
              <a:rPr lang="en-US" u="sng" dirty="0">
                <a:solidFill>
                  <a:schemeClr val="bg1"/>
                </a:solidFill>
              </a:rPr>
              <a:t>Effectiveness of a Dump-and-Change</a:t>
            </a:r>
            <a:br>
              <a:rPr lang="en-US" u="sng" dirty="0">
                <a:solidFill>
                  <a:schemeClr val="bg1"/>
                </a:solidFill>
              </a:rPr>
            </a:br>
            <a:r>
              <a:rPr lang="en-US" dirty="0">
                <a:solidFill>
                  <a:schemeClr val="bg1"/>
                </a:solidFill>
              </a:rPr>
              <a:t>Subsequent Entries</a:t>
            </a:r>
            <a:endParaRPr lang="en-US" u="sng" dirty="0">
              <a:solidFill>
                <a:schemeClr val="bg1"/>
              </a:solidFill>
            </a:endParaRPr>
          </a:p>
        </p:txBody>
      </p:sp>
      <p:sp>
        <p:nvSpPr>
          <p:cNvPr id="7" name="TextBox 6"/>
          <p:cNvSpPr txBox="1"/>
          <p:nvPr/>
        </p:nvSpPr>
        <p:spPr>
          <a:xfrm>
            <a:off x="838200" y="1941095"/>
            <a:ext cx="10968789" cy="584775"/>
          </a:xfrm>
          <a:prstGeom prst="rect">
            <a:avLst/>
          </a:prstGeom>
          <a:noFill/>
        </p:spPr>
        <p:txBody>
          <a:bodyPr wrap="square" rtlCol="0">
            <a:spAutoFit/>
          </a:bodyPr>
          <a:lstStyle/>
          <a:p>
            <a:pPr algn="ctr"/>
            <a:r>
              <a:rPr lang="en-US" sz="3200" dirty="0">
                <a:solidFill>
                  <a:schemeClr val="bg1"/>
                </a:solidFill>
              </a:rPr>
              <a:t>Who makes the next entry after each type of Entry?</a:t>
            </a:r>
          </a:p>
        </p:txBody>
      </p:sp>
    </p:spTree>
    <p:extLst>
      <p:ext uri="{BB962C8B-B14F-4D97-AF65-F5344CB8AC3E}">
        <p14:creationId xmlns:p14="http://schemas.microsoft.com/office/powerpoint/2010/main" val="15097722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515600" cy="901533"/>
          </a:xfrm>
        </p:spPr>
        <p:txBody>
          <a:bodyPr/>
          <a:lstStyle/>
          <a:p>
            <a:pPr algn="ctr"/>
            <a:r>
              <a:rPr lang="en-US" dirty="0">
                <a:solidFill>
                  <a:schemeClr val="bg1"/>
                </a:solidFill>
              </a:rPr>
              <a:t>How Often Do Teams Carry-In on Subsequent Entry Types after a Zone Entry?</a:t>
            </a:r>
          </a:p>
        </p:txBody>
      </p:sp>
      <p:sp>
        <p:nvSpPr>
          <p:cNvPr id="4" name="Title 1"/>
          <p:cNvSpPr>
            <a:spLocks noGrp="1"/>
          </p:cNvSpPr>
          <p:nvPr>
            <p:ph type="title"/>
          </p:nvPr>
        </p:nvSpPr>
        <p:spPr>
          <a:xfrm>
            <a:off x="838200" y="365125"/>
            <a:ext cx="10515600" cy="1325563"/>
          </a:xfrm>
        </p:spPr>
        <p:txBody>
          <a:bodyPr/>
          <a:lstStyle/>
          <a:p>
            <a:pPr algn="ctr"/>
            <a:r>
              <a:rPr lang="en-US" u="sng" dirty="0">
                <a:solidFill>
                  <a:schemeClr val="bg1"/>
                </a:solidFill>
              </a:rPr>
              <a:t>Effectiveness of a Dump-and-Change</a:t>
            </a:r>
            <a:br>
              <a:rPr lang="en-US" u="sng" dirty="0">
                <a:solidFill>
                  <a:schemeClr val="bg1"/>
                </a:solidFill>
              </a:rPr>
            </a:br>
            <a:r>
              <a:rPr lang="en-US" dirty="0">
                <a:solidFill>
                  <a:schemeClr val="bg1"/>
                </a:solidFill>
              </a:rPr>
              <a:t>Subsequent Entries</a:t>
            </a:r>
            <a:endParaRPr lang="en-US" u="sng" dirty="0">
              <a:solidFill>
                <a:schemeClr val="bg1"/>
              </a:solidFil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4132" y="2727158"/>
            <a:ext cx="7019399" cy="4130841"/>
          </a:xfrm>
          <a:prstGeom prst="rect">
            <a:avLst/>
          </a:prstGeom>
        </p:spPr>
      </p:pic>
    </p:spTree>
    <p:extLst>
      <p:ext uri="{BB962C8B-B14F-4D97-AF65-F5344CB8AC3E}">
        <p14:creationId xmlns:p14="http://schemas.microsoft.com/office/powerpoint/2010/main" val="23308762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solidFill>
                  <a:schemeClr val="bg1"/>
                </a:solidFill>
              </a:rPr>
              <a:t>Using the Expected Results of Each Type of Zone Entry (and Now Including the Expected Results for Dump and Change plays), we can come up with the Neutral Zone Score for the subsequent entry following each Entry Type.</a:t>
            </a:r>
          </a:p>
          <a:p>
            <a:pPr lvl="1"/>
            <a:r>
              <a:rPr lang="en-US" dirty="0">
                <a:solidFill>
                  <a:schemeClr val="bg1"/>
                </a:solidFill>
              </a:rPr>
              <a:t>NZ Score* For the Entry Following Each Entry Type:</a:t>
            </a:r>
          </a:p>
          <a:p>
            <a:pPr lvl="2"/>
            <a:r>
              <a:rPr lang="en-US" dirty="0">
                <a:solidFill>
                  <a:schemeClr val="bg1"/>
                </a:solidFill>
              </a:rPr>
              <a:t>Carry-Ins:   43.5%</a:t>
            </a:r>
          </a:p>
          <a:p>
            <a:pPr lvl="2"/>
            <a:r>
              <a:rPr lang="en-US" dirty="0">
                <a:solidFill>
                  <a:schemeClr val="bg1"/>
                </a:solidFill>
              </a:rPr>
              <a:t>Dump-Ins:  35.5%</a:t>
            </a:r>
          </a:p>
          <a:p>
            <a:pPr lvl="2"/>
            <a:r>
              <a:rPr lang="en-US" dirty="0">
                <a:solidFill>
                  <a:schemeClr val="bg1"/>
                </a:solidFill>
              </a:rPr>
              <a:t>Faceoffs:    42.4%</a:t>
            </a:r>
          </a:p>
          <a:p>
            <a:pPr lvl="2"/>
            <a:r>
              <a:rPr lang="en-US" b="1" dirty="0">
                <a:solidFill>
                  <a:schemeClr val="bg1"/>
                </a:solidFill>
              </a:rPr>
              <a:t>D&amp;Cs:         40.7%</a:t>
            </a:r>
          </a:p>
          <a:p>
            <a:pPr lvl="2"/>
            <a:endParaRPr lang="en-US" b="1" dirty="0">
              <a:solidFill>
                <a:schemeClr val="bg1"/>
              </a:solidFill>
            </a:endParaRPr>
          </a:p>
          <a:p>
            <a:r>
              <a:rPr lang="en-US" sz="1000" b="1" dirty="0">
                <a:solidFill>
                  <a:schemeClr val="bg1"/>
                </a:solidFill>
              </a:rPr>
              <a:t>*</a:t>
            </a:r>
            <a:r>
              <a:rPr lang="en-US" sz="1500" b="1" dirty="0">
                <a:solidFill>
                  <a:schemeClr val="bg1"/>
                </a:solidFill>
              </a:rPr>
              <a:t> Weights per Entry Type in this Sample: 0.64 per Controlled Entry, 0.28 per Uncontrolled, 0.27 per Faceoff, 0.097 per D&amp;C</a:t>
            </a:r>
            <a:endParaRPr lang="en-US" sz="1000" b="1" dirty="0">
              <a:solidFill>
                <a:schemeClr val="bg1"/>
              </a:solidFill>
            </a:endParaRPr>
          </a:p>
        </p:txBody>
      </p:sp>
      <p:sp>
        <p:nvSpPr>
          <p:cNvPr id="4" name="Title 1"/>
          <p:cNvSpPr>
            <a:spLocks noGrp="1"/>
          </p:cNvSpPr>
          <p:nvPr>
            <p:ph type="title"/>
          </p:nvPr>
        </p:nvSpPr>
        <p:spPr>
          <a:xfrm>
            <a:off x="838200" y="365125"/>
            <a:ext cx="10515600" cy="1325563"/>
          </a:xfrm>
        </p:spPr>
        <p:txBody>
          <a:bodyPr/>
          <a:lstStyle/>
          <a:p>
            <a:pPr algn="ctr"/>
            <a:r>
              <a:rPr lang="en-US" u="sng" dirty="0">
                <a:solidFill>
                  <a:schemeClr val="bg1"/>
                </a:solidFill>
              </a:rPr>
              <a:t>Effectiveness of a Dump-and-Change</a:t>
            </a:r>
            <a:br>
              <a:rPr lang="en-US" u="sng" dirty="0">
                <a:solidFill>
                  <a:schemeClr val="bg1"/>
                </a:solidFill>
              </a:rPr>
            </a:br>
            <a:r>
              <a:rPr lang="en-US" dirty="0">
                <a:solidFill>
                  <a:schemeClr val="bg1"/>
                </a:solidFill>
              </a:rPr>
              <a:t>Subsequent Entries</a:t>
            </a:r>
            <a:endParaRPr lang="en-US" u="sng" dirty="0">
              <a:solidFill>
                <a:schemeClr val="bg1"/>
              </a:solidFill>
            </a:endParaRPr>
          </a:p>
        </p:txBody>
      </p:sp>
    </p:spTree>
    <p:extLst>
      <p:ext uri="{BB962C8B-B14F-4D97-AF65-F5344CB8AC3E}">
        <p14:creationId xmlns:p14="http://schemas.microsoft.com/office/powerpoint/2010/main" val="19215625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a:solidFill>
                  <a:schemeClr val="bg1"/>
                </a:solidFill>
              </a:rPr>
              <a:t>Conclusions</a:t>
            </a:r>
          </a:p>
        </p:txBody>
      </p:sp>
      <p:sp>
        <p:nvSpPr>
          <p:cNvPr id="3" name="Content Placeholder 2"/>
          <p:cNvSpPr>
            <a:spLocks noGrp="1"/>
          </p:cNvSpPr>
          <p:nvPr>
            <p:ph idx="1"/>
          </p:nvPr>
        </p:nvSpPr>
        <p:spPr/>
        <p:txBody>
          <a:bodyPr>
            <a:normAutofit fontScale="92500"/>
          </a:bodyPr>
          <a:lstStyle/>
          <a:p>
            <a:pPr algn="just"/>
            <a:r>
              <a:rPr lang="en-US" dirty="0">
                <a:solidFill>
                  <a:schemeClr val="bg1"/>
                </a:solidFill>
              </a:rPr>
              <a:t>For Obvious Reasons, teams should still try and limit dump-and-change plays as much as possible.  Regrouping in a team’s own zone to allow for a change may be a more productive alternative (although Risky in their own way) because D&amp;Cs still result in giving up possession of the puck and a brief opponent edge.</a:t>
            </a:r>
          </a:p>
          <a:p>
            <a:pPr algn="just"/>
            <a:r>
              <a:rPr lang="en-US" dirty="0">
                <a:solidFill>
                  <a:schemeClr val="bg1"/>
                </a:solidFill>
              </a:rPr>
              <a:t>However, the Dump-and-Change does have some value in that it does allow for teams to set up their Neutral Zone Defense to deny opponents the abilities to carry-in with speed (while also getting fresh players on the ice).  </a:t>
            </a:r>
          </a:p>
          <a:p>
            <a:pPr algn="just"/>
            <a:r>
              <a:rPr lang="en-US" dirty="0">
                <a:solidFill>
                  <a:schemeClr val="bg1"/>
                </a:solidFill>
              </a:rPr>
              <a:t>As a result it shouldn’t be surprising to see that the Dump and Change is used more often by Leading Teams and especially in the Third Period.</a:t>
            </a:r>
          </a:p>
        </p:txBody>
      </p:sp>
    </p:spTree>
    <p:extLst>
      <p:ext uri="{BB962C8B-B14F-4D97-AF65-F5344CB8AC3E}">
        <p14:creationId xmlns:p14="http://schemas.microsoft.com/office/powerpoint/2010/main" val="8798957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a:solidFill>
                  <a:schemeClr val="bg1"/>
                </a:solidFill>
              </a:rPr>
              <a:t>Further Research</a:t>
            </a:r>
          </a:p>
        </p:txBody>
      </p:sp>
      <p:sp>
        <p:nvSpPr>
          <p:cNvPr id="3" name="Content Placeholder 2"/>
          <p:cNvSpPr>
            <a:spLocks noGrp="1"/>
          </p:cNvSpPr>
          <p:nvPr>
            <p:ph idx="1"/>
          </p:nvPr>
        </p:nvSpPr>
        <p:spPr/>
        <p:txBody>
          <a:bodyPr/>
          <a:lstStyle/>
          <a:p>
            <a:r>
              <a:rPr lang="en-US" dirty="0">
                <a:solidFill>
                  <a:schemeClr val="bg1"/>
                </a:solidFill>
              </a:rPr>
              <a:t>In addition to duplicating this work over a larger sample covering all thirty teams, further research should differentiate between the different types of Dump and Changes to measure effectiveness. </a:t>
            </a:r>
          </a:p>
          <a:p>
            <a:r>
              <a:rPr lang="en-US" dirty="0">
                <a:solidFill>
                  <a:schemeClr val="bg1"/>
                </a:solidFill>
              </a:rPr>
              <a:t>In addition, exits following Dump and Changes or exits made with the intent to change should also be tracked in the future.</a:t>
            </a:r>
          </a:p>
          <a:p>
            <a:r>
              <a:rPr lang="en-US" dirty="0">
                <a:solidFill>
                  <a:schemeClr val="bg1"/>
                </a:solidFill>
              </a:rPr>
              <a:t>Finally, given the showing that the Long-Change seems to at most </a:t>
            </a:r>
            <a:r>
              <a:rPr lang="en-US" i="1" dirty="0">
                <a:solidFill>
                  <a:schemeClr val="bg1"/>
                </a:solidFill>
              </a:rPr>
              <a:t>decrease</a:t>
            </a:r>
            <a:r>
              <a:rPr lang="en-US" dirty="0">
                <a:solidFill>
                  <a:schemeClr val="bg1"/>
                </a:solidFill>
              </a:rPr>
              <a:t> the use of the D&amp;C, further research into the Long Change’s effects on the Neutral Zone should be conducted.</a:t>
            </a:r>
          </a:p>
          <a:p>
            <a:pPr marL="0" indent="0">
              <a:buNone/>
            </a:pPr>
            <a:endParaRPr lang="en-US" dirty="0">
              <a:solidFill>
                <a:schemeClr val="bg1"/>
              </a:solidFill>
            </a:endParaRPr>
          </a:p>
          <a:p>
            <a:endParaRPr lang="en-US" dirty="0">
              <a:solidFill>
                <a:schemeClr val="bg1"/>
              </a:solidFill>
            </a:endParaRPr>
          </a:p>
        </p:txBody>
      </p:sp>
    </p:spTree>
    <p:extLst>
      <p:ext uri="{BB962C8B-B14F-4D97-AF65-F5344CB8AC3E}">
        <p14:creationId xmlns:p14="http://schemas.microsoft.com/office/powerpoint/2010/main" val="35399060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a:solidFill>
                  <a:schemeClr val="bg1"/>
                </a:solidFill>
              </a:rPr>
              <a:t>Credits</a:t>
            </a:r>
          </a:p>
        </p:txBody>
      </p:sp>
      <p:sp>
        <p:nvSpPr>
          <p:cNvPr id="3" name="Content Placeholder 2"/>
          <p:cNvSpPr>
            <a:spLocks noGrp="1"/>
          </p:cNvSpPr>
          <p:nvPr>
            <p:ph idx="1"/>
          </p:nvPr>
        </p:nvSpPr>
        <p:spPr/>
        <p:txBody>
          <a:bodyPr/>
          <a:lstStyle/>
          <a:p>
            <a:pPr algn="ctr"/>
            <a:r>
              <a:rPr lang="en-US" dirty="0">
                <a:solidFill>
                  <a:schemeClr val="bg1"/>
                </a:solidFill>
              </a:rPr>
              <a:t>Much Thanks is Needed to the Following for their Support and Aid in this Project:</a:t>
            </a:r>
          </a:p>
          <a:p>
            <a:pPr algn="ctr"/>
            <a:r>
              <a:rPr lang="en-US" dirty="0" err="1">
                <a:solidFill>
                  <a:schemeClr val="bg1"/>
                </a:solidFill>
              </a:rPr>
              <a:t>Muneeb</a:t>
            </a:r>
            <a:r>
              <a:rPr lang="en-US" dirty="0">
                <a:solidFill>
                  <a:schemeClr val="bg1"/>
                </a:solidFill>
              </a:rPr>
              <a:t> </a:t>
            </a:r>
            <a:r>
              <a:rPr lang="en-US" dirty="0" err="1">
                <a:solidFill>
                  <a:schemeClr val="bg1"/>
                </a:solidFill>
              </a:rPr>
              <a:t>Alam</a:t>
            </a:r>
            <a:r>
              <a:rPr lang="en-US" dirty="0">
                <a:solidFill>
                  <a:schemeClr val="bg1"/>
                </a:solidFill>
              </a:rPr>
              <a:t>, for helping translate my data into more useful formats.</a:t>
            </a:r>
          </a:p>
          <a:p>
            <a:pPr algn="ctr"/>
            <a:r>
              <a:rPr lang="en-US" dirty="0">
                <a:solidFill>
                  <a:schemeClr val="bg1"/>
                </a:solidFill>
              </a:rPr>
              <a:t>Eric </a:t>
            </a:r>
            <a:r>
              <a:rPr lang="en-US" dirty="0" err="1">
                <a:solidFill>
                  <a:schemeClr val="bg1"/>
                </a:solidFill>
              </a:rPr>
              <a:t>Tulsky</a:t>
            </a:r>
            <a:r>
              <a:rPr lang="en-US" dirty="0">
                <a:solidFill>
                  <a:schemeClr val="bg1"/>
                </a:solidFill>
              </a:rPr>
              <a:t> for starting the whole field of Neutral Zone Study.</a:t>
            </a:r>
          </a:p>
          <a:p>
            <a:pPr algn="ctr"/>
            <a:r>
              <a:rPr lang="en-US" dirty="0">
                <a:solidFill>
                  <a:schemeClr val="bg1"/>
                </a:solidFill>
              </a:rPr>
              <a:t>And the Whole Gang at Hockey-Graphs for their Support.</a:t>
            </a:r>
          </a:p>
          <a:p>
            <a:pPr algn="ctr"/>
            <a:endParaRPr lang="en-US" dirty="0">
              <a:solidFill>
                <a:schemeClr val="bg1"/>
              </a:solidFill>
            </a:endParaRPr>
          </a:p>
          <a:p>
            <a:pPr algn="ctr"/>
            <a:r>
              <a:rPr lang="en-US" dirty="0">
                <a:solidFill>
                  <a:schemeClr val="bg1"/>
                </a:solidFill>
              </a:rPr>
              <a:t>Without these Individuals, none of this work would’ve been possible.</a:t>
            </a:r>
          </a:p>
        </p:txBody>
      </p:sp>
    </p:spTree>
    <p:extLst>
      <p:ext uri="{BB962C8B-B14F-4D97-AF65-F5344CB8AC3E}">
        <p14:creationId xmlns:p14="http://schemas.microsoft.com/office/powerpoint/2010/main" val="32942299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7251</TotalTime>
  <Words>1650</Words>
  <Application>Microsoft Office PowerPoint</Application>
  <PresentationFormat>Widescreen</PresentationFormat>
  <Paragraphs>96</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Calibri Light</vt:lpstr>
      <vt:lpstr>Wingdings 3</vt:lpstr>
      <vt:lpstr>Office Theme</vt:lpstr>
      <vt:lpstr>The Use and Effectiveness of the Dump and Change in the NHL</vt:lpstr>
      <vt:lpstr>The Dump-and-Change as a Tactic</vt:lpstr>
      <vt:lpstr>Neutral Zone Tracking AND ZONE ENTRIES </vt:lpstr>
      <vt:lpstr>Neutral Zone Tracking (Continued)</vt:lpstr>
      <vt:lpstr>Neutral Zone Tracking (Continued)</vt:lpstr>
      <vt:lpstr>Tracking Dump-and-Change Plays For This Project</vt:lpstr>
      <vt:lpstr>What is a Dump and Change?</vt:lpstr>
      <vt:lpstr>When Do Teams Dump and Change? </vt:lpstr>
      <vt:lpstr>When Did Teams Dump and Change?</vt:lpstr>
      <vt:lpstr>When Do Teams Dump and Change? </vt:lpstr>
      <vt:lpstr>When Do Teams Dump and Change  Score Effects</vt:lpstr>
      <vt:lpstr>The Effectiveness of a Dump-and-Change</vt:lpstr>
      <vt:lpstr>Effectiveness of a Dump-and-Change The Dump-and-Change Itself</vt:lpstr>
      <vt:lpstr>Effectiveness of a Dump-and-Change Subsequent Entries</vt:lpstr>
      <vt:lpstr>Effectiveness of a Dump-and-Change Subsequent Entries</vt:lpstr>
      <vt:lpstr>Effectiveness of a Dump-and-Change Subsequent Entries</vt:lpstr>
      <vt:lpstr>Conclusions</vt:lpstr>
      <vt:lpstr>Further Research</vt:lpstr>
      <vt:lpstr>Credits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Page</dc:title>
  <dc:creator>Joshua Smolow</dc:creator>
  <cp:lastModifiedBy>Joshua Smolow</cp:lastModifiedBy>
  <cp:revision>31</cp:revision>
  <dcterms:created xsi:type="dcterms:W3CDTF">2017-03-03T04:30:01Z</dcterms:created>
  <dcterms:modified xsi:type="dcterms:W3CDTF">2017-03-08T05:21:34Z</dcterms:modified>
</cp:coreProperties>
</file>