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73" r:id="rId2"/>
    <p:sldId id="256" r:id="rId3"/>
    <p:sldId id="257" r:id="rId4"/>
    <p:sldId id="258" r:id="rId5"/>
    <p:sldId id="259" r:id="rId6"/>
    <p:sldId id="260" r:id="rId7"/>
    <p:sldId id="264" r:id="rId8"/>
    <p:sldId id="263" r:id="rId9"/>
    <p:sldId id="276" r:id="rId10"/>
    <p:sldId id="261" r:id="rId11"/>
    <p:sldId id="262" r:id="rId12"/>
    <p:sldId id="265" r:id="rId13"/>
    <p:sldId id="266" r:id="rId14"/>
    <p:sldId id="268" r:id="rId15"/>
    <p:sldId id="267" r:id="rId16"/>
    <p:sldId id="270" r:id="rId17"/>
    <p:sldId id="272" r:id="rId18"/>
    <p:sldId id="269" r:id="rId19"/>
    <p:sldId id="271" r:id="rId20"/>
    <p:sldId id="274" r:id="rId21"/>
    <p:sldId id="275" r:id="rId22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32B1-F3A7-4B25-A78A-E4AC1F48E830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459A-D877-4942-AA95-D69B4C226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1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32B1-F3A7-4B25-A78A-E4AC1F48E830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459A-D877-4942-AA95-D69B4C226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70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32B1-F3A7-4B25-A78A-E4AC1F48E830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459A-D877-4942-AA95-D69B4C226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029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32B1-F3A7-4B25-A78A-E4AC1F48E830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459A-D877-4942-AA95-D69B4C226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1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32B1-F3A7-4B25-A78A-E4AC1F48E830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459A-D877-4942-AA95-D69B4C226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6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32B1-F3A7-4B25-A78A-E4AC1F48E830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459A-D877-4942-AA95-D69B4C226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417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32B1-F3A7-4B25-A78A-E4AC1F48E830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459A-D877-4942-AA95-D69B4C226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061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32B1-F3A7-4B25-A78A-E4AC1F48E830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459A-D877-4942-AA95-D69B4C226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33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32B1-F3A7-4B25-A78A-E4AC1F48E830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459A-D877-4942-AA95-D69B4C226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10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32B1-F3A7-4B25-A78A-E4AC1F48E830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459A-D877-4942-AA95-D69B4C226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32B1-F3A7-4B25-A78A-E4AC1F48E830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459A-D877-4942-AA95-D69B4C226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28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132B1-F3A7-4B25-A78A-E4AC1F48E830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2459A-D877-4942-AA95-D69B4C226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55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MsrAvvUTBY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8501" y="0"/>
            <a:ext cx="13114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64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Autofit/>
          </a:bodyPr>
          <a:lstStyle/>
          <a:p>
            <a:r>
              <a:rPr lang="en-US" sz="9600" b="1" dirty="0"/>
              <a:t>Can </a:t>
            </a:r>
            <a:r>
              <a:rPr lang="en-US" sz="9600" b="1" dirty="0" err="1"/>
              <a:t>Corsi</a:t>
            </a:r>
            <a:r>
              <a:rPr lang="en-US" sz="9600" b="1" dirty="0"/>
              <a:t> Be Coached?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39174"/>
            <a:ext cx="9144000" cy="1655762"/>
          </a:xfrm>
        </p:spPr>
        <p:txBody>
          <a:bodyPr anchor="ctr">
            <a:normAutofit/>
          </a:bodyPr>
          <a:lstStyle/>
          <a:p>
            <a:r>
              <a:rPr lang="en-US" sz="5400" dirty="0">
                <a:latin typeface="+mj-lt"/>
              </a:rPr>
              <a:t>Identifying tactics which drive shot volume – a 3-year study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457932" y="6307288"/>
            <a:ext cx="2018739" cy="535617"/>
            <a:chOff x="0" y="6322383"/>
            <a:chExt cx="2018739" cy="535617"/>
          </a:xfrm>
        </p:grpSpPr>
        <p:sp>
          <p:nvSpPr>
            <p:cNvPr id="5" name="TextBox 4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6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23900" y="6390430"/>
            <a:ext cx="537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Jack Han – Video &amp; Analytics, McGill </a:t>
            </a:r>
            <a:r>
              <a:rPr lang="en-US" dirty="0" err="1"/>
              <a:t>Martlet</a:t>
            </a:r>
            <a:r>
              <a:rPr lang="en-US" dirty="0"/>
              <a:t> Hockey</a:t>
            </a:r>
          </a:p>
        </p:txBody>
      </p:sp>
    </p:spTree>
    <p:extLst>
      <p:ext uri="{BB962C8B-B14F-4D97-AF65-F5344CB8AC3E}">
        <p14:creationId xmlns:p14="http://schemas.microsoft.com/office/powerpoint/2010/main" val="1058696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3022600"/>
          </a:xfrm>
        </p:spPr>
        <p:txBody>
          <a:bodyPr anchor="ctr">
            <a:normAutofit/>
          </a:bodyPr>
          <a:lstStyle/>
          <a:p>
            <a:r>
              <a:rPr lang="en-US" sz="9600" dirty="0"/>
              <a:t>What is hockey?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450" y="3027682"/>
            <a:ext cx="9817100" cy="2235199"/>
          </a:xfrm>
        </p:spPr>
        <p:txBody>
          <a:bodyPr>
            <a:noAutofit/>
          </a:bodyPr>
          <a:lstStyle/>
          <a:p>
            <a:r>
              <a:rPr lang="en-US" sz="4000" dirty="0">
                <a:latin typeface="+mj-lt"/>
              </a:rPr>
              <a:t>“Playing keep-away” (w/ the puck)</a:t>
            </a:r>
          </a:p>
          <a:p>
            <a:r>
              <a:rPr lang="en-US" sz="4000" dirty="0">
                <a:latin typeface="+mj-lt"/>
              </a:rPr>
              <a:t>“Playing take-away” (w/out the puck)</a:t>
            </a:r>
          </a:p>
          <a:p>
            <a:pPr marL="342900" indent="-342900">
              <a:buFontTx/>
              <a:buChar char="-"/>
            </a:pPr>
            <a:endParaRPr lang="en-US" sz="4000" dirty="0">
              <a:latin typeface="+mj-lt"/>
            </a:endParaRPr>
          </a:p>
          <a:p>
            <a:r>
              <a:rPr lang="en-US" sz="4000" dirty="0">
                <a:latin typeface="+mj-lt"/>
              </a:rPr>
              <a:t>What leads to offense, what leads to defense?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457932" y="6307288"/>
            <a:ext cx="2018739" cy="535617"/>
            <a:chOff x="0" y="6322383"/>
            <a:chExt cx="2018739" cy="535617"/>
          </a:xfrm>
        </p:grpSpPr>
        <p:sp>
          <p:nvSpPr>
            <p:cNvPr id="5" name="TextBox 4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6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59938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82600"/>
            <a:ext cx="9144000" cy="3149600"/>
          </a:xfrm>
        </p:spPr>
        <p:txBody>
          <a:bodyPr anchor="ctr">
            <a:normAutofit/>
          </a:bodyPr>
          <a:lstStyle/>
          <a:p>
            <a:r>
              <a:rPr lang="en-US" sz="9600" dirty="0"/>
              <a:t>What are good hockey tactics?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20394"/>
            <a:ext cx="10083800" cy="2298700"/>
          </a:xfrm>
        </p:spPr>
        <p:txBody>
          <a:bodyPr>
            <a:noAutofit/>
          </a:bodyPr>
          <a:lstStyle/>
          <a:p>
            <a:pPr marL="342900" indent="-342900" algn="l">
              <a:buFontTx/>
              <a:buChar char="-"/>
            </a:pPr>
            <a:r>
              <a:rPr lang="en-US" sz="4000" dirty="0">
                <a:latin typeface="+mj-lt"/>
              </a:rPr>
              <a:t>Players are in position to get pucks</a:t>
            </a:r>
          </a:p>
          <a:p>
            <a:pPr marL="342900" indent="-342900" algn="l">
              <a:buFontTx/>
              <a:buChar char="-"/>
            </a:pPr>
            <a:r>
              <a:rPr lang="en-US" sz="4000" dirty="0">
                <a:latin typeface="+mj-lt"/>
              </a:rPr>
              <a:t>Playing </a:t>
            </a:r>
            <a:r>
              <a:rPr lang="en-US" sz="4000" b="1" dirty="0">
                <a:latin typeface="+mj-lt"/>
              </a:rPr>
              <a:t>without</a:t>
            </a:r>
            <a:r>
              <a:rPr lang="en-US" sz="4000" dirty="0">
                <a:latin typeface="+mj-lt"/>
              </a:rPr>
              <a:t> the puck becomes a fun &amp; rewarding experience*</a:t>
            </a:r>
          </a:p>
          <a:p>
            <a:pPr algn="l"/>
            <a:r>
              <a:rPr lang="en-US" i="1" dirty="0">
                <a:latin typeface="+mj-lt"/>
              </a:rPr>
              <a:t>	*Playing with the puck should always be fun &amp; rewarding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457932" y="6307288"/>
            <a:ext cx="2018739" cy="535617"/>
            <a:chOff x="0" y="6322383"/>
            <a:chExt cx="2018739" cy="535617"/>
          </a:xfrm>
        </p:grpSpPr>
        <p:sp>
          <p:nvSpPr>
            <p:cNvPr id="5" name="TextBox 4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6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8312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3086100"/>
          </a:xfrm>
        </p:spPr>
        <p:txBody>
          <a:bodyPr>
            <a:noAutofit/>
          </a:bodyPr>
          <a:lstStyle/>
          <a:p>
            <a:r>
              <a:rPr lang="en-US" sz="9600" dirty="0"/>
              <a:t>Does </a:t>
            </a:r>
            <a:r>
              <a:rPr lang="en-US" sz="9600" dirty="0" err="1"/>
              <a:t>Corsi</a:t>
            </a:r>
            <a:r>
              <a:rPr lang="en-US" sz="9600" dirty="0"/>
              <a:t> Even Matter?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92500"/>
            <a:ext cx="9144000" cy="3350405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latin typeface="+mj-lt"/>
              </a:rPr>
              <a:t>- Consider Causality:</a:t>
            </a:r>
          </a:p>
          <a:p>
            <a:pPr lvl="1" algn="l"/>
            <a:r>
              <a:rPr lang="en-US" sz="3600" dirty="0">
                <a:latin typeface="+mj-lt"/>
              </a:rPr>
              <a:t>-	Does out-shooting make you good?</a:t>
            </a:r>
          </a:p>
          <a:p>
            <a:pPr algn="l"/>
            <a:r>
              <a:rPr lang="en-US" sz="4000" dirty="0">
                <a:latin typeface="+mj-lt"/>
              </a:rPr>
              <a:t>- Consider Randomness: </a:t>
            </a:r>
          </a:p>
          <a:p>
            <a:pPr lvl="1" algn="l"/>
            <a:r>
              <a:rPr lang="en-US" sz="3200" dirty="0">
                <a:latin typeface="+mj-lt"/>
              </a:rPr>
              <a:t>-	Is it preferable be in O-zone or D-zone?</a:t>
            </a:r>
          </a:p>
          <a:p>
            <a:pPr marL="342900" indent="-342900" algn="l">
              <a:buFontTx/>
              <a:buChar char="-"/>
            </a:pPr>
            <a:endParaRPr lang="en-US" sz="4000" dirty="0">
              <a:latin typeface="+mj-lt"/>
            </a:endParaRPr>
          </a:p>
          <a:p>
            <a:pPr algn="l"/>
            <a:endParaRPr lang="en-US" sz="4000" i="1" dirty="0">
              <a:latin typeface="+mj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457932" y="6307288"/>
            <a:ext cx="2018739" cy="535617"/>
            <a:chOff x="0" y="6322383"/>
            <a:chExt cx="2018739" cy="535617"/>
          </a:xfrm>
        </p:grpSpPr>
        <p:sp>
          <p:nvSpPr>
            <p:cNvPr id="5" name="TextBox 4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6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13290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200" y="301752"/>
            <a:ext cx="9144000" cy="6005536"/>
          </a:xfrm>
        </p:spPr>
        <p:txBody>
          <a:bodyPr>
            <a:noAutofit/>
          </a:bodyPr>
          <a:lstStyle/>
          <a:p>
            <a:r>
              <a:rPr lang="en-US" sz="9600" i="1" dirty="0">
                <a:latin typeface="+mj-lt"/>
              </a:rPr>
              <a:t>Our Theory: </a:t>
            </a:r>
          </a:p>
          <a:p>
            <a:endParaRPr lang="en-US" sz="5400" i="1" dirty="0">
              <a:latin typeface="+mj-lt"/>
            </a:endParaRPr>
          </a:p>
          <a:p>
            <a:r>
              <a:rPr lang="en-US" sz="5400" i="1" dirty="0">
                <a:latin typeface="+mj-lt"/>
              </a:rPr>
              <a:t>“Equal skill achieves better results when playing closer to the opposing goal.”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457932" y="6307288"/>
            <a:ext cx="2018739" cy="535617"/>
            <a:chOff x="0" y="6322383"/>
            <a:chExt cx="2018739" cy="535617"/>
          </a:xfrm>
        </p:grpSpPr>
        <p:sp>
          <p:nvSpPr>
            <p:cNvPr id="5" name="TextBox 4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6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61795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259121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0457932" y="6307288"/>
            <a:ext cx="2018739" cy="535617"/>
            <a:chOff x="0" y="6322383"/>
            <a:chExt cx="2018739" cy="535617"/>
          </a:xfrm>
        </p:grpSpPr>
        <p:sp>
          <p:nvSpPr>
            <p:cNvPr id="7" name="TextBox 6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8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888873" y="4762500"/>
            <a:ext cx="1130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+mj-lt"/>
              </a:rPr>
              <a:t>McGill </a:t>
            </a:r>
            <a:r>
              <a:rPr lang="en-US" sz="4800" dirty="0" err="1">
                <a:latin typeface="+mj-lt"/>
              </a:rPr>
              <a:t>Martlets</a:t>
            </a:r>
            <a:r>
              <a:rPr lang="en-US" sz="4800" dirty="0">
                <a:latin typeface="+mj-lt"/>
              </a:rPr>
              <a:t> 2014-17: </a:t>
            </a:r>
          </a:p>
          <a:p>
            <a:r>
              <a:rPr lang="en-US" sz="4800" dirty="0">
                <a:latin typeface="+mj-lt"/>
              </a:rPr>
              <a:t>Overall Record: 75-44 (47-16 in-conference)</a:t>
            </a:r>
          </a:p>
        </p:txBody>
      </p:sp>
    </p:spTree>
    <p:extLst>
      <p:ext uri="{BB962C8B-B14F-4D97-AF65-F5344CB8AC3E}">
        <p14:creationId xmlns:p14="http://schemas.microsoft.com/office/powerpoint/2010/main" val="978360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150" y="25400"/>
            <a:ext cx="11315700" cy="1660205"/>
          </a:xfrm>
        </p:spPr>
        <p:txBody>
          <a:bodyPr>
            <a:noAutofit/>
          </a:bodyPr>
          <a:lstStyle/>
          <a:p>
            <a:r>
              <a:rPr lang="en-US" sz="9600" dirty="0"/>
              <a:t>Our Process @ McGill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97100"/>
            <a:ext cx="9144000" cy="4110188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+mj-lt"/>
              </a:rPr>
              <a:t>(30,000 game events over 3 </a:t>
            </a:r>
            <a:r>
              <a:rPr lang="en-US" sz="3600" dirty="0" err="1">
                <a:latin typeface="+mj-lt"/>
              </a:rPr>
              <a:t>yrs</a:t>
            </a:r>
            <a:r>
              <a:rPr lang="en-US" sz="3600" dirty="0">
                <a:latin typeface="+mj-lt"/>
              </a:rPr>
              <a:t>, logged to video)</a:t>
            </a:r>
          </a:p>
          <a:p>
            <a:pPr marL="342900" indent="-342900" algn="l">
              <a:buFontTx/>
              <a:buChar char="-"/>
            </a:pPr>
            <a:r>
              <a:rPr lang="en-US" sz="3600" dirty="0">
                <a:latin typeface="+mj-lt"/>
              </a:rPr>
              <a:t>Practice planning</a:t>
            </a:r>
          </a:p>
          <a:p>
            <a:pPr marL="342900" indent="-342900" algn="l">
              <a:buFontTx/>
              <a:buChar char="-"/>
            </a:pPr>
            <a:r>
              <a:rPr lang="en-US" sz="3600" dirty="0">
                <a:latin typeface="+mj-lt"/>
              </a:rPr>
              <a:t>Learning from failure</a:t>
            </a:r>
          </a:p>
          <a:p>
            <a:pPr marL="800100" lvl="1" indent="-342900" algn="l">
              <a:buFontTx/>
              <a:buChar char="-"/>
            </a:pPr>
            <a:r>
              <a:rPr lang="en-US" sz="3200" dirty="0">
                <a:latin typeface="+mj-lt"/>
              </a:rPr>
              <a:t>Team-level</a:t>
            </a:r>
          </a:p>
          <a:p>
            <a:pPr marL="800100" lvl="1" indent="-342900" algn="l">
              <a:buFontTx/>
              <a:buChar char="-"/>
            </a:pPr>
            <a:r>
              <a:rPr lang="en-US" sz="3200" dirty="0">
                <a:latin typeface="+mj-lt"/>
              </a:rPr>
              <a:t>Individual level</a:t>
            </a:r>
          </a:p>
          <a:p>
            <a:pPr marL="342900" indent="-342900" algn="l">
              <a:buFontTx/>
              <a:buChar char="-"/>
            </a:pPr>
            <a:r>
              <a:rPr lang="en-US" sz="3600" dirty="0">
                <a:latin typeface="+mj-lt"/>
              </a:rPr>
              <a:t>Opposition pre-scouting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457932" y="6307288"/>
            <a:ext cx="2018739" cy="535617"/>
            <a:chOff x="0" y="6322383"/>
            <a:chExt cx="2018739" cy="535617"/>
          </a:xfrm>
        </p:grpSpPr>
        <p:sp>
          <p:nvSpPr>
            <p:cNvPr id="5" name="TextBox 4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6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4028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656" y="0"/>
            <a:ext cx="7786687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0457932" y="6307288"/>
            <a:ext cx="2018739" cy="535617"/>
            <a:chOff x="0" y="6322383"/>
            <a:chExt cx="2018739" cy="535617"/>
          </a:xfrm>
        </p:grpSpPr>
        <p:sp>
          <p:nvSpPr>
            <p:cNvPr id="11" name="TextBox 10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12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2696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en-US" dirty="0"/>
          </a:p>
        </p:txBody>
      </p:sp>
      <p:pic>
        <p:nvPicPr>
          <p:cNvPr id="7" name="WMsrAvvUTBY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04513" y="110388"/>
            <a:ext cx="8782974" cy="658723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8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7523" y="215900"/>
            <a:ext cx="9842500" cy="2997200"/>
          </a:xfrm>
        </p:spPr>
        <p:txBody>
          <a:bodyPr>
            <a:noAutofit/>
          </a:bodyPr>
          <a:lstStyle/>
          <a:p>
            <a:r>
              <a:rPr lang="en-US" sz="9600" dirty="0"/>
              <a:t>Why Forechecking Matters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3416300"/>
            <a:ext cx="9469549" cy="3426605"/>
          </a:xfrm>
        </p:spPr>
        <p:txBody>
          <a:bodyPr>
            <a:noAutofit/>
          </a:bodyPr>
          <a:lstStyle/>
          <a:p>
            <a:pPr marL="571500" indent="-571500" algn="l">
              <a:buFontTx/>
              <a:buChar char="-"/>
            </a:pPr>
            <a:r>
              <a:rPr lang="en-US" sz="4000" i="1" dirty="0">
                <a:latin typeface="+mj-lt"/>
              </a:rPr>
              <a:t>Can be improved in-season </a:t>
            </a:r>
            <a:r>
              <a:rPr lang="en-US" sz="4000" b="1" i="1" dirty="0">
                <a:latin typeface="+mj-lt"/>
              </a:rPr>
              <a:t>(It’s coachable)</a:t>
            </a:r>
          </a:p>
          <a:p>
            <a:pPr marL="571500" indent="-571500" algn="l">
              <a:buFontTx/>
              <a:buChar char="-"/>
            </a:pPr>
            <a:r>
              <a:rPr lang="en-US" sz="4000" i="1" dirty="0">
                <a:latin typeface="+mj-lt"/>
              </a:rPr>
              <a:t>Highly correlated with Shot Rates at team-level </a:t>
            </a:r>
            <a:r>
              <a:rPr lang="en-US" sz="4000" b="1" i="1" dirty="0">
                <a:latin typeface="+mj-lt"/>
              </a:rPr>
              <a:t>(It drives success)</a:t>
            </a:r>
          </a:p>
          <a:p>
            <a:pPr marL="571500" indent="-571500" algn="l">
              <a:buFontTx/>
              <a:buChar char="-"/>
            </a:pPr>
            <a:r>
              <a:rPr lang="en-US" sz="4000" i="1" dirty="0">
                <a:latin typeface="+mj-lt"/>
              </a:rPr>
              <a:t>Better players do it better </a:t>
            </a:r>
            <a:r>
              <a:rPr lang="en-US" sz="4000" b="1" i="1" dirty="0">
                <a:latin typeface="+mj-lt"/>
              </a:rPr>
              <a:t>(It’s a skill)</a:t>
            </a:r>
            <a:endParaRPr lang="en-US" sz="4000" i="1" dirty="0">
              <a:latin typeface="+mj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457932" y="6307288"/>
            <a:ext cx="2018739" cy="535617"/>
            <a:chOff x="0" y="6322383"/>
            <a:chExt cx="2018739" cy="535617"/>
          </a:xfrm>
        </p:grpSpPr>
        <p:sp>
          <p:nvSpPr>
            <p:cNvPr id="5" name="TextBox 4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6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59577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9" y="0"/>
            <a:ext cx="11977102" cy="6858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0457932" y="6307288"/>
            <a:ext cx="2018739" cy="535617"/>
            <a:chOff x="0" y="6322383"/>
            <a:chExt cx="2018739" cy="535617"/>
          </a:xfrm>
        </p:grpSpPr>
        <p:sp>
          <p:nvSpPr>
            <p:cNvPr id="7" name="TextBox 6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8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5608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5" y="0"/>
            <a:ext cx="12107110" cy="6858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0457932" y="6307288"/>
            <a:ext cx="2018739" cy="535617"/>
            <a:chOff x="0" y="6322383"/>
            <a:chExt cx="2018739" cy="535617"/>
          </a:xfrm>
        </p:grpSpPr>
        <p:sp>
          <p:nvSpPr>
            <p:cNvPr id="7" name="TextBox 6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8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2634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8" y="126207"/>
            <a:ext cx="12192000" cy="6641097"/>
          </a:xfrm>
          <a:prstGeom prst="rect">
            <a:avLst/>
          </a:prstGeom>
        </p:spPr>
      </p:pic>
      <p:grpSp>
        <p:nvGrpSpPr>
          <p:cNvPr id="24" name="Shape 24"/>
          <p:cNvGrpSpPr/>
          <p:nvPr/>
        </p:nvGrpSpPr>
        <p:grpSpPr>
          <a:xfrm>
            <a:off x="10305533" y="172"/>
            <a:ext cx="1746882" cy="431720"/>
            <a:chOff x="0" y="6322382"/>
            <a:chExt cx="2018816" cy="535500"/>
          </a:xfrm>
        </p:grpSpPr>
        <p:sp>
          <p:nvSpPr>
            <p:cNvPr id="25" name="Shape 25"/>
            <p:cNvSpPr txBox="1"/>
            <p:nvPr/>
          </p:nvSpPr>
          <p:spPr>
            <a:xfrm>
              <a:off x="535617" y="6405525"/>
              <a:ext cx="1483199" cy="3693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buClr>
                  <a:schemeClr val="dk1"/>
                </a:buClr>
                <a:buSzPct val="25000"/>
                <a:buFont typeface="Calibri"/>
                <a:buNone/>
              </a:pPr>
              <a:r>
                <a:rPr lang="en-US" sz="1800" i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@ML_Han</a:t>
              </a:r>
            </a:p>
          </p:txBody>
        </p:sp>
        <p:pic>
          <p:nvPicPr>
            <p:cNvPr id="26" name="Shape 26" descr="https://www.seeklogo.net/wp-content/uploads/2014/12/twitter-logo-vector-download.jp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6322383"/>
              <a:ext cx="535500" cy="535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" name="Shape 27"/>
          <p:cNvSpPr/>
          <p:nvPr/>
        </p:nvSpPr>
        <p:spPr>
          <a:xfrm>
            <a:off x="2578100" y="2419350"/>
            <a:ext cx="1879500" cy="18858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Shape 28"/>
          <p:cNvSpPr/>
          <p:nvPr/>
        </p:nvSpPr>
        <p:spPr>
          <a:xfrm>
            <a:off x="698500" y="514352"/>
            <a:ext cx="1879500" cy="18858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01" y="67989"/>
            <a:ext cx="8509000" cy="686345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0457932" y="6307288"/>
            <a:ext cx="2018739" cy="535617"/>
            <a:chOff x="0" y="6322383"/>
            <a:chExt cx="2018739" cy="535617"/>
          </a:xfrm>
        </p:grpSpPr>
        <p:sp>
          <p:nvSpPr>
            <p:cNvPr id="7" name="TextBox 6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8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75212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ctrTitle"/>
          </p:nvPr>
        </p:nvSpPr>
        <p:spPr>
          <a:xfrm>
            <a:off x="438150" y="244348"/>
            <a:ext cx="11315700" cy="1660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9600" dirty="0"/>
              <a:t>Further Discussions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subTitle" idx="1"/>
          </p:nvPr>
        </p:nvSpPr>
        <p:spPr>
          <a:xfrm>
            <a:off x="1524000" y="2325388"/>
            <a:ext cx="9144000" cy="3981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-"/>
            </a:pPr>
            <a:r>
              <a:rPr lang="en-US" sz="4000" dirty="0">
                <a:latin typeface="+mj-lt"/>
                <a:ea typeface="Calibri"/>
                <a:cs typeface="Calibri"/>
                <a:sym typeface="Calibri"/>
              </a:rPr>
              <a:t>Improving tactics (Breakout + Forecheck)</a:t>
            </a:r>
          </a:p>
          <a:p>
            <a:pPr marL="342900" indent="-342900" algn="l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en-US" sz="4000" dirty="0">
                <a:latin typeface="+mj-lt"/>
              </a:rPr>
              <a:t>Measuring progress in practice</a:t>
            </a:r>
            <a:endParaRPr lang="en-US" sz="4000" dirty="0">
              <a:latin typeface="+mj-lt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-"/>
            </a:pPr>
            <a:r>
              <a:rPr lang="en-US" sz="4000" dirty="0">
                <a:latin typeface="+mj-lt"/>
                <a:ea typeface="Calibri"/>
                <a:cs typeface="Calibri"/>
                <a:sym typeface="Calibri"/>
              </a:rPr>
              <a:t>Select for traits or develop them?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-"/>
            </a:pPr>
            <a:r>
              <a:rPr lang="en-US" sz="4000" dirty="0">
                <a:latin typeface="+mj-lt"/>
              </a:rPr>
              <a:t>Does it matter if I’m wrong?</a:t>
            </a:r>
            <a:endParaRPr lang="en-US" sz="3600" dirty="0">
              <a:latin typeface="+mj-lt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en-US" sz="4000" dirty="0">
                <a:latin typeface="+mj-lt"/>
                <a:ea typeface="Calibri"/>
                <a:cs typeface="Calibri"/>
                <a:sym typeface="Calibri"/>
              </a:rPr>
              <a:t>What next?</a:t>
            </a:r>
          </a:p>
        </p:txBody>
      </p:sp>
      <p:grpSp>
        <p:nvGrpSpPr>
          <p:cNvPr id="32" name="Shape 32"/>
          <p:cNvGrpSpPr/>
          <p:nvPr/>
        </p:nvGrpSpPr>
        <p:grpSpPr>
          <a:xfrm>
            <a:off x="10457932" y="6307287"/>
            <a:ext cx="2018816" cy="535500"/>
            <a:chOff x="0" y="6322382"/>
            <a:chExt cx="2018816" cy="535500"/>
          </a:xfrm>
        </p:grpSpPr>
        <p:sp>
          <p:nvSpPr>
            <p:cNvPr id="33" name="Shape 33"/>
            <p:cNvSpPr txBox="1"/>
            <p:nvPr/>
          </p:nvSpPr>
          <p:spPr>
            <a:xfrm>
              <a:off x="535617" y="6405525"/>
              <a:ext cx="1483199" cy="3693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US" sz="1800" i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@ML_Han</a:t>
              </a:r>
            </a:p>
          </p:txBody>
        </p:sp>
        <p:pic>
          <p:nvPicPr>
            <p:cNvPr id="34" name="Shape 34" descr="https://www.seeklogo.net/wp-content/uploads/2014/12/twitter-logo-vector-download.jpg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0" y="6322383"/>
              <a:ext cx="535500" cy="535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Shape 32"/>
          <p:cNvGrpSpPr/>
          <p:nvPr/>
        </p:nvGrpSpPr>
        <p:grpSpPr>
          <a:xfrm>
            <a:off x="10457932" y="6307287"/>
            <a:ext cx="2018816" cy="535500"/>
            <a:chOff x="0" y="6322382"/>
            <a:chExt cx="2018816" cy="535500"/>
          </a:xfrm>
        </p:grpSpPr>
        <p:sp>
          <p:nvSpPr>
            <p:cNvPr id="33" name="Shape 33"/>
            <p:cNvSpPr txBox="1"/>
            <p:nvPr/>
          </p:nvSpPr>
          <p:spPr>
            <a:xfrm>
              <a:off x="535617" y="6405525"/>
              <a:ext cx="1483199" cy="3693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US" sz="1800" i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en-US" sz="1800" i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ML_Han</a:t>
              </a:r>
              <a:endParaRPr lang="en-US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4" name="Shape 34" descr="https://www.seeklogo.net/wp-content/uploads/2014/12/twitter-logo-vector-download.jpg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0" y="6322383"/>
              <a:ext cx="535500" cy="535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Shape 30"/>
          <p:cNvSpPr txBox="1">
            <a:spLocks noGrp="1"/>
          </p:cNvSpPr>
          <p:nvPr>
            <p:ph type="ctrTitle"/>
          </p:nvPr>
        </p:nvSpPr>
        <p:spPr>
          <a:xfrm>
            <a:off x="419448" y="161290"/>
            <a:ext cx="11315700" cy="74107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5400" dirty="0"/>
              <a:t>Acknowledgements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subTitle" idx="1"/>
          </p:nvPr>
        </p:nvSpPr>
        <p:spPr>
          <a:xfrm>
            <a:off x="1524000" y="2325388"/>
            <a:ext cx="9144000" cy="3981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rmAutofit/>
          </a:bodyPr>
          <a:lstStyle/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endParaRPr lang="en-US" sz="4000" dirty="0">
              <a:latin typeface="+mj-lt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69264"/>
              </p:ext>
            </p:extLst>
          </p:nvPr>
        </p:nvGraphicFramePr>
        <p:xfrm>
          <a:off x="585926" y="902362"/>
          <a:ext cx="11149222" cy="53218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01383">
                  <a:extLst>
                    <a:ext uri="{9D8B030D-6E8A-4147-A177-3AD203B41FA5}">
                      <a16:colId xmlns:a16="http://schemas.microsoft.com/office/drawing/2014/main" val="2439002296"/>
                    </a:ext>
                  </a:extLst>
                </a:gridCol>
                <a:gridCol w="2996955">
                  <a:extLst>
                    <a:ext uri="{9D8B030D-6E8A-4147-A177-3AD203B41FA5}">
                      <a16:colId xmlns:a16="http://schemas.microsoft.com/office/drawing/2014/main" val="3616214552"/>
                    </a:ext>
                  </a:extLst>
                </a:gridCol>
                <a:gridCol w="2749501">
                  <a:extLst>
                    <a:ext uri="{9D8B030D-6E8A-4147-A177-3AD203B41FA5}">
                      <a16:colId xmlns:a16="http://schemas.microsoft.com/office/drawing/2014/main" val="3846543407"/>
                    </a:ext>
                  </a:extLst>
                </a:gridCol>
                <a:gridCol w="2701383">
                  <a:extLst>
                    <a:ext uri="{9D8B030D-6E8A-4147-A177-3AD203B41FA5}">
                      <a16:colId xmlns:a16="http://schemas.microsoft.com/office/drawing/2014/main" val="125729703"/>
                    </a:ext>
                  </a:extLst>
                </a:gridCol>
              </a:tblGrid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Adrienne Crampton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Emilia Cotter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+mj-lt"/>
                        </a:rPr>
                        <a:t>Kelsie Moffatt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Olivia Sutter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6179346"/>
                  </a:ext>
                </a:extLst>
              </a:tr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Alexandra Lafrance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Emily Davies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Laura Strenger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Pam Psihogios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3097963"/>
                  </a:ext>
                </a:extLst>
              </a:tr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Alexandria Serpico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Erica Starnino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Lauren Bowman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Peng Han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5172431"/>
                  </a:ext>
                </a:extLst>
              </a:tr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Alison Mackenzie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Erika Pyke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Lea Dumais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+mj-lt"/>
                        </a:rPr>
                        <a:t>Peter Smith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0771151"/>
                  </a:ext>
                </a:extLst>
              </a:tr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Alyssa Cecere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Gabrielle Davidson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Leslie Oles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Rachel Santini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7649810"/>
                  </a:ext>
                </a:extLst>
              </a:tr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Amey Doyle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Hong Meng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Logan Murray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Rachelle Champion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28323994"/>
                  </a:ext>
                </a:extLst>
              </a:tr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Brittany Smrke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Jade Downie-Landry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Marie-Philip Lavoie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Shana Walker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111809"/>
                  </a:ext>
                </a:extLst>
              </a:tr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Brittney Fouracres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Jean Hyunh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Marie-Philip Poulin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Sidonie Chard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3236214"/>
                  </a:ext>
                </a:extLst>
              </a:tr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Cassidy Bell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+mj-lt"/>
                        </a:rPr>
                        <a:t>Joanne </a:t>
                      </a:r>
                      <a:r>
                        <a:rPr lang="en-US" sz="2400" u="none" strike="noStrike" dirty="0" err="1">
                          <a:effectLst/>
                          <a:latin typeface="+mj-lt"/>
                        </a:rPr>
                        <a:t>Cagianos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Melanie Desrochers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Stefanie Pohlod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4012021"/>
                  </a:ext>
                </a:extLst>
              </a:tr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Catherine Legault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Jordan McDonell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Melodie Daoust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Stewart McCarthey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3115924"/>
                  </a:ext>
                </a:extLst>
              </a:tr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Charline Labonte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Jordanna Peroff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Michelle Daigneault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Taylor Hough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9761918"/>
                  </a:ext>
                </a:extLst>
              </a:tr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Cora Constantinou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Kate Devries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Nicole Howlett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Thomas Cote-Miller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32193301"/>
                  </a:ext>
                </a:extLst>
              </a:tr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Derek Drummond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Katia Clement-Heydra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Olivia Atkinson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Tricia Deguire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96489863"/>
                  </a:ext>
                </a:extLst>
              </a:tr>
              <a:tr h="38013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Elizabeth Hillier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Kayla Loberg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+mj-lt"/>
                        </a:rPr>
                        <a:t>Olivia Ramos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+mj-lt"/>
                        </a:rPr>
                        <a:t>Zoe Todd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6862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649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27" y="67028"/>
            <a:ext cx="8802106" cy="678213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0305533" y="1"/>
            <a:ext cx="1746768" cy="431800"/>
            <a:chOff x="0" y="6322383"/>
            <a:chExt cx="2018739" cy="535617"/>
          </a:xfrm>
        </p:grpSpPr>
        <p:sp>
          <p:nvSpPr>
            <p:cNvPr id="8" name="TextBox 7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9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81311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0305533" y="1"/>
            <a:ext cx="1746768" cy="431800"/>
            <a:chOff x="0" y="6322383"/>
            <a:chExt cx="2018739" cy="535617"/>
          </a:xfrm>
        </p:grpSpPr>
        <p:sp>
          <p:nvSpPr>
            <p:cNvPr id="8" name="TextBox 7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9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2941"/>
            <a:ext cx="12192000" cy="419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31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0305533" y="1"/>
            <a:ext cx="1746768" cy="431800"/>
            <a:chOff x="0" y="6322383"/>
            <a:chExt cx="2018739" cy="535617"/>
          </a:xfrm>
        </p:grpSpPr>
        <p:sp>
          <p:nvSpPr>
            <p:cNvPr id="8" name="TextBox 7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9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8" y="2166151"/>
            <a:ext cx="12114978" cy="254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57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0305533" y="1"/>
            <a:ext cx="1746768" cy="431800"/>
            <a:chOff x="0" y="6322383"/>
            <a:chExt cx="2018739" cy="535617"/>
          </a:xfrm>
        </p:grpSpPr>
        <p:sp>
          <p:nvSpPr>
            <p:cNvPr id="8" name="TextBox 7"/>
            <p:cNvSpPr txBox="1"/>
            <p:nvPr/>
          </p:nvSpPr>
          <p:spPr>
            <a:xfrm>
              <a:off x="535617" y="6405525"/>
              <a:ext cx="1483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/>
                <a:t>@</a:t>
              </a:r>
              <a:r>
                <a:rPr lang="en-CA" i="1" dirty="0" err="1"/>
                <a:t>ML_Han</a:t>
              </a:r>
              <a:endParaRPr lang="en-CA" i="1" dirty="0"/>
            </a:p>
          </p:txBody>
        </p:sp>
        <p:pic>
          <p:nvPicPr>
            <p:cNvPr id="9" name="Picture 2" descr="https://www.seeklogo.net/wp-content/uploads/2014/12/twitter-logo-vector-download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22383"/>
              <a:ext cx="535617" cy="5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Shape 31"/>
          <p:cNvSpPr txBox="1">
            <a:spLocks noGrp="1"/>
          </p:cNvSpPr>
          <p:nvPr>
            <p:ph type="subTitle" idx="1"/>
          </p:nvPr>
        </p:nvSpPr>
        <p:spPr>
          <a:xfrm>
            <a:off x="9229818" y="5823190"/>
            <a:ext cx="3252186" cy="8350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rmAutofit/>
          </a:bodyPr>
          <a:lstStyle/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4000" dirty="0">
                <a:latin typeface="+mj-lt"/>
                <a:ea typeface="Calibri"/>
                <a:cs typeface="Calibri"/>
                <a:sym typeface="Calibri"/>
              </a:rPr>
              <a:t>(March 2015)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587" y="-110231"/>
            <a:ext cx="6968231" cy="696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4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405</Words>
  <Application>Microsoft Office PowerPoint</Application>
  <PresentationFormat>Widescreen</PresentationFormat>
  <Paragraphs>116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Can Corsi Be Coached?</vt:lpstr>
      <vt:lpstr>What is hockey?</vt:lpstr>
      <vt:lpstr>What are good hockey tactics?</vt:lpstr>
      <vt:lpstr>Does Corsi Even Matter?</vt:lpstr>
      <vt:lpstr>PowerPoint Presentation</vt:lpstr>
      <vt:lpstr>PowerPoint Presentation</vt:lpstr>
      <vt:lpstr>Our Process @ McGill</vt:lpstr>
      <vt:lpstr>PowerPoint Presentation</vt:lpstr>
      <vt:lpstr>PowerPoint Presentation</vt:lpstr>
      <vt:lpstr>Why Forechecking Matters</vt:lpstr>
      <vt:lpstr>PowerPoint Presentation</vt:lpstr>
      <vt:lpstr>PowerPoint Presentation</vt:lpstr>
      <vt:lpstr>PowerPoint Presentation</vt:lpstr>
      <vt:lpstr>PowerPoint Presentation</vt:lpstr>
      <vt:lpstr>Further Discussions</vt:lpstr>
      <vt:lpstr>Acknowledgements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Corsi Be Coached?</dc:title>
  <cp:lastModifiedBy>Administrator</cp:lastModifiedBy>
  <cp:revision>63</cp:revision>
  <dcterms:modified xsi:type="dcterms:W3CDTF">2017-03-10T08:29:59Z</dcterms:modified>
</cp:coreProperties>
</file>