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1" r:id="rId3"/>
    <p:sldId id="266" r:id="rId4"/>
    <p:sldId id="267" r:id="rId5"/>
    <p:sldId id="265" r:id="rId6"/>
    <p:sldId id="268" r:id="rId7"/>
    <p:sldId id="275" r:id="rId8"/>
    <p:sldId id="262" r:id="rId9"/>
    <p:sldId id="263" r:id="rId10"/>
    <p:sldId id="272" r:id="rId11"/>
    <p:sldId id="270" r:id="rId12"/>
    <p:sldId id="273" r:id="rId13"/>
    <p:sldId id="271" r:id="rId14"/>
    <p:sldId id="274" r:id="rId15"/>
    <p:sldId id="269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6BFA3-35C1-4B73-BE2B-4A32752DFD14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976A8-F1A4-4364-A370-741E7015A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640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246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135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761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910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3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599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341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581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574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0695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631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765969-9417-4B41-9B80-DB670785671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619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7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81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9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1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8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3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88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9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4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3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0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F68B6-FA03-4805-B2A5-095E448CC1C0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AF650-DB75-4C7F-A878-766510944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6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NGZo5gn_t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026" name="Picture 2" descr="https://c1.staticflickr.com/4/3903/14423241261_d0108b7646_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8" b="79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fld id="{760AF650-DB75-4C7F-A878-766510944832}" type="slidenum">
              <a:rPr lang="en-US">
                <a:solidFill>
                  <a:srgbClr val="FFFFFF"/>
                </a:solidFill>
              </a:rPr>
              <a:pPr/>
              <a:t>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77155" y="293512"/>
            <a:ext cx="80376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 CENA" panose="02000000000000000000" pitchFamily="2" charset="0"/>
              </a:rPr>
              <a:t>Jumping the Shark: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AR CENA" panose="02000000000000000000" pitchFamily="2" charset="0"/>
              </a:rPr>
              <a:t>How </a:t>
            </a:r>
            <a:r>
              <a:rPr lang="en-US" sz="4400" dirty="0" err="1">
                <a:solidFill>
                  <a:schemeClr val="bg1"/>
                </a:solidFill>
                <a:latin typeface="AR CENA" panose="02000000000000000000" pitchFamily="2" charset="0"/>
              </a:rPr>
              <a:t>nOx</a:t>
            </a:r>
            <a:r>
              <a:rPr lang="en-US" sz="4400" dirty="0">
                <a:solidFill>
                  <a:schemeClr val="bg1"/>
                </a:solidFill>
                <a:latin typeface="AR CENA" panose="02000000000000000000" pitchFamily="2" charset="0"/>
              </a:rPr>
              <a:t> (net Opponent XG) helps explain the 2015-2016 Sharks Season</a:t>
            </a:r>
          </a:p>
        </p:txBody>
      </p:sp>
    </p:spTree>
    <p:extLst>
      <p:ext uri="{BB962C8B-B14F-4D97-AF65-F5344CB8AC3E}">
        <p14:creationId xmlns:p14="http://schemas.microsoft.com/office/powerpoint/2010/main" val="12866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MUSE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2</a:t>
            </a:fld>
            <a:endParaRPr lang="en-US"/>
          </a:p>
        </p:txBody>
      </p:sp>
      <p:pic>
        <p:nvPicPr>
          <p:cNvPr id="3076" name="Picture 4" descr="Image result for brian elliott GOAL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719086"/>
            <a:ext cx="5184564" cy="432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9822" y="1862667"/>
            <a:ext cx="46199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 CENA" panose="02000000000000000000" pitchFamily="2" charset="0"/>
              </a:rPr>
              <a:t>Brian Elliot</a:t>
            </a:r>
          </a:p>
          <a:p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Bad Hombre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Probably double dips in salsa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Is eager for a Creed/Nickelback reunion tour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latin typeface="AR CENA" panose="02000000000000000000" pitchFamily="2" charset="0"/>
              </a:rPr>
              <a:t>Finished 2011-2012 with a .940 save </a:t>
            </a:r>
            <a:r>
              <a:rPr lang="en-US" b="1" dirty="0" err="1">
                <a:latin typeface="AR CENA" panose="02000000000000000000" pitchFamily="2" charset="0"/>
              </a:rPr>
              <a:t>pct</a:t>
            </a:r>
            <a:r>
              <a:rPr lang="en-US" b="1" dirty="0">
                <a:latin typeface="AR CENA" panose="02000000000000000000" pitchFamily="2" charset="0"/>
              </a:rPr>
              <a:t>, the highest ever for any goalie w/ 30 + appearances</a:t>
            </a:r>
          </a:p>
          <a:p>
            <a:pPr marL="285750" indent="-285750">
              <a:buFontTx/>
              <a:buChar char="-"/>
            </a:pPr>
            <a:endParaRPr lang="en-US" b="1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I saw right through his lies…..</a:t>
            </a:r>
          </a:p>
        </p:txBody>
      </p:sp>
    </p:spTree>
    <p:extLst>
      <p:ext uri="{BB962C8B-B14F-4D97-AF65-F5344CB8AC3E}">
        <p14:creationId xmlns:p14="http://schemas.microsoft.com/office/powerpoint/2010/main" val="3636897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jNGZo5gn_tc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85156" y="266700"/>
            <a:ext cx="8489244" cy="63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2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ORIGINAL PROCESS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479822" y="1862667"/>
            <a:ext cx="4619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Looked up the shooting percentage of every team Elliot faced that season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Multiplied that with the # of shots Elliot faced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Subtracted Elliot’s goals allowed – expected goal number for True Save %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Concluded Elliot’s save percentage was due to St. Louis defenses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Elliot finished the playoffs with .904 </a:t>
            </a:r>
            <a:r>
              <a:rPr lang="en-US" dirty="0" err="1">
                <a:latin typeface="AR CENA" panose="02000000000000000000" pitchFamily="2" charset="0"/>
              </a:rPr>
              <a:t>sv</a:t>
            </a:r>
            <a:r>
              <a:rPr lang="en-US" dirty="0">
                <a:latin typeface="AR CENA" panose="02000000000000000000" pitchFamily="2" charset="0"/>
              </a:rPr>
              <a:t>%</a:t>
            </a: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pic>
        <p:nvPicPr>
          <p:cNvPr id="18438" name="Picture 6" descr="http://i.imgur.com/eZmUPk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665457"/>
            <a:ext cx="5186715" cy="414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52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CALUCULATING NOXG pt.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0263" y="1832035"/>
            <a:ext cx="542995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 CENA" panose="02000000000000000000" pitchFamily="2" charset="0"/>
              </a:rPr>
              <a:t>For a game between the Sharks and Rangers:</a:t>
            </a:r>
          </a:p>
          <a:p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Take the season average score-adjusted </a:t>
            </a:r>
            <a:r>
              <a:rPr lang="en-US" dirty="0" err="1">
                <a:latin typeface="AR CENA" panose="02000000000000000000" pitchFamily="2" charset="0"/>
              </a:rPr>
              <a:t>xgF</a:t>
            </a:r>
            <a:r>
              <a:rPr lang="en-US" dirty="0">
                <a:latin typeface="AR CENA" panose="02000000000000000000" pitchFamily="2" charset="0"/>
              </a:rPr>
              <a:t> and </a:t>
            </a:r>
            <a:r>
              <a:rPr lang="en-US" dirty="0" err="1">
                <a:latin typeface="AR CENA" panose="02000000000000000000" pitchFamily="2" charset="0"/>
              </a:rPr>
              <a:t>xgA</a:t>
            </a:r>
            <a:r>
              <a:rPr lang="en-US" dirty="0">
                <a:latin typeface="AR CENA" panose="02000000000000000000" pitchFamily="2" charset="0"/>
              </a:rPr>
              <a:t> of both teams (making sure to remove that games opponent from </a:t>
            </a:r>
            <a:r>
              <a:rPr lang="en-US" dirty="0" err="1">
                <a:latin typeface="AR CENA" panose="02000000000000000000" pitchFamily="2" charset="0"/>
              </a:rPr>
              <a:t>calulations</a:t>
            </a:r>
            <a:r>
              <a:rPr lang="en-US" dirty="0">
                <a:latin typeface="AR CENA" panose="02000000000000000000" pitchFamily="2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Subtract </a:t>
            </a:r>
            <a:r>
              <a:rPr lang="en-US" dirty="0" err="1">
                <a:latin typeface="AR CENA" panose="02000000000000000000" pitchFamily="2" charset="0"/>
              </a:rPr>
              <a:t>xGF</a:t>
            </a:r>
            <a:r>
              <a:rPr lang="en-US" dirty="0">
                <a:latin typeface="AR CENA" panose="02000000000000000000" pitchFamily="2" charset="0"/>
              </a:rPr>
              <a:t> – </a:t>
            </a:r>
            <a:r>
              <a:rPr lang="en-US" dirty="0" err="1">
                <a:latin typeface="AR CENA" panose="02000000000000000000" pitchFamily="2" charset="0"/>
              </a:rPr>
              <a:t>opp’s</a:t>
            </a:r>
            <a:r>
              <a:rPr lang="en-US" dirty="0">
                <a:latin typeface="AR CENA" panose="02000000000000000000" pitchFamily="2" charset="0"/>
              </a:rPr>
              <a:t> </a:t>
            </a:r>
            <a:r>
              <a:rPr lang="en-US" dirty="0" err="1">
                <a:latin typeface="AR CENA" panose="02000000000000000000" pitchFamily="2" charset="0"/>
              </a:rPr>
              <a:t>avg</a:t>
            </a:r>
            <a:r>
              <a:rPr lang="en-US" dirty="0">
                <a:latin typeface="AR CENA" panose="02000000000000000000" pitchFamily="2" charset="0"/>
              </a:rPr>
              <a:t> </a:t>
            </a:r>
            <a:r>
              <a:rPr lang="en-US" dirty="0" err="1">
                <a:latin typeface="AR CENA" panose="02000000000000000000" pitchFamily="2" charset="0"/>
              </a:rPr>
              <a:t>xGA</a:t>
            </a:r>
            <a:r>
              <a:rPr lang="en-US" dirty="0">
                <a:latin typeface="AR CENA" panose="02000000000000000000" pitchFamily="2" charset="0"/>
              </a:rPr>
              <a:t> to get Weighted </a:t>
            </a:r>
            <a:r>
              <a:rPr lang="en-US" dirty="0" err="1">
                <a:latin typeface="AR CENA" panose="02000000000000000000" pitchFamily="2" charset="0"/>
              </a:rPr>
              <a:t>xGF</a:t>
            </a: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Subtract </a:t>
            </a:r>
            <a:r>
              <a:rPr lang="en-US" dirty="0" err="1">
                <a:latin typeface="AR CENA" panose="02000000000000000000" pitchFamily="2" charset="0"/>
              </a:rPr>
              <a:t>opp’s</a:t>
            </a:r>
            <a:r>
              <a:rPr lang="en-US" dirty="0">
                <a:latin typeface="AR CENA" panose="02000000000000000000" pitchFamily="2" charset="0"/>
              </a:rPr>
              <a:t> </a:t>
            </a:r>
            <a:r>
              <a:rPr lang="en-US" dirty="0" err="1">
                <a:latin typeface="AR CENA" panose="02000000000000000000" pitchFamily="2" charset="0"/>
              </a:rPr>
              <a:t>avg</a:t>
            </a:r>
            <a:r>
              <a:rPr lang="en-US" dirty="0">
                <a:latin typeface="AR CENA" panose="02000000000000000000" pitchFamily="2" charset="0"/>
              </a:rPr>
              <a:t> </a:t>
            </a:r>
            <a:r>
              <a:rPr lang="en-US" dirty="0" err="1">
                <a:latin typeface="AR CENA" panose="02000000000000000000" pitchFamily="2" charset="0"/>
              </a:rPr>
              <a:t>xGF</a:t>
            </a:r>
            <a:r>
              <a:rPr lang="en-US" dirty="0">
                <a:latin typeface="AR CENA" panose="02000000000000000000" pitchFamily="2" charset="0"/>
              </a:rPr>
              <a:t> – </a:t>
            </a:r>
            <a:r>
              <a:rPr lang="en-US" dirty="0" err="1">
                <a:latin typeface="AR CENA" panose="02000000000000000000" pitchFamily="2" charset="0"/>
              </a:rPr>
              <a:t>xGA</a:t>
            </a:r>
            <a:r>
              <a:rPr lang="en-US" dirty="0">
                <a:latin typeface="AR CENA" panose="02000000000000000000" pitchFamily="2" charset="0"/>
              </a:rPr>
              <a:t> to get Weighted </a:t>
            </a:r>
            <a:r>
              <a:rPr lang="en-US" dirty="0" err="1">
                <a:latin typeface="AR CENA" panose="02000000000000000000" pitchFamily="2" charset="0"/>
              </a:rPr>
              <a:t>xGA</a:t>
            </a: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Subtract Weighted </a:t>
            </a:r>
            <a:r>
              <a:rPr lang="en-US" dirty="0" err="1">
                <a:latin typeface="AR CENA" panose="02000000000000000000" pitchFamily="2" charset="0"/>
              </a:rPr>
              <a:t>xGA</a:t>
            </a:r>
            <a:r>
              <a:rPr lang="en-US" dirty="0">
                <a:latin typeface="AR CENA" panose="02000000000000000000" pitchFamily="2" charset="0"/>
              </a:rPr>
              <a:t> – Weighted </a:t>
            </a:r>
            <a:r>
              <a:rPr lang="en-US" dirty="0" err="1">
                <a:latin typeface="AR CENA" panose="02000000000000000000" pitchFamily="2" charset="0"/>
              </a:rPr>
              <a:t>xGF</a:t>
            </a:r>
            <a:r>
              <a:rPr lang="en-US" dirty="0">
                <a:latin typeface="AR CENA" panose="02000000000000000000" pitchFamily="2" charset="0"/>
              </a:rPr>
              <a:t> to get Net Opponent </a:t>
            </a:r>
            <a:r>
              <a:rPr lang="en-US" dirty="0" err="1">
                <a:latin typeface="AR CENA" panose="02000000000000000000" pitchFamily="2" charset="0"/>
              </a:rPr>
              <a:t>xGs</a:t>
            </a:r>
            <a:r>
              <a:rPr lang="en-US" dirty="0">
                <a:latin typeface="AR CENA" panose="02000000000000000000" pitchFamily="2" charset="0"/>
              </a:rPr>
              <a:t> (</a:t>
            </a:r>
            <a:r>
              <a:rPr lang="en-US" dirty="0" err="1">
                <a:latin typeface="AR CENA" panose="02000000000000000000" pitchFamily="2" charset="0"/>
              </a:rPr>
              <a:t>NOxG</a:t>
            </a:r>
            <a:r>
              <a:rPr lang="en-US" dirty="0">
                <a:latin typeface="AR CENA" panose="02000000000000000000" pitchFamily="2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Can be done on a per 60 basis (I only use the first 3 periods)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91641" y="1832034"/>
            <a:ext cx="3036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403984"/>
              </p:ext>
            </p:extLst>
          </p:nvPr>
        </p:nvGraphicFramePr>
        <p:xfrm>
          <a:off x="6491641" y="2008981"/>
          <a:ext cx="5007768" cy="3657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69256">
                  <a:extLst>
                    <a:ext uri="{9D8B030D-6E8A-4147-A177-3AD203B41FA5}">
                      <a16:colId xmlns:a16="http://schemas.microsoft.com/office/drawing/2014/main" val="1180372371"/>
                    </a:ext>
                  </a:extLst>
                </a:gridCol>
                <a:gridCol w="1669256">
                  <a:extLst>
                    <a:ext uri="{9D8B030D-6E8A-4147-A177-3AD203B41FA5}">
                      <a16:colId xmlns:a16="http://schemas.microsoft.com/office/drawing/2014/main" val="3495172787"/>
                    </a:ext>
                  </a:extLst>
                </a:gridCol>
                <a:gridCol w="1669256">
                  <a:extLst>
                    <a:ext uri="{9D8B030D-6E8A-4147-A177-3AD203B41FA5}">
                      <a16:colId xmlns:a16="http://schemas.microsoft.com/office/drawing/2014/main" val="87180479"/>
                    </a:ext>
                  </a:extLst>
                </a:gridCol>
              </a:tblGrid>
              <a:tr h="356503">
                <a:tc>
                  <a:txBody>
                    <a:bodyPr/>
                    <a:lstStyle/>
                    <a:p>
                      <a:endParaRPr lang="en-US" dirty="0">
                        <a:latin typeface="AR CENA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Sharks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Canucks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034769"/>
                  </a:ext>
                </a:extLst>
              </a:tr>
              <a:tr h="623880"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In-game expected 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468325"/>
                  </a:ext>
                </a:extLst>
              </a:tr>
              <a:tr h="356503"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Average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xGF</a:t>
                      </a:r>
                      <a:endParaRPr lang="en-US" dirty="0">
                        <a:latin typeface="AR CENA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389757"/>
                  </a:ext>
                </a:extLst>
              </a:tr>
              <a:tr h="356503"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Average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xGA</a:t>
                      </a:r>
                      <a:endParaRPr lang="en-US" dirty="0">
                        <a:latin typeface="AR CENA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447980"/>
                  </a:ext>
                </a:extLst>
              </a:tr>
              <a:tr h="623880"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Weighted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xGF</a:t>
                      </a:r>
                      <a:r>
                        <a:rPr lang="en-US" dirty="0">
                          <a:latin typeface="AR CENA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3-2.5 = .5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</a:t>
                      </a:r>
                      <a:r>
                        <a:rPr lang="en-US" dirty="0">
                          <a:latin typeface="AR CENA" panose="02000000000000000000" pitchFamily="2" charset="0"/>
                        </a:rPr>
                        <a:t> above avg.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4-2 = 2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</a:t>
                      </a:r>
                      <a:r>
                        <a:rPr lang="en-US" dirty="0">
                          <a:latin typeface="AR CENA" panose="02000000000000000000" pitchFamily="2" charset="0"/>
                        </a:rPr>
                        <a:t> above avg.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885743"/>
                  </a:ext>
                </a:extLst>
              </a:tr>
              <a:tr h="623880"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Weighted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xGA</a:t>
                      </a:r>
                      <a:endParaRPr lang="en-US" dirty="0">
                        <a:latin typeface="AR CENA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 CENA" panose="02000000000000000000" pitchFamily="2" charset="0"/>
                        </a:rPr>
                        <a:t>3-4 = -1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</a:t>
                      </a:r>
                      <a:r>
                        <a:rPr lang="en-US" dirty="0">
                          <a:latin typeface="AR CENA" panose="02000000000000000000" pitchFamily="2" charset="0"/>
                        </a:rPr>
                        <a:t> below avg.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3.5-3 = .5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</a:t>
                      </a:r>
                      <a:r>
                        <a:rPr lang="en-US" dirty="0">
                          <a:latin typeface="AR CENA" panose="02000000000000000000" pitchFamily="2" charset="0"/>
                        </a:rPr>
                        <a:t> above avg.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885638"/>
                  </a:ext>
                </a:extLst>
              </a:tr>
              <a:tr h="623880"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NOx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.5 – 1 = -.5 below avg.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 CENA" panose="02000000000000000000" pitchFamily="2" charset="0"/>
                        </a:rPr>
                        <a:t>2 + .5 = 2.5 </a:t>
                      </a:r>
                      <a:r>
                        <a:rPr lang="en-US" dirty="0" err="1">
                          <a:latin typeface="AR CENA" panose="02000000000000000000" pitchFamily="2" charset="0"/>
                        </a:rPr>
                        <a:t>xg</a:t>
                      </a:r>
                      <a:r>
                        <a:rPr lang="en-US" dirty="0">
                          <a:latin typeface="AR CENA" panose="02000000000000000000" pitchFamily="2" charset="0"/>
                        </a:rPr>
                        <a:t> above avg.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87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02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CALUCULATING NOXG pt.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10885" y="1549812"/>
            <a:ext cx="80428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Normalize the data by taking the z-score of the </a:t>
            </a:r>
            <a:r>
              <a:rPr lang="en-US" dirty="0" err="1">
                <a:latin typeface="AR CENA" panose="02000000000000000000" pitchFamily="2" charset="0"/>
              </a:rPr>
              <a:t>NOxGs</a:t>
            </a:r>
            <a:r>
              <a:rPr lang="en-US" dirty="0">
                <a:latin typeface="AR CENA" panose="02000000000000000000" pitchFamily="2" charset="0"/>
              </a:rPr>
              <a:t> across all seasons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You can either then average out or regress the Weighted Offense and Defense OR the </a:t>
            </a:r>
            <a:r>
              <a:rPr lang="en-US" dirty="0" err="1">
                <a:latin typeface="AR CENA" panose="02000000000000000000" pitchFamily="2" charset="0"/>
              </a:rPr>
              <a:t>NOxG</a:t>
            </a:r>
            <a:r>
              <a:rPr lang="en-US" dirty="0">
                <a:latin typeface="AR CENA" panose="02000000000000000000" pitchFamily="2" charset="0"/>
              </a:rPr>
              <a:t> to get a team rating relative to historical average</a:t>
            </a:r>
          </a:p>
          <a:p>
            <a:pPr marL="742950" lvl="1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742950" lvl="1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Other potential adjustments – Shooting and Goaltending, 5v5, Shots by lines, players</a:t>
            </a:r>
          </a:p>
          <a:p>
            <a:pPr marL="742950" lvl="1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1200150" lvl="2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Basically DTMA’s and Manny Elk’s GSAA models</a:t>
            </a:r>
          </a:p>
          <a:p>
            <a:pPr marL="1657350" lvl="3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For Goaltending</a:t>
            </a:r>
          </a:p>
          <a:p>
            <a:pPr marL="2114550" lvl="4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Subtract in game Goals Allowed from in game </a:t>
            </a:r>
            <a:r>
              <a:rPr lang="en-US" dirty="0" err="1">
                <a:latin typeface="AR CENA" panose="02000000000000000000" pitchFamily="2" charset="0"/>
              </a:rPr>
              <a:t>xGA</a:t>
            </a:r>
            <a:r>
              <a:rPr lang="en-US" dirty="0">
                <a:latin typeface="AR CENA" panose="02000000000000000000" pitchFamily="2" charset="0"/>
              </a:rPr>
              <a:t> and divide by CA</a:t>
            </a:r>
          </a:p>
          <a:p>
            <a:pPr marL="1657350" lvl="3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For Shooting</a:t>
            </a:r>
          </a:p>
          <a:p>
            <a:pPr marL="2114550" lvl="4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Subtract in game Goals </a:t>
            </a:r>
            <a:r>
              <a:rPr lang="en-US" dirty="0" err="1">
                <a:latin typeface="AR CENA" panose="02000000000000000000" pitchFamily="2" charset="0"/>
              </a:rPr>
              <a:t>xGF</a:t>
            </a:r>
            <a:r>
              <a:rPr lang="en-US" dirty="0">
                <a:latin typeface="AR CENA" panose="02000000000000000000" pitchFamily="2" charset="0"/>
              </a:rPr>
              <a:t> from in game Goals for and divide by CA (not really useful….)</a:t>
            </a:r>
          </a:p>
          <a:p>
            <a:pPr marL="2114550" lvl="4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114550" lvl="4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Normalize as stated above</a:t>
            </a:r>
          </a:p>
          <a:p>
            <a:pPr marL="1200150" lvl="2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1200150" lvl="2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91641" y="1832034"/>
            <a:ext cx="3036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0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fld id="{760AF650-DB75-4C7F-A878-766510944832}" type="slidenum">
              <a:rPr lang="en-US">
                <a:solidFill>
                  <a:srgbClr val="FFFFFF"/>
                </a:solidFill>
              </a:rPr>
              <a:pPr/>
              <a:t>7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9458" name="Picture 2" descr="http://4.bp.blogspot.com/-wSZCFLMX4D4/TfJY7DI_w6I/AAAAAAAABXk/HulDRkBwlt4/s1600/Picture%2B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77155" y="327378"/>
            <a:ext cx="8037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 CENA" panose="02000000000000000000" pitchFamily="2" charset="0"/>
              </a:rPr>
              <a:t>Pt. 2 – The run to the finals</a:t>
            </a:r>
          </a:p>
        </p:txBody>
      </p:sp>
    </p:spTree>
    <p:extLst>
      <p:ext uri="{BB962C8B-B14F-4D97-AF65-F5344CB8AC3E}">
        <p14:creationId xmlns:p14="http://schemas.microsoft.com/office/powerpoint/2010/main" val="244829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SCAPEGOAT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8</a:t>
            </a:fld>
            <a:endParaRPr lang="en-US"/>
          </a:p>
        </p:txBody>
      </p:sp>
      <p:pic>
        <p:nvPicPr>
          <p:cNvPr id="6146" name="Picture 2" descr="Image result for joe thorn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739900"/>
            <a:ext cx="5122686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0" y="1739900"/>
            <a:ext cx="5257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AR CENA" panose="02000000000000000000" pitchFamily="2" charset="0"/>
              </a:rPr>
              <a:t>“[Shark’s GM Doug Wilson] been around long enough to know that </a:t>
            </a:r>
            <a:r>
              <a:rPr lang="en-US" b="0" i="0" dirty="0" err="1">
                <a:effectLst/>
                <a:latin typeface="AR CENA" panose="02000000000000000000" pitchFamily="2" charset="0"/>
              </a:rPr>
              <a:t>Marleau</a:t>
            </a:r>
            <a:r>
              <a:rPr lang="en-US" b="0" i="0" dirty="0">
                <a:effectLst/>
                <a:latin typeface="AR CENA" panose="02000000000000000000" pitchFamily="2" charset="0"/>
              </a:rPr>
              <a:t> and Thornton are perennial playoff underachievers, but that didn’t stop him from giving them each three-year extensions with complete non-movement protection earlier this season. </a:t>
            </a:r>
            <a:br>
              <a:rPr lang="en-US" dirty="0">
                <a:latin typeface="AR CENA" panose="02000000000000000000" pitchFamily="2" charset="0"/>
              </a:rPr>
            </a:br>
            <a:br>
              <a:rPr lang="en-US" dirty="0">
                <a:latin typeface="AR CENA" panose="02000000000000000000" pitchFamily="2" charset="0"/>
              </a:rPr>
            </a:br>
            <a:r>
              <a:rPr lang="en-US" b="0" i="0" dirty="0">
                <a:effectLst/>
                <a:latin typeface="AR CENA" panose="02000000000000000000" pitchFamily="2" charset="0"/>
              </a:rPr>
              <a:t>With </a:t>
            </a:r>
            <a:r>
              <a:rPr lang="en-US" b="0" i="0" dirty="0" err="1">
                <a:effectLst/>
                <a:latin typeface="AR CENA" panose="02000000000000000000" pitchFamily="2" charset="0"/>
              </a:rPr>
              <a:t>Pavelski</a:t>
            </a:r>
            <a:r>
              <a:rPr lang="en-US" b="0" i="0" dirty="0">
                <a:effectLst/>
                <a:latin typeface="AR CENA" panose="02000000000000000000" pitchFamily="2" charset="0"/>
              </a:rPr>
              <a:t>, Couture and Vlasic already locked up to long-term deals, this same team which has consistently failed to get over the hump will be at it again next season and several more after that. ”</a:t>
            </a:r>
          </a:p>
          <a:p>
            <a:endParaRPr lang="en-US" dirty="0">
              <a:latin typeface="AR CENA" panose="02000000000000000000" pitchFamily="2" charset="0"/>
            </a:endParaRPr>
          </a:p>
          <a:p>
            <a:r>
              <a:rPr lang="en-US" cap="all" dirty="0"/>
              <a:t>— HTTP://BLEACHERREPORT.COM/ARTICLES/2048381-SAN-JOSE-SHARKS-CHOKE-REPUTATION-GROWS-LEGENDARY-WITH-COLLAPSE-WHATS-NEXT</a:t>
            </a:r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307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COACHING CHANGE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9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4" name="Picture 2" descr="http://ww2.hdnux.com/photos/36/60/27/8062429/11/raw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851378"/>
            <a:ext cx="5617397" cy="390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74330" y="1851378"/>
            <a:ext cx="6290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lang="en-US" dirty="0">
              <a:latin typeface="AR CENA" panose="02000000000000000000" pitchFamily="2" charset="0"/>
            </a:endParaRPr>
          </a:p>
          <a:p>
            <a:pPr marL="1200150" lvl="2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9822" y="1862667"/>
            <a:ext cx="4619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Sharks missed the playoffs in 2014-2015, a year after the Kings collapse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Todd McClellan out, Peter </a:t>
            </a:r>
            <a:r>
              <a:rPr lang="en-US" dirty="0" err="1">
                <a:latin typeface="AR CENA" panose="02000000000000000000" pitchFamily="2" charset="0"/>
              </a:rPr>
              <a:t>Deboer</a:t>
            </a:r>
            <a:r>
              <a:rPr lang="en-US" dirty="0">
                <a:latin typeface="AR CENA" panose="02000000000000000000" pitchFamily="2" charset="0"/>
              </a:rPr>
              <a:t> in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>
                <a:latin typeface="AR CENA" panose="02000000000000000000" pitchFamily="2" charset="0"/>
              </a:rPr>
              <a:t>DeBoer’s</a:t>
            </a:r>
            <a:r>
              <a:rPr lang="en-US" dirty="0">
                <a:latin typeface="AR CENA" panose="02000000000000000000" pitchFamily="2" charset="0"/>
              </a:rPr>
              <a:t> Devils team’s were like the </a:t>
            </a:r>
            <a:r>
              <a:rPr lang="en-US" dirty="0" err="1">
                <a:latin typeface="AR CENA" panose="02000000000000000000" pitchFamily="2" charset="0"/>
              </a:rPr>
              <a:t>Bizzaro</a:t>
            </a:r>
            <a:r>
              <a:rPr lang="en-US" dirty="0">
                <a:latin typeface="AR CENA" panose="02000000000000000000" pitchFamily="2" charset="0"/>
              </a:rPr>
              <a:t> sharks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New Jersey finished above the 90</a:t>
            </a:r>
            <a:r>
              <a:rPr lang="en-US" baseline="30000" dirty="0">
                <a:latin typeface="AR CENA" panose="02000000000000000000" pitchFamily="2" charset="0"/>
              </a:rPr>
              <a:t>th</a:t>
            </a:r>
            <a:r>
              <a:rPr lang="en-US" dirty="0">
                <a:latin typeface="AR CENA" panose="02000000000000000000" pitchFamily="2" charset="0"/>
              </a:rPr>
              <a:t> percentile in defensive performance in 3 of his 4 years with the team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716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COACHING CHANGE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4330" y="1851378"/>
            <a:ext cx="6290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lang="en-US" dirty="0">
              <a:latin typeface="AR CENA" panose="02000000000000000000" pitchFamily="2" charset="0"/>
            </a:endParaRPr>
          </a:p>
          <a:p>
            <a:pPr marL="1200150" lvl="2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9822" y="1862667"/>
            <a:ext cx="46199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While the Sharks under McClellan masterfully mixed good offenses w/ responsible defenses….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Peter </a:t>
            </a:r>
            <a:r>
              <a:rPr lang="en-US" dirty="0" err="1">
                <a:latin typeface="AR CENA" panose="02000000000000000000" pitchFamily="2" charset="0"/>
              </a:rPr>
              <a:t>DeBoer</a:t>
            </a:r>
            <a:r>
              <a:rPr lang="en-US" dirty="0">
                <a:latin typeface="AR CENA" panose="02000000000000000000" pitchFamily="2" charset="0"/>
              </a:rPr>
              <a:t> basically continued Jacques </a:t>
            </a:r>
            <a:r>
              <a:rPr lang="en-US" dirty="0" err="1">
                <a:latin typeface="AR CENA" panose="02000000000000000000" pitchFamily="2" charset="0"/>
              </a:rPr>
              <a:t>Lemaire’s</a:t>
            </a:r>
            <a:r>
              <a:rPr lang="en-US" dirty="0">
                <a:latin typeface="AR CENA" panose="02000000000000000000" pitchFamily="2" charset="0"/>
              </a:rPr>
              <a:t> life long goal to ruin hockey forever.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31" y="1538400"/>
            <a:ext cx="525780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6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POWER VACUUM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11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3" y="1423194"/>
            <a:ext cx="4981575" cy="4829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9822" y="1862667"/>
            <a:ext cx="46199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So why did the Sharks make the finals after years and years of heart break?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There a couple of reasons to point to, but let’s start with the most obvious: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 path through the western conference was not the same gauntlet it is year after year.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1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SIGH OF RELIEF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12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3" y="1404144"/>
            <a:ext cx="5105400" cy="4867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79822" y="1862667"/>
            <a:ext cx="46199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Let’s first give the Sharks credit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They beat a superior Kings team that many (including myself picked for the Cup Finals)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While their execution on the power play was often cited as a key contributor, they only scored two more PP goals than the Kings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 big difference was the switch from the inconsistent and </a:t>
            </a:r>
            <a:r>
              <a:rPr lang="en-US" dirty="0" err="1">
                <a:latin typeface="AR CENA" panose="02000000000000000000" pitchFamily="2" charset="0"/>
              </a:rPr>
              <a:t>unrealiable</a:t>
            </a:r>
            <a:r>
              <a:rPr lang="en-US" dirty="0">
                <a:latin typeface="AR CENA" panose="02000000000000000000" pitchFamily="2" charset="0"/>
              </a:rPr>
              <a:t> </a:t>
            </a:r>
            <a:r>
              <a:rPr lang="en-US" dirty="0" err="1">
                <a:latin typeface="AR CENA" panose="02000000000000000000" pitchFamily="2" charset="0"/>
              </a:rPr>
              <a:t>Antii</a:t>
            </a:r>
            <a:r>
              <a:rPr lang="en-US" dirty="0">
                <a:latin typeface="AR CENA" panose="02000000000000000000" pitchFamily="2" charset="0"/>
              </a:rPr>
              <a:t> </a:t>
            </a:r>
            <a:r>
              <a:rPr lang="en-US" dirty="0" err="1">
                <a:latin typeface="AR CENA" panose="02000000000000000000" pitchFamily="2" charset="0"/>
              </a:rPr>
              <a:t>Niemi</a:t>
            </a:r>
            <a:r>
              <a:rPr lang="en-US" dirty="0">
                <a:latin typeface="AR CENA" panose="02000000000000000000" pitchFamily="2" charset="0"/>
              </a:rPr>
              <a:t> (.884 </a:t>
            </a:r>
            <a:r>
              <a:rPr lang="en-US" dirty="0" err="1">
                <a:latin typeface="AR CENA" panose="02000000000000000000" pitchFamily="2" charset="0"/>
              </a:rPr>
              <a:t>sv</a:t>
            </a:r>
            <a:r>
              <a:rPr lang="en-US" dirty="0">
                <a:latin typeface="AR CENA" panose="02000000000000000000" pitchFamily="2" charset="0"/>
              </a:rPr>
              <a:t>% in 2013-2014 playoffs) to Martin Jones (.923 </a:t>
            </a:r>
            <a:r>
              <a:rPr lang="en-US" dirty="0" err="1">
                <a:latin typeface="AR CENA" panose="02000000000000000000" pitchFamily="2" charset="0"/>
              </a:rPr>
              <a:t>sv</a:t>
            </a:r>
            <a:r>
              <a:rPr lang="en-US" dirty="0">
                <a:latin typeface="AR CENA" panose="02000000000000000000" pitchFamily="2" charset="0"/>
              </a:rPr>
              <a:t>%)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043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HAS BEENS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13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4" y="1411905"/>
            <a:ext cx="4924425" cy="4829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79822" y="1862667"/>
            <a:ext cx="46199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Meanwhile, the rival Blackhawks were a shell of themselves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Toews was declining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Seabrook was declining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No reliable bottom pair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No more speed advantage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Couldn’t make up for loss of Saad and Sharp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75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LUCKY BREAK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14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3" y="1451242"/>
            <a:ext cx="4983515" cy="47730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9822" y="1643162"/>
            <a:ext cx="46199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Even after beating L.A. and a good Nashville team, the Sharks were still on track to play the West’s top seed, the Dallas Stars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Dallas = Bad Defense + Home Ice + Avg. Goaltending (!!!) + Explosive Offense = potential upset alert…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Oh wait….Tyler Seguin got injured….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Instead they got a match up with pseudo-contender St. Louis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083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NEVER WERE’S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15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3" y="1470025"/>
            <a:ext cx="5029200" cy="4886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9822" y="1643162"/>
            <a:ext cx="46199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 Blues won a set of favorable matchups to also advance further than they ever had under Ken Hitchcock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However, this version of the Blues several orders of magnitude worse than previous versions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Plus Hitch was doing that weird don’t play your two best players enough thing (</a:t>
            </a:r>
            <a:r>
              <a:rPr lang="en-US" dirty="0" err="1">
                <a:latin typeface="AR CENA" panose="02000000000000000000" pitchFamily="2" charset="0"/>
              </a:rPr>
              <a:t>Parayko</a:t>
            </a:r>
            <a:r>
              <a:rPr lang="en-US" dirty="0">
                <a:latin typeface="AR CENA" panose="02000000000000000000" pitchFamily="2" charset="0"/>
              </a:rPr>
              <a:t> and Tarasenko)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00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28663" y="6551613"/>
            <a:ext cx="10371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30263" y="419100"/>
            <a:ext cx="10547350" cy="70485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/>
              <a:t>THE TRUTH IS….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AF650-DB75-4C7F-A878-766510944832}" type="slidenum">
              <a:rPr lang="en-US" smtClean="0"/>
              <a:t>16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63" y="1411267"/>
            <a:ext cx="4972226" cy="48530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9822" y="1643162"/>
            <a:ext cx="46199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 Sharks were good all along….they just had dig deep for 60 mins….yada </a:t>
            </a:r>
            <a:r>
              <a:rPr lang="en-US" dirty="0" err="1">
                <a:latin typeface="AR CENA" panose="02000000000000000000" pitchFamily="2" charset="0"/>
              </a:rPr>
              <a:t>yada</a:t>
            </a: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In reality, the Sharks have been a very good to great team that lost to several other very good to great teams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The 2015-16 playoffs were a perfect storm of good team play, declining rivals and timely injuries</a:t>
            </a: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 CENA" panose="02000000000000000000" pitchFamily="2" charset="0"/>
              </a:rPr>
              <a:t>“On the whole, though, the players who have led San Jose to a 3-2 lead in the conference final are the same players who previously couldn't get the team over the hump in the playoffs year after year after year.” – Johnathan Willis, </a:t>
            </a:r>
            <a:r>
              <a:rPr lang="en-US" dirty="0" err="1">
                <a:latin typeface="AR CENA" panose="02000000000000000000" pitchFamily="2" charset="0"/>
              </a:rPr>
              <a:t>Sportnet</a:t>
            </a:r>
            <a:endParaRPr lang="en-US" dirty="0">
              <a:latin typeface="AR CENA" panose="02000000000000000000" pitchFamily="2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  <a:p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371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2144</TotalTime>
  <Words>950</Words>
  <Application>Microsoft Office PowerPoint</Application>
  <PresentationFormat>Widescreen</PresentationFormat>
  <Paragraphs>205</Paragraphs>
  <Slides>16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 CENA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Watkins</dc:creator>
  <cp:lastModifiedBy>Chris Watkins</cp:lastModifiedBy>
  <cp:revision>36</cp:revision>
  <dcterms:created xsi:type="dcterms:W3CDTF">2017-03-10T03:11:04Z</dcterms:created>
  <dcterms:modified xsi:type="dcterms:W3CDTF">2017-03-11T14:55:42Z</dcterms:modified>
</cp:coreProperties>
</file>