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2" r:id="rId3"/>
    <p:sldId id="273" r:id="rId4"/>
    <p:sldId id="258" r:id="rId5"/>
    <p:sldId id="267" r:id="rId6"/>
    <p:sldId id="265" r:id="rId7"/>
    <p:sldId id="266" r:id="rId8"/>
    <p:sldId id="274" r:id="rId9"/>
    <p:sldId id="259" r:id="rId10"/>
    <p:sldId id="269" r:id="rId11"/>
    <p:sldId id="260" r:id="rId12"/>
    <p:sldId id="270" r:id="rId13"/>
    <p:sldId id="263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13" autoAdjust="0"/>
    <p:restoredTop sz="77917" autoAdjust="0"/>
  </p:normalViewPr>
  <p:slideViewPr>
    <p:cSldViewPr snapToGrid="0">
      <p:cViewPr varScale="1">
        <p:scale>
          <a:sx n="58" d="100"/>
          <a:sy n="58" d="100"/>
        </p:scale>
        <p:origin x="14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7F885-1B91-4128-9267-E9A851C9674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C1D2D-F7BC-4537-9F5E-2B9D89A46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3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2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0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36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4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57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05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4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58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86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9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C1D2D-F7BC-4537-9F5E-2B9D89A46E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14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835812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8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0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9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2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78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5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9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6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9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8959063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E499C4D-55B6-4305-8538-152B403F5BD8}" type="datetimeFigureOut">
              <a:rPr lang="en-US" smtClean="0"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04BD93B-6850-4148-A8C8-492C410B29E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21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262382" cy="3566160"/>
          </a:xfrm>
        </p:spPr>
        <p:txBody>
          <a:bodyPr>
            <a:normAutofit/>
          </a:bodyPr>
          <a:lstStyle/>
          <a:p>
            <a:r>
              <a:rPr lang="en-US" sz="6000" dirty="0"/>
              <a:t>Strong and Weak Links: </a:t>
            </a:r>
            <a:br>
              <a:rPr lang="en-US" sz="6000" dirty="0"/>
            </a:br>
            <a:r>
              <a:rPr lang="en-US" sz="6000" dirty="0"/>
              <a:t>Talent Distributions within Teams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Alex Novet</a:t>
            </a:r>
          </a:p>
          <a:p>
            <a:r>
              <a:rPr lang="en-US" dirty="0"/>
              <a:t>Hockey Graphs</a:t>
            </a:r>
          </a:p>
          <a:p>
            <a:r>
              <a:rPr lang="en-US" dirty="0"/>
              <a:t>@</a:t>
            </a:r>
            <a:r>
              <a:rPr lang="en-US" dirty="0" err="1"/>
              <a:t>ghostofnyles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779369" cy="145075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Teams with similar total talent levels can look very different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965650" y="1898619"/>
            <a:ext cx="4340545" cy="50976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Red Team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5623" y="1898619"/>
            <a:ext cx="4340545" cy="509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Blue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4699" y="2604838"/>
            <a:ext cx="2090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P.A. </a:t>
            </a:r>
            <a:r>
              <a:rPr lang="en-US" sz="2400" dirty="0" err="1"/>
              <a:t>Parenteau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03186" y="2604838"/>
            <a:ext cx="1919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Sidney Crosby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1055" y="2604838"/>
            <a:ext cx="1408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Joel 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3434" y="2604838"/>
            <a:ext cx="2024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P.A. </a:t>
            </a:r>
            <a:r>
              <a:rPr lang="en-US" sz="2400" dirty="0" err="1"/>
              <a:t>Parenteau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21155" y="2604838"/>
            <a:ext cx="192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Boone Jenner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54771" y="2604838"/>
            <a:ext cx="1401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Joel Ward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2318" y="3570935"/>
            <a:ext cx="1637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Dan </a:t>
            </a:r>
            <a:r>
              <a:rPr lang="en-US" sz="2400" dirty="0" err="1">
                <a:solidFill>
                  <a:srgbClr val="FF0000"/>
                </a:solidFill>
              </a:rPr>
              <a:t>Girardi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19816" y="3570935"/>
            <a:ext cx="207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Ben Hutton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4411" y="3570935"/>
            <a:ext cx="1952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Dmitry </a:t>
            </a:r>
            <a:r>
              <a:rPr lang="en-US" sz="2400" dirty="0" err="1">
                <a:solidFill>
                  <a:srgbClr val="0070C0"/>
                </a:solidFill>
              </a:rPr>
              <a:t>Orlov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95588" y="3570935"/>
            <a:ext cx="207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Ben Hutton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7364" y="2983455"/>
            <a:ext cx="1538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6.8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6788" y="2983455"/>
            <a:ext cx="156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GAR: 17.2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9530" y="2983455"/>
            <a:ext cx="1453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5.4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0320" y="2983455"/>
            <a:ext cx="1535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6.8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72296" y="2993312"/>
            <a:ext cx="142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GAR: 7.1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34711" y="2983455"/>
            <a:ext cx="144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5.4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3900" y="3949552"/>
            <a:ext cx="154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GAR: -3.2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2400" y="3949552"/>
            <a:ext cx="1408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6.0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1980" y="3949552"/>
            <a:ext cx="144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GAR: 7.2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8246" y="3949552"/>
            <a:ext cx="152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GAR: 6.0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599151" y="4721565"/>
            <a:ext cx="3261115" cy="50976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Total GAR: 32.2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69124" y="4721565"/>
            <a:ext cx="3261115" cy="509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Total GAR: 31.1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4769" y="5725903"/>
            <a:ext cx="10949354" cy="4822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My goal today is to convince you to pick the red team</a:t>
            </a:r>
          </a:p>
        </p:txBody>
      </p:sp>
    </p:spTree>
    <p:extLst>
      <p:ext uri="{BB962C8B-B14F-4D97-AF65-F5344CB8AC3E}">
        <p14:creationId xmlns:p14="http://schemas.microsoft.com/office/powerpoint/2010/main" val="71936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093" y="2306102"/>
            <a:ext cx="11399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Strong Link Game: The team </a:t>
            </a:r>
            <a:r>
              <a:rPr lang="en-US" sz="3200" b="1" dirty="0"/>
              <a:t>with</a:t>
            </a:r>
            <a:r>
              <a:rPr lang="en-US" sz="3200" dirty="0"/>
              <a:t> the </a:t>
            </a:r>
            <a:r>
              <a:rPr lang="en-US" sz="3200" b="1" dirty="0"/>
              <a:t>best</a:t>
            </a:r>
            <a:r>
              <a:rPr lang="en-US" sz="3200" dirty="0"/>
              <a:t> player usually wins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66" y="3436247"/>
            <a:ext cx="1176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Weak Link Game: The team </a:t>
            </a:r>
            <a:r>
              <a:rPr lang="en-US" sz="3200" b="1" dirty="0"/>
              <a:t>without</a:t>
            </a:r>
            <a:r>
              <a:rPr lang="en-US" sz="3200" dirty="0"/>
              <a:t> the </a:t>
            </a:r>
            <a:r>
              <a:rPr lang="en-US" sz="3200" b="1" dirty="0"/>
              <a:t>worst</a:t>
            </a:r>
            <a:r>
              <a:rPr lang="en-US" sz="3200" dirty="0"/>
              <a:t> player usually wins</a:t>
            </a:r>
          </a:p>
        </p:txBody>
      </p:sp>
    </p:spTree>
    <p:extLst>
      <p:ext uri="{BB962C8B-B14F-4D97-AF65-F5344CB8AC3E}">
        <p14:creationId xmlns:p14="http://schemas.microsoft.com/office/powerpoint/2010/main" val="36591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Strong Link vs. Weak Link is a way of understanding how a system works and how to improve performance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091" y="1847017"/>
            <a:ext cx="2920723" cy="44444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t="12279" b="14591"/>
          <a:stretch/>
        </p:blipFill>
        <p:spPr>
          <a:xfrm>
            <a:off x="837285" y="4530016"/>
            <a:ext cx="3135507" cy="10058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613" y="4530016"/>
            <a:ext cx="2204582" cy="10058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88" y="2447654"/>
            <a:ext cx="3009900" cy="15144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179" y="2276203"/>
            <a:ext cx="2457450" cy="18573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149364" y="3175561"/>
            <a:ext cx="1222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9364" y="4596054"/>
            <a:ext cx="1222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OR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627710" y="4297016"/>
            <a:ext cx="78170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It is not immediately clear if hockey is a strong link game like basketball or a weak link game like soccer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287" y="2886877"/>
            <a:ext cx="457200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68" y="2831259"/>
            <a:ext cx="457200" cy="45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991" y="4187003"/>
            <a:ext cx="457200" cy="457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65650" y="1898619"/>
            <a:ext cx="4340545" cy="509763"/>
          </a:xfrm>
          <a:prstGeom prst="rect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Strong Link Game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35623" y="1898619"/>
            <a:ext cx="4340545" cy="509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Weak Link Game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760879" y="2569641"/>
            <a:ext cx="4924094" cy="57800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4614" y="2886877"/>
            <a:ext cx="5320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Each player has the ball a small fraction of the game</a:t>
            </a:r>
          </a:p>
          <a:p>
            <a:endParaRPr lang="en-US" sz="2000" dirty="0"/>
          </a:p>
          <a:p>
            <a:r>
              <a:rPr lang="en-US" sz="2000" dirty="0"/>
              <a:t>1 goal can win a game, so mistakes matter</a:t>
            </a:r>
          </a:p>
          <a:p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871252" y="2886877"/>
            <a:ext cx="4766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One player can easily get possession</a:t>
            </a:r>
          </a:p>
          <a:p>
            <a:endParaRPr lang="en-US" sz="2000" dirty="0"/>
          </a:p>
          <a:p>
            <a:r>
              <a:rPr lang="en-US" sz="2000" dirty="0"/>
              <a:t>Few players are on the court at once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1253" y="2397278"/>
            <a:ext cx="4766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team </a:t>
            </a:r>
            <a:r>
              <a:rPr lang="en-US" sz="2000" b="1" dirty="0"/>
              <a:t>with</a:t>
            </a:r>
            <a:r>
              <a:rPr lang="en-US" sz="2000" dirty="0"/>
              <a:t> the </a:t>
            </a:r>
            <a:r>
              <a:rPr lang="en-US" sz="2000" b="1" dirty="0"/>
              <a:t>best</a:t>
            </a:r>
            <a:r>
              <a:rPr lang="en-US" sz="2000" dirty="0"/>
              <a:t> player usually wins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4614" y="2397278"/>
            <a:ext cx="5320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team </a:t>
            </a:r>
            <a:r>
              <a:rPr lang="en-US" sz="2000" b="1" dirty="0"/>
              <a:t>without</a:t>
            </a:r>
            <a:r>
              <a:rPr lang="en-US" sz="2000" dirty="0"/>
              <a:t> the </a:t>
            </a:r>
            <a:r>
              <a:rPr lang="en-US" sz="2000" b="1" dirty="0"/>
              <a:t>worst</a:t>
            </a:r>
            <a:r>
              <a:rPr lang="en-US" sz="2000" dirty="0"/>
              <a:t> player usually wins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68" y="3516424"/>
            <a:ext cx="457200" cy="457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287" y="3764972"/>
            <a:ext cx="457200" cy="457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71252" y="4164149"/>
            <a:ext cx="4766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Few players are on the ice at once</a:t>
            </a:r>
          </a:p>
          <a:p>
            <a:endParaRPr lang="en-US" sz="2000" dirty="0"/>
          </a:p>
          <a:p>
            <a:r>
              <a:rPr lang="en-US" sz="2000" dirty="0"/>
              <a:t>Weakest player can be hidden with limited ice time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4614" y="4313204"/>
            <a:ext cx="532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 goal can win a game, so mistakes matter</a:t>
            </a:r>
          </a:p>
          <a:p>
            <a:endParaRPr lang="en-US" sz="2000" dirty="0"/>
          </a:p>
          <a:p>
            <a:r>
              <a:rPr lang="en-US" sz="2000" dirty="0"/>
              <a:t>Best skaters only play a fraction of the game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991" y="4871667"/>
            <a:ext cx="457200" cy="457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287" y="4357935"/>
            <a:ext cx="457200" cy="4572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287" y="495581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2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899842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844" y="2289275"/>
            <a:ext cx="5329122" cy="34015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773" y="2290916"/>
            <a:ext cx="5329122" cy="3401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We can begin to test this by examining the best and worst player on each team as measured by GAR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368964" y="1808557"/>
            <a:ext cx="4662851" cy="4822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Strong and Weak Link are Uncorrelated</a:t>
            </a:r>
          </a:p>
        </p:txBody>
      </p:sp>
      <p:sp>
        <p:nvSpPr>
          <p:cNvPr id="6" name="Rectangle 5"/>
          <p:cNvSpPr/>
          <p:nvPr/>
        </p:nvSpPr>
        <p:spPr>
          <a:xfrm>
            <a:off x="6872948" y="1808557"/>
            <a:ext cx="4662851" cy="4822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Strong Link is More Related to Success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6096" y="5691700"/>
            <a:ext cx="2097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Correlation = -0.121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06528" y="5691700"/>
            <a:ext cx="3778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Link Correlation = 0.348</a:t>
            </a:r>
          </a:p>
          <a:p>
            <a:r>
              <a:rPr lang="en-US" dirty="0"/>
              <a:t>Weak Link Correlation = -0.037</a:t>
            </a:r>
          </a:p>
        </p:txBody>
      </p:sp>
    </p:spTree>
    <p:extLst>
      <p:ext uri="{BB962C8B-B14F-4D97-AF65-F5344CB8AC3E}">
        <p14:creationId xmlns:p14="http://schemas.microsoft.com/office/powerpoint/2010/main" val="7357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946414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1019"/>
          <a:stretch/>
        </p:blipFill>
        <p:spPr>
          <a:xfrm>
            <a:off x="2857500" y="1805092"/>
            <a:ext cx="6797181" cy="4458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More formally, we can use a regression to show the strong link is the more explanatory player</a:t>
            </a:r>
          </a:p>
        </p:txBody>
      </p:sp>
    </p:spTree>
    <p:extLst>
      <p:ext uri="{BB962C8B-B14F-4D97-AF65-F5344CB8AC3E}">
        <p14:creationId xmlns:p14="http://schemas.microsoft.com/office/powerpoint/2010/main" val="319005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regressions aren’t perfectly leveraged but seem suitable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519" b="3502"/>
          <a:stretch/>
        </p:blipFill>
        <p:spPr>
          <a:xfrm>
            <a:off x="2481395" y="1879602"/>
            <a:ext cx="7593937" cy="438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If we think about talent as a resource, there are several techniques from other fields we can apply</a:t>
            </a:r>
          </a:p>
        </p:txBody>
      </p:sp>
      <p:sp>
        <p:nvSpPr>
          <p:cNvPr id="3" name="Rectangle 2"/>
          <p:cNvSpPr/>
          <p:nvPr/>
        </p:nvSpPr>
        <p:spPr>
          <a:xfrm>
            <a:off x="1423091" y="5673826"/>
            <a:ext cx="9499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These have been used in sports before, but not in quite this way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23091" y="1773254"/>
            <a:ext cx="9345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Many fields have ways to measure the distribution of resources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590800" y="2500669"/>
            <a:ext cx="7010400" cy="811378"/>
          </a:xfrm>
          <a:prstGeom prst="rect">
            <a:avLst/>
          </a:prstGeom>
          <a:gradFill rotWithShape="1">
            <a:gsLst>
              <a:gs pos="0">
                <a:srgbClr val="275F8E">
                  <a:tint val="50000"/>
                  <a:satMod val="300000"/>
                </a:srgbClr>
              </a:gs>
              <a:gs pos="35000">
                <a:srgbClr val="275F8E">
                  <a:tint val="37000"/>
                  <a:satMod val="300000"/>
                </a:srgbClr>
              </a:gs>
              <a:gs pos="100000">
                <a:srgbClr val="275F8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Statistics: Standard Deviation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or Range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362200" y="2362200"/>
            <a:ext cx="593272" cy="593272"/>
          </a:xfrm>
          <a:prstGeom prst="ellipse">
            <a:avLst/>
          </a:prstGeom>
          <a:solidFill>
            <a:srgbClr val="275F8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590800" y="3579582"/>
            <a:ext cx="7010400" cy="866670"/>
          </a:xfrm>
          <a:prstGeom prst="rect">
            <a:avLst/>
          </a:prstGeom>
          <a:gradFill rotWithShape="1">
            <a:gsLst>
              <a:gs pos="0">
                <a:srgbClr val="275F8E">
                  <a:tint val="50000"/>
                  <a:satMod val="300000"/>
                </a:srgbClr>
              </a:gs>
              <a:gs pos="35000">
                <a:srgbClr val="275F8E">
                  <a:tint val="37000"/>
                  <a:satMod val="300000"/>
                </a:srgbClr>
              </a:gs>
              <a:gs pos="100000">
                <a:srgbClr val="275F8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Business: </a:t>
            </a:r>
            <a:r>
              <a:rPr lang="en-US" sz="2400" kern="0" dirty="0" err="1">
                <a:solidFill>
                  <a:srgbClr val="000000"/>
                </a:solidFill>
                <a:latin typeface="Arial"/>
              </a:rPr>
              <a:t>Herfindahl-Hirschmann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 Index (HHI)</a:t>
            </a:r>
          </a:p>
        </p:txBody>
      </p:sp>
      <p:sp>
        <p:nvSpPr>
          <p:cNvPr id="50" name="Oval 49"/>
          <p:cNvSpPr/>
          <p:nvPr/>
        </p:nvSpPr>
        <p:spPr>
          <a:xfrm>
            <a:off x="2362200" y="3427182"/>
            <a:ext cx="593272" cy="593272"/>
          </a:xfrm>
          <a:prstGeom prst="ellipse">
            <a:avLst/>
          </a:prstGeom>
          <a:solidFill>
            <a:srgbClr val="275F8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90800" y="4713788"/>
            <a:ext cx="7010400" cy="811378"/>
          </a:xfrm>
          <a:prstGeom prst="rect">
            <a:avLst/>
          </a:prstGeom>
          <a:gradFill rotWithShape="1">
            <a:gsLst>
              <a:gs pos="0">
                <a:srgbClr val="275F8E">
                  <a:tint val="50000"/>
                  <a:satMod val="300000"/>
                </a:srgbClr>
              </a:gs>
              <a:gs pos="35000">
                <a:srgbClr val="275F8E">
                  <a:tint val="37000"/>
                  <a:satMod val="300000"/>
                </a:srgbClr>
              </a:gs>
              <a:gs pos="100000">
                <a:srgbClr val="275F8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Economics: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Coefficient</a:t>
            </a:r>
          </a:p>
        </p:txBody>
      </p:sp>
      <p:sp>
        <p:nvSpPr>
          <p:cNvPr id="55" name="Oval 54"/>
          <p:cNvSpPr/>
          <p:nvPr/>
        </p:nvSpPr>
        <p:spPr>
          <a:xfrm>
            <a:off x="2362200" y="4561388"/>
            <a:ext cx="593272" cy="593272"/>
          </a:xfrm>
          <a:prstGeom prst="ellipse">
            <a:avLst/>
          </a:prstGeom>
          <a:solidFill>
            <a:srgbClr val="275F8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906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Each of these measures looks at the distribution of talent throughout the entire team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6883"/>
          <a:stretch/>
        </p:blipFill>
        <p:spPr>
          <a:xfrm>
            <a:off x="5536182" y="1916071"/>
            <a:ext cx="6312123" cy="41863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33" y="2359119"/>
            <a:ext cx="5165690" cy="330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850854" cy="145075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Each of the regressions indicate that more extreme talent distributions do better than balanced ones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756" y="1927921"/>
            <a:ext cx="4292373" cy="4216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915" y="2693323"/>
            <a:ext cx="6469219" cy="21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3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42931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3039239" y="4030997"/>
            <a:ext cx="8116441" cy="882848"/>
          </a:xfrm>
          <a:prstGeom prst="rect">
            <a:avLst/>
          </a:prstGeom>
          <a:solidFill>
            <a:srgbClr val="E62647">
              <a:lumMod val="20000"/>
              <a:lumOff val="80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 the current draft system, tanking works</a:t>
            </a:r>
          </a:p>
        </p:txBody>
      </p:sp>
      <p:sp>
        <p:nvSpPr>
          <p:cNvPr id="11" name="Round Same Side Corner Rectangle 10"/>
          <p:cNvSpPr/>
          <p:nvPr/>
        </p:nvSpPr>
        <p:spPr>
          <a:xfrm rot="16200000">
            <a:off x="1792113" y="1772636"/>
            <a:ext cx="882850" cy="1611403"/>
          </a:xfrm>
          <a:prstGeom prst="round2SameRect">
            <a:avLst/>
          </a:prstGeom>
          <a:solidFill>
            <a:srgbClr val="10529D">
              <a:lumMod val="50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eaVert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11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Trades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39239" y="2136913"/>
            <a:ext cx="8116441" cy="882848"/>
          </a:xfrm>
          <a:prstGeom prst="rect">
            <a:avLst/>
          </a:prstGeom>
          <a:solidFill>
            <a:srgbClr val="10529D">
              <a:lumMod val="20000"/>
              <a:lumOff val="80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711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charset="0"/>
              </a:rPr>
              <a:t>Choose quality over quantity</a:t>
            </a:r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1792113" y="2719678"/>
            <a:ext cx="882850" cy="1611403"/>
          </a:xfrm>
          <a:prstGeom prst="round2SameRect">
            <a:avLst/>
          </a:prstGeom>
          <a:solidFill>
            <a:srgbClr val="6AB745">
              <a:lumMod val="75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eaVert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11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Free Agency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39239" y="3083955"/>
            <a:ext cx="8116441" cy="882848"/>
          </a:xfrm>
          <a:prstGeom prst="rect">
            <a:avLst/>
          </a:prstGeom>
          <a:solidFill>
            <a:srgbClr val="6AB745">
              <a:lumMod val="20000"/>
              <a:lumOff val="80000"/>
              <a:alpha val="9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711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charset="0"/>
              </a:rPr>
              <a:t>If you have to choose, spend money on the star, not the bench</a:t>
            </a:r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1792113" y="3666720"/>
            <a:ext cx="882850" cy="1611403"/>
          </a:xfrm>
          <a:prstGeom prst="round2SameRect">
            <a:avLst/>
          </a:prstGeom>
          <a:solidFill>
            <a:srgbClr val="B41530">
              <a:alpha val="8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spcFirstLastPara="0" vert="eaVert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11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Draft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39239" y="4978038"/>
            <a:ext cx="8116441" cy="882848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Hockey is about creating plays, not avoiding mistakes</a:t>
            </a:r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1792113" y="4613761"/>
            <a:ext cx="882850" cy="1611403"/>
          </a:xfrm>
          <a:prstGeom prst="round2SameRect">
            <a:avLst/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eaVert" wrap="square" lIns="85344" tIns="85344" rIns="113792" bIns="128016" numCol="1" spcCol="127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11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275F8E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Coaching</a:t>
            </a:r>
          </a:p>
        </p:txBody>
      </p:sp>
    </p:spTree>
    <p:extLst>
      <p:ext uri="{BB962C8B-B14F-4D97-AF65-F5344CB8AC3E}">
        <p14:creationId xmlns:p14="http://schemas.microsoft.com/office/powerpoint/2010/main" val="23054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137557"/>
            <a:ext cx="103327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by a real statistician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Incorporate goalies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Improve on ranking system and address </a:t>
            </a:r>
            <a:r>
              <a:rPr lang="en-US" sz="2400" dirty="0" err="1"/>
              <a:t>colinearity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Incorporate marginal cost of improving a player given their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Thank you to Dom </a:t>
            </a:r>
            <a:r>
              <a:rPr lang="en-US" sz="2400" dirty="0" err="1"/>
              <a:t>Luszczyszyn</a:t>
            </a:r>
            <a:r>
              <a:rPr lang="en-US" sz="2400" dirty="0"/>
              <a:t>, Micah Blake McCurdy, and Dawson </a:t>
            </a:r>
            <a:r>
              <a:rPr lang="en-US" sz="2400" dirty="0" err="1"/>
              <a:t>Sprigings</a:t>
            </a:r>
            <a:r>
              <a:rPr lang="en-US" sz="2400" dirty="0"/>
              <a:t> for data collection help</a:t>
            </a:r>
          </a:p>
        </p:txBody>
      </p:sp>
    </p:spTree>
    <p:extLst>
      <p:ext uri="{BB962C8B-B14F-4D97-AF65-F5344CB8AC3E}">
        <p14:creationId xmlns:p14="http://schemas.microsoft.com/office/powerpoint/2010/main" val="166531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3315</TotalTime>
  <Words>522</Words>
  <Application>Microsoft Office PowerPoint</Application>
  <PresentationFormat>Widescreen</PresentationFormat>
  <Paragraphs>101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Retrospect</vt:lpstr>
      <vt:lpstr>think-cell Slide</vt:lpstr>
      <vt:lpstr>Strong and Weak Links:  Talent Distributions within Teams</vt:lpstr>
      <vt:lpstr>Teams with similar total talent levels can look very different</vt:lpstr>
      <vt:lpstr>PowerPoint Presentation</vt:lpstr>
      <vt:lpstr>Strong Link vs. Weak Link is a way of understanding how a system works and how to improve performance</vt:lpstr>
      <vt:lpstr>It is not immediately clear if hockey is a strong link game like basketball or a weak link game like soccer</vt:lpstr>
      <vt:lpstr>We can begin to test this by examining the best and worst player on each team as measured by GAR</vt:lpstr>
      <vt:lpstr>More formally, we can use a regression to show the strong link is the more explanatory player</vt:lpstr>
      <vt:lpstr>The regressions aren’t perfectly leveraged but seem suitable</vt:lpstr>
      <vt:lpstr>If we think about talent as a resource, there are several techniques from other fields we can apply</vt:lpstr>
      <vt:lpstr>Each of these measures looks at the distribution of talent throughout the entire team</vt:lpstr>
      <vt:lpstr>Each of the regressions indicate that more extreme talent distributions do better than balanced ones</vt:lpstr>
      <vt:lpstr>Implications</vt:lpstr>
      <vt:lpstr>Next 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Novet (anovet)</dc:creator>
  <cp:lastModifiedBy>Alex Novet</cp:lastModifiedBy>
  <cp:revision>116</cp:revision>
  <dcterms:created xsi:type="dcterms:W3CDTF">2016-10-24T03:24:00Z</dcterms:created>
  <dcterms:modified xsi:type="dcterms:W3CDTF">2017-03-13T03:43:27Z</dcterms:modified>
</cp:coreProperties>
</file>