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1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24CD-1198-4E5A-A833-A0E724B29EB4}" type="datetimeFigureOut">
              <a:rPr lang="en-CA" smtClean="0"/>
              <a:t>13/09/2016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A05A-78ED-4E1B-BC76-63AB28F172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8410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24CD-1198-4E5A-A833-A0E724B29EB4}" type="datetimeFigureOut">
              <a:rPr lang="en-CA" smtClean="0"/>
              <a:t>13/09/2016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A05A-78ED-4E1B-BC76-63AB28F172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8312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24CD-1198-4E5A-A833-A0E724B29EB4}" type="datetimeFigureOut">
              <a:rPr lang="en-CA" smtClean="0"/>
              <a:t>13/09/2016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A05A-78ED-4E1B-BC76-63AB28F172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313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24CD-1198-4E5A-A833-A0E724B29EB4}" type="datetimeFigureOut">
              <a:rPr lang="en-CA" smtClean="0"/>
              <a:t>13/09/2016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A05A-78ED-4E1B-BC76-63AB28F172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3298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24CD-1198-4E5A-A833-A0E724B29EB4}" type="datetimeFigureOut">
              <a:rPr lang="en-CA" smtClean="0"/>
              <a:t>13/09/2016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A05A-78ED-4E1B-BC76-63AB28F172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8759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24CD-1198-4E5A-A833-A0E724B29EB4}" type="datetimeFigureOut">
              <a:rPr lang="en-CA" smtClean="0"/>
              <a:t>13/09/2016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A05A-78ED-4E1B-BC76-63AB28F172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1471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24CD-1198-4E5A-A833-A0E724B29EB4}" type="datetimeFigureOut">
              <a:rPr lang="en-CA" smtClean="0"/>
              <a:t>13/09/2016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A05A-78ED-4E1B-BC76-63AB28F172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997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24CD-1198-4E5A-A833-A0E724B29EB4}" type="datetimeFigureOut">
              <a:rPr lang="en-CA" smtClean="0"/>
              <a:t>13/09/2016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A05A-78ED-4E1B-BC76-63AB28F172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053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24CD-1198-4E5A-A833-A0E724B29EB4}" type="datetimeFigureOut">
              <a:rPr lang="en-CA" smtClean="0"/>
              <a:t>13/09/2016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A05A-78ED-4E1B-BC76-63AB28F172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4478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24CD-1198-4E5A-A833-A0E724B29EB4}" type="datetimeFigureOut">
              <a:rPr lang="en-CA" smtClean="0"/>
              <a:t>13/09/2016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A05A-78ED-4E1B-BC76-63AB28F172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310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24CD-1198-4E5A-A833-A0E724B29EB4}" type="datetimeFigureOut">
              <a:rPr lang="en-CA" smtClean="0"/>
              <a:t>13/09/2016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A05A-78ED-4E1B-BC76-63AB28F172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846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A24CD-1198-4E5A-A833-A0E724B29EB4}" type="datetimeFigureOut">
              <a:rPr lang="en-CA" smtClean="0"/>
              <a:t>13/09/2016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5A05A-78ED-4E1B-BC76-63AB28F172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422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Why is it so hard to evaluate individual defensive play?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At the individual level there’s only so much a player can do to influence play on their own</a:t>
            </a:r>
          </a:p>
          <a:p>
            <a:pPr lvl="1"/>
            <a:r>
              <a:rPr lang="en-CA" dirty="0" smtClean="0"/>
              <a:t>Players have to act as a unit -&gt; Results are heavily influenced by teammates</a:t>
            </a:r>
          </a:p>
          <a:p>
            <a:pPr lvl="1"/>
            <a:r>
              <a:rPr lang="en-CA" dirty="0" smtClean="0"/>
              <a:t>Player matchups can be more varies -&gt; More influence of opponents</a:t>
            </a:r>
          </a:p>
          <a:p>
            <a:pPr lvl="1"/>
            <a:r>
              <a:rPr lang="en-CA" dirty="0" smtClean="0"/>
              <a:t>Defensive systems can have a large impact on results -&gt; Hard to compare across teams</a:t>
            </a:r>
          </a:p>
          <a:p>
            <a:r>
              <a:rPr lang="en-CA" dirty="0" smtClean="0"/>
              <a:t>Granular data doesn’t exist for defence</a:t>
            </a:r>
          </a:p>
          <a:p>
            <a:pPr lvl="1"/>
            <a:r>
              <a:rPr lang="en-CA" dirty="0" smtClean="0"/>
              <a:t>For offence we know the shooter, who had the assist on goals</a:t>
            </a:r>
          </a:p>
          <a:p>
            <a:r>
              <a:rPr lang="en-CA" dirty="0" smtClean="0"/>
              <a:t>Goalies are voodoo and hate statistical analysts</a:t>
            </a:r>
          </a:p>
        </p:txBody>
      </p:sp>
    </p:spTree>
    <p:extLst>
      <p:ext uri="{BB962C8B-B14F-4D97-AF65-F5344CB8AC3E}">
        <p14:creationId xmlns:p14="http://schemas.microsoft.com/office/powerpoint/2010/main" val="1023120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types of passes/shots are we interested in at the individual level?</a:t>
            </a:r>
            <a:endParaRPr lang="en-CA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5147814"/>
              </p:ext>
            </p:extLst>
          </p:nvPr>
        </p:nvGraphicFramePr>
        <p:xfrm>
          <a:off x="838200" y="1825625"/>
          <a:ext cx="10515599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9381"/>
                <a:gridCol w="1205548"/>
                <a:gridCol w="4894730"/>
                <a:gridCol w="293594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Metric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Sh</a:t>
                      </a:r>
                      <a:r>
                        <a:rPr lang="en-CA" dirty="0" smtClean="0"/>
                        <a:t>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Why do we care?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Skill(s)</a:t>
                      </a:r>
                      <a:r>
                        <a:rPr lang="en-CA" baseline="0" dirty="0" smtClean="0"/>
                        <a:t> Measured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Entry Assists Against/60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7.2%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Zone entry work has shown how important the</a:t>
                      </a:r>
                      <a:r>
                        <a:rPr lang="en-CA" baseline="0" dirty="0" smtClean="0"/>
                        <a:t> type of entry is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Zone Entry Prevention, Gap Control,</a:t>
                      </a:r>
                      <a:r>
                        <a:rPr lang="en-CA" baseline="0" dirty="0" smtClean="0"/>
                        <a:t> etc.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OZ</a:t>
                      </a:r>
                      <a:r>
                        <a:rPr lang="en-US" baseline="0" dirty="0" smtClean="0"/>
                        <a:t> Center Lane SAA/60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13.9%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Expect this to be a skill – how well players control the middle of the ice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Forcing play to the outside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Behind</a:t>
                      </a:r>
                      <a:r>
                        <a:rPr lang="en-US" baseline="0" dirty="0" smtClean="0"/>
                        <a:t> the Net SAA/60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11.7%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Higher danger shots against – expect that defencemen should be able to influence this by winning battles down low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Winning</a:t>
                      </a:r>
                      <a:r>
                        <a:rPr lang="en-CA" baseline="0" dirty="0" smtClean="0"/>
                        <a:t> puck battles in corners, maintaining position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Royal Road SAA/60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27.6%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Very high shooting percentage</a:t>
                      </a:r>
                      <a:r>
                        <a:rPr lang="en-CA" baseline="0" dirty="0" smtClean="0"/>
                        <a:t> – could be influenced by ability to remain structured defensively or prevent rush attempts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Preventing</a:t>
                      </a:r>
                      <a:r>
                        <a:rPr lang="en-CA" baseline="0" dirty="0" smtClean="0"/>
                        <a:t> cross-ice passes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Point</a:t>
                      </a:r>
                      <a:r>
                        <a:rPr lang="en-CA" baseline="0" dirty="0" smtClean="0"/>
                        <a:t> Shots/60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2.6%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Relatively low danger</a:t>
                      </a:r>
                      <a:r>
                        <a:rPr lang="en-CA" baseline="0" dirty="0" smtClean="0"/>
                        <a:t> shots – could be influenced by keeping players to the outside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Covering</a:t>
                      </a:r>
                      <a:r>
                        <a:rPr lang="en-CA" baseline="0" dirty="0" smtClean="0"/>
                        <a:t> the point, keeping play to the outside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0982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Defencemen  - What’s repeatable?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 smtClean="0"/>
              <a:t>Split-Half Correlations</a:t>
            </a:r>
          </a:p>
          <a:p>
            <a:r>
              <a:rPr lang="en-CA" dirty="0" smtClean="0"/>
              <a:t>(Does data in one half predict data in the other?)</a:t>
            </a:r>
            <a:endParaRPr lang="en-CA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30892273"/>
              </p:ext>
            </p:extLst>
          </p:nvPr>
        </p:nvGraphicFramePr>
        <p:xfrm>
          <a:off x="839788" y="2505075"/>
          <a:ext cx="5157788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894"/>
                <a:gridCol w="2578894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Metric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Split-Half</a:t>
                      </a:r>
                      <a:r>
                        <a:rPr lang="en-CA" baseline="0" dirty="0" smtClean="0"/>
                        <a:t> R^2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Shot</a:t>
                      </a:r>
                      <a:r>
                        <a:rPr lang="en-CA" baseline="0" dirty="0" smtClean="0"/>
                        <a:t>s Assists Against</a:t>
                      </a:r>
                      <a:r>
                        <a:rPr lang="en-CA" dirty="0" smtClean="0"/>
                        <a:t>/60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0.54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Entry Assists Against/60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0.53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OZ</a:t>
                      </a:r>
                      <a:r>
                        <a:rPr lang="en-US" baseline="0" dirty="0" smtClean="0"/>
                        <a:t> Center Lane SAA/60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0.32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Behind</a:t>
                      </a:r>
                      <a:r>
                        <a:rPr lang="en-US" baseline="0" dirty="0" smtClean="0"/>
                        <a:t> the Net SAA/60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0.39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Royal Road SAA/60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0.01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Point</a:t>
                      </a:r>
                      <a:r>
                        <a:rPr lang="en-CA" baseline="0" dirty="0" smtClean="0"/>
                        <a:t> Shots/60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0.17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dirty="0" smtClean="0"/>
              <a:t>Which metrics seem to be most repeatable?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Entry Assists Against/60</a:t>
            </a:r>
          </a:p>
          <a:p>
            <a:pPr lvl="1"/>
            <a:r>
              <a:rPr lang="en-CA" dirty="0" smtClean="0"/>
              <a:t>In line with Eric </a:t>
            </a:r>
            <a:r>
              <a:rPr lang="en-CA" dirty="0" err="1" smtClean="0"/>
              <a:t>Tulsky’s</a:t>
            </a:r>
            <a:r>
              <a:rPr lang="en-CA" dirty="0" smtClean="0"/>
              <a:t> findings</a:t>
            </a:r>
          </a:p>
          <a:p>
            <a:r>
              <a:rPr lang="en-CA" dirty="0" smtClean="0"/>
              <a:t>OZ Center Lane SAA/60</a:t>
            </a:r>
          </a:p>
          <a:p>
            <a:pPr lvl="1"/>
            <a:r>
              <a:rPr lang="en-CA" dirty="0" smtClean="0"/>
              <a:t>D need to control middle of ice</a:t>
            </a:r>
          </a:p>
          <a:p>
            <a:r>
              <a:rPr lang="en-CA" dirty="0" smtClean="0"/>
              <a:t>Behind the Net SAA/60</a:t>
            </a:r>
          </a:p>
          <a:p>
            <a:pPr lvl="1"/>
            <a:r>
              <a:rPr lang="en-CA" dirty="0" smtClean="0"/>
              <a:t>D need to control area behind net</a:t>
            </a:r>
          </a:p>
          <a:p>
            <a:endParaRPr lang="en-CA" dirty="0" smtClean="0"/>
          </a:p>
          <a:p>
            <a:pPr lvl="1"/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839788" y="5106966"/>
            <a:ext cx="5157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 dirty="0" smtClean="0"/>
              <a:t>Players with &gt;= 250 minutes in each half (N=48)</a:t>
            </a:r>
          </a:p>
        </p:txBody>
      </p:sp>
    </p:spTree>
    <p:extLst>
      <p:ext uri="{BB962C8B-B14F-4D97-AF65-F5344CB8AC3E}">
        <p14:creationId xmlns:p14="http://schemas.microsoft.com/office/powerpoint/2010/main" val="803324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Defencemen – Are these skills related?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Correlations Between Defensive Metrics</a:t>
            </a:r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dirty="0" smtClean="0"/>
              <a:t>A fair amount of correlation exists within defensive metrics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Behind-the-net and OZ Centre-Line Passes are most correlated</a:t>
            </a:r>
          </a:p>
          <a:p>
            <a:pPr lvl="1"/>
            <a:r>
              <a:rPr lang="en-CA" dirty="0" smtClean="0"/>
              <a:t>Both measure play in D-Zone</a:t>
            </a:r>
          </a:p>
          <a:p>
            <a:r>
              <a:rPr lang="en-CA" dirty="0" smtClean="0"/>
              <a:t>Correlation isn’t perfect</a:t>
            </a:r>
          </a:p>
          <a:p>
            <a:pPr lvl="1"/>
            <a:r>
              <a:rPr lang="en-CA" dirty="0" smtClean="0"/>
              <a:t>There can still be players who excel at one area but not the others</a:t>
            </a:r>
          </a:p>
          <a:p>
            <a:pPr lvl="1"/>
            <a:r>
              <a:rPr lang="en-CA" dirty="0" smtClean="0"/>
              <a:t>Useful for deployment within a team</a:t>
            </a:r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839787" y="4073992"/>
            <a:ext cx="5157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 dirty="0" smtClean="0"/>
              <a:t>Players with &gt;= 500 total minutes (N=51)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0895107"/>
              </p:ext>
            </p:extLst>
          </p:nvPr>
        </p:nvGraphicFramePr>
        <p:xfrm>
          <a:off x="839788" y="2505075"/>
          <a:ext cx="5157788" cy="1483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9447"/>
                <a:gridCol w="1289447"/>
                <a:gridCol w="1289447"/>
                <a:gridCol w="1289447"/>
              </a:tblGrid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Entry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OZ Centre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BTN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Entry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0.66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0.55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OZ Centre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0.66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0.78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BTN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0.55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0.78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851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Example: Randomly Selected Defencemen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515745"/>
              </p:ext>
            </p:extLst>
          </p:nvPr>
        </p:nvGraphicFramePr>
        <p:xfrm>
          <a:off x="2888400" y="1945640"/>
          <a:ext cx="64152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0000"/>
                <a:gridCol w="1677600"/>
                <a:gridCol w="16776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Metric</a:t>
                      </a:r>
                      <a:endParaRPr lang="en-CA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P.K.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baseline="0" dirty="0" err="1" smtClean="0"/>
                        <a:t>Subban</a:t>
                      </a:r>
                      <a:endParaRPr lang="en-CA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Shea</a:t>
                      </a:r>
                      <a:r>
                        <a:rPr lang="en-CA" dirty="0" smtClean="0"/>
                        <a:t> Weber</a:t>
                      </a:r>
                      <a:endParaRPr lang="en-CA" dirty="0"/>
                    </a:p>
                  </a:txBody>
                  <a:tcPr marL="45720" marR="457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/>
                        <a:t>TOI</a:t>
                      </a:r>
                      <a:endParaRPr lang="en-CA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338.6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352.1</a:t>
                      </a:r>
                    </a:p>
                  </a:txBody>
                  <a:tcPr marL="45720" marR="45720" anchor="b"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CA" b="1" dirty="0" smtClean="0"/>
                        <a:t>Rate Stats</a:t>
                      </a:r>
                      <a:endParaRPr lang="en-CA" b="1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/>
                        <a:t>Entry Assists Against/60</a:t>
                      </a:r>
                      <a:endParaRPr lang="en-CA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15.4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16.7</a:t>
                      </a: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OZ</a:t>
                      </a:r>
                      <a:r>
                        <a:rPr lang="en-US" b="1" baseline="0" dirty="0" smtClean="0"/>
                        <a:t> Center Lane SAA/60</a:t>
                      </a:r>
                      <a:endParaRPr lang="en-US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Behind</a:t>
                      </a:r>
                      <a:r>
                        <a:rPr lang="en-US" b="1" baseline="0" dirty="0" smtClean="0"/>
                        <a:t> the Net SAA/60</a:t>
                      </a:r>
                      <a:endParaRPr lang="en-US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45720" marR="45720" anchor="b"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CA" b="1" dirty="0" smtClean="0"/>
                        <a:t>Relative Stats</a:t>
                      </a:r>
                      <a:endParaRPr lang="en-CA" b="1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/>
                        <a:t>Entry Assists Against/60 </a:t>
                      </a:r>
                      <a:r>
                        <a:rPr lang="en-CA" b="1" dirty="0" err="1" smtClean="0"/>
                        <a:t>Rel</a:t>
                      </a:r>
                      <a:endParaRPr lang="en-CA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OZ</a:t>
                      </a:r>
                      <a:r>
                        <a:rPr lang="en-US" b="1" baseline="0" dirty="0" smtClean="0"/>
                        <a:t> Center Lane SAA/60 </a:t>
                      </a:r>
                      <a:r>
                        <a:rPr lang="en-US" b="1" baseline="0" dirty="0" err="1" smtClean="0"/>
                        <a:t>Rel</a:t>
                      </a:r>
                      <a:endParaRPr lang="en-US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Behind</a:t>
                      </a:r>
                      <a:r>
                        <a:rPr lang="en-US" b="1" baseline="0" dirty="0" smtClean="0"/>
                        <a:t> the Net SAA/60 </a:t>
                      </a:r>
                      <a:r>
                        <a:rPr lang="en-US" b="1" baseline="0" dirty="0" err="1" smtClean="0"/>
                        <a:t>Rel</a:t>
                      </a:r>
                      <a:endParaRPr lang="en-US" b="1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45720" marR="4572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941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Forwards  - Do they even matter on D?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 smtClean="0"/>
              <a:t>Split-Half Correlations</a:t>
            </a:r>
          </a:p>
          <a:p>
            <a:r>
              <a:rPr lang="en-CA" dirty="0" smtClean="0"/>
              <a:t>(Does data in one half predict data in the other?)</a:t>
            </a:r>
            <a:endParaRPr lang="en-CA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20986473"/>
              </p:ext>
            </p:extLst>
          </p:nvPr>
        </p:nvGraphicFramePr>
        <p:xfrm>
          <a:off x="839788" y="2505075"/>
          <a:ext cx="5157788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894"/>
                <a:gridCol w="2578894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Metric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Split-Half</a:t>
                      </a:r>
                      <a:r>
                        <a:rPr lang="en-CA" baseline="0" dirty="0" smtClean="0"/>
                        <a:t> R^2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Shot</a:t>
                      </a:r>
                      <a:r>
                        <a:rPr lang="en-CA" baseline="0" dirty="0" smtClean="0"/>
                        <a:t>s Assists Against</a:t>
                      </a:r>
                      <a:r>
                        <a:rPr lang="en-CA" dirty="0" smtClean="0"/>
                        <a:t>/60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0.36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Entry Assists Against/60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0.48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OZ</a:t>
                      </a:r>
                      <a:r>
                        <a:rPr lang="en-US" baseline="0" dirty="0" smtClean="0"/>
                        <a:t> Center Lane SAA/60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0.31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Behind</a:t>
                      </a:r>
                      <a:r>
                        <a:rPr lang="en-US" baseline="0" dirty="0" smtClean="0"/>
                        <a:t> the Net SAA/60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0.19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Royal Road SAA/60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0.04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Point</a:t>
                      </a:r>
                      <a:r>
                        <a:rPr lang="en-CA" baseline="0" dirty="0" smtClean="0"/>
                        <a:t> Shots/60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0.20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dirty="0" smtClean="0"/>
              <a:t>Forwards appear to have less control over defensive results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Lower repeatability across each metric</a:t>
            </a:r>
          </a:p>
          <a:p>
            <a:r>
              <a:rPr lang="en-CA" dirty="0" smtClean="0"/>
              <a:t>Biggest influence on Entry Assists Against/60</a:t>
            </a:r>
          </a:p>
          <a:p>
            <a:pPr lvl="1"/>
            <a:r>
              <a:rPr lang="en-CA" dirty="0" smtClean="0"/>
              <a:t>Unfortunately, you actually do need to </a:t>
            </a:r>
            <a:r>
              <a:rPr lang="en-CA" dirty="0" err="1" smtClean="0"/>
              <a:t>backcheck</a:t>
            </a:r>
            <a:endParaRPr lang="en-CA" dirty="0" smtClean="0"/>
          </a:p>
          <a:p>
            <a:r>
              <a:rPr lang="en-CA" dirty="0" smtClean="0"/>
              <a:t>Some impact on Center Lane Shots</a:t>
            </a:r>
          </a:p>
          <a:p>
            <a:endParaRPr lang="en-CA" dirty="0" smtClean="0"/>
          </a:p>
          <a:p>
            <a:pPr lvl="1"/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839788" y="5106966"/>
            <a:ext cx="5157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 dirty="0" smtClean="0"/>
              <a:t>Players with &gt;= 250 minutes in each half (N=47)</a:t>
            </a:r>
          </a:p>
        </p:txBody>
      </p:sp>
    </p:spTree>
    <p:extLst>
      <p:ext uri="{BB962C8B-B14F-4D97-AF65-F5344CB8AC3E}">
        <p14:creationId xmlns:p14="http://schemas.microsoft.com/office/powerpoint/2010/main" val="2941767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Example: Buffalo Sabres Forwards – 2015/16</a:t>
            </a:r>
            <a:endParaRPr lang="en-CA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96873092"/>
              </p:ext>
            </p:extLst>
          </p:nvPr>
        </p:nvGraphicFramePr>
        <p:xfrm>
          <a:off x="672354" y="1825625"/>
          <a:ext cx="5456258" cy="379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890"/>
                <a:gridCol w="631185"/>
                <a:gridCol w="631185"/>
                <a:gridCol w="1299499"/>
                <a:gridCol w="1299499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dirty="0" smtClean="0"/>
                        <a:t>Player Name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GP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TOI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OZ</a:t>
                      </a:r>
                      <a:r>
                        <a:rPr lang="en-US" sz="1200" baseline="0" dirty="0" smtClean="0"/>
                        <a:t> Center Lane SAA/60</a:t>
                      </a:r>
                      <a:endParaRPr lang="en-US" sz="120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Entry Assists Against/60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O'REILLY, RYAN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275.8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</a:t>
                      </a: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GIRGENSONS, ZEMGUS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253.6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</a:t>
                      </a: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LARSSON, JOHAN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221.8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14.6</a:t>
                      </a: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REINHART, SAM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252.3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</a:t>
                      </a: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MOULSON, MATT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208.5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13.5</a:t>
                      </a: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EICHEL, JACK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299.3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</a:t>
                      </a: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GIONTA, BRIAN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265.0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</a:t>
                      </a: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MCGINN, JAMIE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252.1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</a:t>
                      </a:r>
                    </a:p>
                  </a:txBody>
                  <a:tcPr marL="45720" marR="4572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KANE, EVANDER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251.8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</a:t>
                      </a:r>
                    </a:p>
                  </a:txBody>
                  <a:tcPr marL="45720" marR="45720" anchor="b"/>
                </a:tc>
              </a:tr>
            </a:tbl>
          </a:graphicData>
        </a:graphic>
      </p:graphicFrame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Noted Two-Way Center Ryan O’Reilly had the most Entry Assists Against/60</a:t>
            </a:r>
          </a:p>
          <a:p>
            <a:r>
              <a:rPr lang="en-CA" dirty="0" smtClean="0"/>
              <a:t>Noted Defensive Liability Evander Kane had the fewest Entry Assists Against/60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9226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691</Words>
  <Application>Microsoft Office PowerPoint</Application>
  <PresentationFormat>Widescreen</PresentationFormat>
  <Paragraphs>185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Why is it so hard to evaluate individual defensive play?</vt:lpstr>
      <vt:lpstr>What types of passes/shots are we interested in at the individual level?</vt:lpstr>
      <vt:lpstr>Defencemen  - What’s repeatable?</vt:lpstr>
      <vt:lpstr>Defencemen – Are these skills related?</vt:lpstr>
      <vt:lpstr>Example: Randomly Selected Defencemen</vt:lpstr>
      <vt:lpstr>Forwards  - Do they even matter on D?</vt:lpstr>
      <vt:lpstr>Example: Buffalo Sabres Forwards – 2015/16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Cane</dc:creator>
  <cp:lastModifiedBy>Ryan Stimson</cp:lastModifiedBy>
  <cp:revision>22</cp:revision>
  <dcterms:created xsi:type="dcterms:W3CDTF">2016-09-09T00:18:35Z</dcterms:created>
  <dcterms:modified xsi:type="dcterms:W3CDTF">2016-09-13T13:29:42Z</dcterms:modified>
</cp:coreProperties>
</file>