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52"/>
  </p:normalViewPr>
  <p:slideViewPr>
    <p:cSldViewPr snapToGrid="0" snapToObjects="1">
      <p:cViewPr varScale="1">
        <p:scale>
          <a:sx n="70" d="100"/>
          <a:sy n="70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6C620-0A06-FB46-86BD-DF7D690A985C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42FE8-D331-D545-855C-F78D33BD9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21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2FE8-D331-D545-855C-F78D33BD97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sica.hockey/goalies/" TargetMode="External"/><Relationship Id="rId2" Type="http://schemas.openxmlformats.org/officeDocument/2006/relationships/hyperlink" Target="https://t.co/19RrZDXJj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ts.hockeyanalysi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304926"/>
            <a:ext cx="8991600" cy="1645920"/>
          </a:xfrm>
        </p:spPr>
        <p:txBody>
          <a:bodyPr/>
          <a:lstStyle/>
          <a:p>
            <a:r>
              <a:rPr lang="en-US" dirty="0" smtClean="0"/>
              <a:t>Stupid Goalie Stuff</a:t>
            </a:r>
            <a:br>
              <a:rPr lang="en-US" dirty="0" smtClean="0"/>
            </a:br>
            <a:r>
              <a:rPr lang="en-US" sz="2000" dirty="0" smtClean="0"/>
              <a:t>Nick Mercadante (@</a:t>
            </a:r>
            <a:r>
              <a:rPr lang="en-US" sz="2000" dirty="0" err="1" smtClean="0"/>
              <a:t>nmercad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306" y="2228130"/>
            <a:ext cx="6794500" cy="424882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1763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Describe? Maybe. </a:t>
            </a:r>
            <a:br>
              <a:rPr lang="en-US" dirty="0" smtClean="0"/>
            </a:br>
            <a:r>
              <a:rPr lang="en-US" dirty="0" smtClean="0"/>
              <a:t>Predict? Come Now.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Entanglement – The information black hole</a:t>
            </a:r>
          </a:p>
          <a:p>
            <a:pPr lvl="1"/>
            <a:r>
              <a:rPr lang="en-US" sz="1800" dirty="0" smtClean="0"/>
              <a:t>Team Effects </a:t>
            </a:r>
          </a:p>
          <a:p>
            <a:pPr lvl="1"/>
            <a:r>
              <a:rPr lang="en-US" sz="1800" dirty="0" smtClean="0"/>
              <a:t>Under-explained and unexplained variables impacting publicly available goaltender statistics</a:t>
            </a:r>
          </a:p>
          <a:p>
            <a:pPr lvl="1"/>
            <a:r>
              <a:rPr lang="en-US" sz="1800" dirty="0" smtClean="0"/>
              <a:t>Goalie shelf-life</a:t>
            </a:r>
          </a:p>
          <a:p>
            <a:endParaRPr lang="en-US" sz="2000" dirty="0" smtClean="0"/>
          </a:p>
          <a:p>
            <a:r>
              <a:rPr lang="en-US" sz="2000" dirty="0" smtClean="0"/>
              <a:t>RANDOMNESS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7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4239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 smtClean="0"/>
              <a:t>Team Effects </a:t>
            </a:r>
            <a:r>
              <a:rPr lang="en-US" dirty="0"/>
              <a:t>Are Real</a:t>
            </a:r>
            <a:br>
              <a:rPr lang="en-US" dirty="0"/>
            </a:br>
            <a:r>
              <a:rPr lang="en-US" sz="1300" dirty="0" err="1" smtClean="0"/>
              <a:t>viz</a:t>
            </a:r>
            <a:r>
              <a:rPr lang="en-US" sz="1300" dirty="0" smtClean="0"/>
              <a:t> courtesy of - Http</a:t>
            </a:r>
            <a:r>
              <a:rPr lang="en-US" sz="1300" dirty="0"/>
              <a:t>://</a:t>
            </a:r>
            <a:r>
              <a:rPr lang="en-US" sz="1300" dirty="0" err="1"/>
              <a:t>oddacious.github.io</a:t>
            </a:r>
            <a:r>
              <a:rPr lang="en-US" sz="1300" dirty="0"/>
              <a:t>/one-man-down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91" y="1697091"/>
            <a:ext cx="5200709" cy="516090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423" y="1697090"/>
            <a:ext cx="5200711" cy="516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8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Randy Moss on “Impact”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5936" y="2680854"/>
            <a:ext cx="5187973" cy="2888673"/>
          </a:xfrm>
        </p:spPr>
        <p:txBody>
          <a:bodyPr/>
          <a:lstStyle/>
          <a:p>
            <a:r>
              <a:rPr lang="en-US" sz="2400" dirty="0" smtClean="0"/>
              <a:t>“I </a:t>
            </a:r>
            <a:r>
              <a:rPr lang="en-US" sz="2400" dirty="0"/>
              <a:t>don’t think numbers stand … [2012] has been a down year for me statistically. [2010] was a down year, and Oakland [in 2006] was a down year. I don’t really live on numbers. </a:t>
            </a:r>
            <a:r>
              <a:rPr lang="en-US" sz="2400" b="1" dirty="0"/>
              <a:t>I really live on impact and what you’re able to do on that field</a:t>
            </a:r>
            <a:r>
              <a:rPr lang="en-US" sz="2400" dirty="0" smtClean="0"/>
              <a:t>.”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1" y="3160701"/>
            <a:ext cx="5704609" cy="369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Goalie WOWY?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-GAA is a TEAM STAT – But what if we look at </a:t>
            </a:r>
            <a:r>
              <a:rPr lang="en-US" dirty="0" smtClean="0">
                <a:sym typeface="Symbol" charset="2"/>
              </a:rPr>
              <a:t> for D with and without goalie?</a:t>
            </a:r>
          </a:p>
          <a:p>
            <a:r>
              <a:rPr lang="en-US" dirty="0" smtClean="0">
                <a:sym typeface="Symbol" charset="2"/>
              </a:rPr>
              <a:t>Caveat: This is a bad idea, generally</a:t>
            </a:r>
          </a:p>
          <a:p>
            <a:pPr lvl="1"/>
            <a:r>
              <a:rPr lang="en-US" dirty="0" smtClean="0">
                <a:sym typeface="Symbol" charset="2"/>
              </a:rPr>
              <a:t>WOWYs - Variables, variables, variables</a:t>
            </a:r>
          </a:p>
          <a:p>
            <a:pPr lvl="1"/>
            <a:r>
              <a:rPr lang="en-US" dirty="0" smtClean="0">
                <a:sym typeface="Symbol" charset="2"/>
              </a:rPr>
              <a:t>But let’s just take a look. Maybe goalies at extremes are impacting team D to a measurable degree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Are there NHL versions of the Randy Moss Effect?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01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7" y="270144"/>
            <a:ext cx="9206347" cy="6273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042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307782" y="1579418"/>
            <a:ext cx="1683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R-Squared = .17</a:t>
            </a:r>
          </a:p>
          <a:p>
            <a:endParaRPr lang="en-US" dirty="0"/>
          </a:p>
          <a:p>
            <a:r>
              <a:rPr lang="en-US" dirty="0" smtClean="0"/>
              <a:t>P-Value = .02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477983"/>
            <a:ext cx="10058400" cy="5960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7499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 THRESHOLD 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How often a goalie does enough at 5v5 to win an average NHL game?</a:t>
            </a:r>
          </a:p>
          <a:p>
            <a:pPr lvl="1"/>
            <a:r>
              <a:rPr lang="en-US" dirty="0"/>
              <a:t>NHL Average 5v5 goals per team since 2013-14: ~</a:t>
            </a:r>
            <a:r>
              <a:rPr lang="en-US" dirty="0" smtClean="0"/>
              <a:t>1.75</a:t>
            </a:r>
          </a:p>
          <a:p>
            <a:pPr lvl="1"/>
            <a:r>
              <a:rPr lang="en-US" dirty="0" smtClean="0"/>
              <a:t>NHL Average total 5v5 TOI per game since 2013-14: ~48 min</a:t>
            </a:r>
            <a:endParaRPr lang="en-US" dirty="0"/>
          </a:p>
          <a:p>
            <a:pPr lvl="1"/>
            <a:r>
              <a:rPr lang="en-US" dirty="0"/>
              <a:t>NHL Average 5v5 </a:t>
            </a:r>
            <a:r>
              <a:rPr lang="en-US" dirty="0" smtClean="0"/>
              <a:t>shots against per team since 2013-14: ~23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Win Threshold: </a:t>
            </a:r>
          </a:p>
          <a:p>
            <a:pPr lvl="1"/>
            <a:r>
              <a:rPr lang="en-US" dirty="0"/>
              <a:t>Eliminate all non-starts from </a:t>
            </a:r>
            <a:r>
              <a:rPr lang="en-US" dirty="0" smtClean="0"/>
              <a:t>sample (&gt;= STDEV below </a:t>
            </a:r>
            <a:r>
              <a:rPr lang="en-US" dirty="0" err="1" smtClean="0"/>
              <a:t>avg</a:t>
            </a:r>
            <a:r>
              <a:rPr lang="en-US" dirty="0" smtClean="0"/>
              <a:t> 5v5 TOI per game, or ~38+ min)</a:t>
            </a:r>
            <a:endParaRPr lang="en-US" dirty="0"/>
          </a:p>
          <a:p>
            <a:pPr lvl="1"/>
            <a:r>
              <a:rPr lang="en-US" dirty="0" smtClean="0"/>
              <a:t>Manny Perry’s </a:t>
            </a:r>
            <a:r>
              <a:rPr lang="en-US" dirty="0" err="1" smtClean="0"/>
              <a:t>xG</a:t>
            </a:r>
            <a:r>
              <a:rPr lang="en-US" dirty="0" smtClean="0"/>
              <a:t> version of GSAA</a:t>
            </a:r>
          </a:p>
          <a:p>
            <a:pPr lvl="2"/>
            <a:r>
              <a:rPr lang="en-US" dirty="0" smtClean="0"/>
              <a:t>3 </a:t>
            </a:r>
            <a:r>
              <a:rPr lang="en-US" dirty="0" err="1" smtClean="0"/>
              <a:t>yr</a:t>
            </a:r>
            <a:r>
              <a:rPr lang="en-US" dirty="0" smtClean="0"/>
              <a:t> </a:t>
            </a:r>
            <a:r>
              <a:rPr lang="en-US" dirty="0" err="1" smtClean="0"/>
              <a:t>avg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starts where </a:t>
            </a:r>
            <a:r>
              <a:rPr lang="en-US" dirty="0"/>
              <a:t>goalie allows </a:t>
            </a:r>
            <a:r>
              <a:rPr lang="en-US" dirty="0" smtClean="0"/>
              <a:t>1 goal = +.755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25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Put to rest wins as a stat</a:t>
            </a:r>
          </a:p>
          <a:p>
            <a:endParaRPr lang="en-US" sz="2400" dirty="0" smtClean="0"/>
          </a:p>
          <a:p>
            <a:r>
              <a:rPr lang="en-US" sz="2400" dirty="0" smtClean="0"/>
              <a:t>Replacement for quality starts, which does not consider actual performance against type/number of shots faced</a:t>
            </a:r>
          </a:p>
          <a:p>
            <a:endParaRPr lang="en-US" sz="2400" dirty="0" smtClean="0"/>
          </a:p>
          <a:p>
            <a:r>
              <a:rPr lang="en-US" sz="2400" dirty="0" smtClean="0"/>
              <a:t>“Impact”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5559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“RDJ” (@</a:t>
            </a:r>
            <a:r>
              <a:rPr lang="en-US" dirty="0" err="1" smtClean="0"/>
              <a:t>GentlePutsch</a:t>
            </a:r>
            <a:r>
              <a:rPr lang="en-US" dirty="0" smtClean="0"/>
              <a:t>) - </a:t>
            </a:r>
            <a:r>
              <a:rPr lang="en-US" dirty="0">
                <a:hlinkClick r:id="rId2" tooltip="http://oddacious.github.io"/>
              </a:rPr>
              <a:t>http://oddacious.github.io </a:t>
            </a:r>
            <a:endParaRPr lang="en-US" dirty="0" smtClean="0"/>
          </a:p>
          <a:p>
            <a:r>
              <a:rPr lang="en-US" dirty="0">
                <a:hlinkClick r:id="rId3"/>
              </a:rPr>
              <a:t>http://www.corsica.hockey/goalies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http://stats.hockeyanalysis.com</a:t>
            </a:r>
            <a:endParaRPr lang="en-US" dirty="0" smtClean="0"/>
          </a:p>
          <a:p>
            <a:r>
              <a:rPr lang="en-US" dirty="0" smtClean="0"/>
              <a:t>Hockey-Graphs for putting up with my nonsense</a:t>
            </a:r>
          </a:p>
          <a:p>
            <a:r>
              <a:rPr lang="en-US" dirty="0" smtClean="0"/>
              <a:t>Henrik </a:t>
            </a:r>
            <a:r>
              <a:rPr lang="en-US" dirty="0" err="1" smtClean="0"/>
              <a:t>Lundqvist</a:t>
            </a:r>
            <a:r>
              <a:rPr lang="en-US" dirty="0" smtClean="0"/>
              <a:t> and Steve Mason – my muses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Follow me on Twitter: @</a:t>
            </a:r>
            <a:r>
              <a:rPr lang="en-US" dirty="0" err="1" smtClean="0"/>
              <a:t>nmercad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8905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89</TotalTime>
  <Words>310</Words>
  <Application>Microsoft Office PowerPoint</Application>
  <PresentationFormat>Widescreen</PresentationFormat>
  <Paragraphs>46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Symbol</vt:lpstr>
      <vt:lpstr>Parcel</vt:lpstr>
      <vt:lpstr>Stupid Goalie Stuff Nick Mercadante (@nmercad)</vt:lpstr>
      <vt:lpstr>Describe? Maybe.  Predict? Come Now.</vt:lpstr>
      <vt:lpstr>Team Effects Are Real viz courtesy of - Http://oddacious.github.io/one-man-down</vt:lpstr>
      <vt:lpstr>Randy Moss on “Impact”</vt:lpstr>
      <vt:lpstr>Goalie WOWY?</vt:lpstr>
      <vt:lpstr>PowerPoint Presentation</vt:lpstr>
      <vt:lpstr>PowerPoint Presentation</vt:lpstr>
      <vt:lpstr>WIN THRESHOLD %</vt:lpstr>
      <vt:lpstr>Why?</vt:lpstr>
      <vt:lpstr>Thanks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Stupid Goalie Stuff</dc:title>
  <dc:creator>Nicholas Mercadante</dc:creator>
  <cp:lastModifiedBy>Ryan Stimson</cp:lastModifiedBy>
  <cp:revision>12</cp:revision>
  <dcterms:created xsi:type="dcterms:W3CDTF">2016-09-09T09:19:51Z</dcterms:created>
  <dcterms:modified xsi:type="dcterms:W3CDTF">2016-09-13T13:17:00Z</dcterms:modified>
</cp:coreProperties>
</file>