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57" r:id="rId1"/>
  </p:sldMasterIdLst>
  <p:notesMasterIdLst>
    <p:notesMasterId r:id="rId17"/>
  </p:notesMasterIdLst>
  <p:sldIdLst>
    <p:sldId id="256" r:id="rId2"/>
    <p:sldId id="261" r:id="rId3"/>
    <p:sldId id="266" r:id="rId4"/>
    <p:sldId id="262" r:id="rId5"/>
    <p:sldId id="276" r:id="rId6"/>
    <p:sldId id="273" r:id="rId7"/>
    <p:sldId id="277" r:id="rId8"/>
    <p:sldId id="269" r:id="rId9"/>
    <p:sldId id="270" r:id="rId10"/>
    <p:sldId id="264" r:id="rId11"/>
    <p:sldId id="268" r:id="rId12"/>
    <p:sldId id="271" r:id="rId13"/>
    <p:sldId id="259" r:id="rId14"/>
    <p:sldId id="260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890C24"/>
    <a:srgbClr val="5886C1"/>
    <a:srgbClr val="6091C8"/>
    <a:srgbClr val="5A7D01"/>
    <a:srgbClr val="244489"/>
    <a:srgbClr val="996600"/>
    <a:srgbClr val="CC9900"/>
    <a:srgbClr val="FFCC33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4" autoAdjust="0"/>
    <p:restoredTop sz="89583" autoAdjust="0"/>
  </p:normalViewPr>
  <p:slideViewPr>
    <p:cSldViewPr snapToGrid="0" snapToObjects="1">
      <p:cViewPr varScale="1">
        <p:scale>
          <a:sx n="66" d="100"/>
          <a:sy n="66" d="100"/>
        </p:scale>
        <p:origin x="166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435ED-8AAC-4C24-BEF5-D2D833648DF8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A4B05-49F1-4847-81FB-29EE3DDAB0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8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4B05-49F1-4847-81FB-29EE3DDAB0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76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Defen</a:t>
            </a:r>
            <a:r>
              <a:rPr lang="en-US" baseline="0" dirty="0" smtClean="0"/>
              <a:t>se--- </a:t>
            </a:r>
            <a:r>
              <a:rPr lang="en-US" baseline="0" dirty="0" err="1" smtClean="0"/>
              <a:t>xGF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xGA</a:t>
            </a:r>
            <a:r>
              <a:rPr lang="en-US" baseline="0" dirty="0" smtClean="0"/>
              <a:t> = 0.03 (SEVEN) </a:t>
            </a:r>
          </a:p>
          <a:p>
            <a:r>
              <a:rPr lang="en-US" baseline="0" dirty="0" smtClean="0"/>
              <a:t>                                  and 0.01 (SIX)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4B05-49F1-4847-81FB-29EE3DDAB04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2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050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6D6D"/>
                </a:solidFill>
                <a:latin typeface="Rockwell" panose="02060603020205020403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1042988" y="1790700"/>
            <a:ext cx="7058025" cy="3276600"/>
          </a:xfrm>
          <a:prstGeom prst="roundRect">
            <a:avLst/>
          </a:prstGeom>
          <a:ln w="19050">
            <a:solidFill>
              <a:srgbClr val="FF6D6D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142999" y="1997378"/>
            <a:ext cx="6858000" cy="2073275"/>
          </a:xfrm>
        </p:spPr>
        <p:txBody>
          <a:bodyPr anchor="t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rgbClr val="FF6D6D"/>
                </a:solidFill>
              </a:defRPr>
            </a:lvl1pPr>
          </a:lstStyle>
          <a:p>
            <a:r>
              <a:rPr lang="en-US" dirty="0" smtClean="0"/>
              <a:t>Click to edit </a:t>
            </a:r>
            <a:r>
              <a:rPr lang="en-US" sz="4500" dirty="0" smtClean="0">
                <a:solidFill>
                  <a:srgbClr val="FF6D6D"/>
                </a:solidFill>
                <a:latin typeface="Rockwell" panose="02060603020205020403" pitchFamily="18" charset="0"/>
              </a:rPr>
              <a:t/>
            </a:r>
            <a:br>
              <a:rPr lang="en-US" sz="4500" dirty="0" smtClean="0">
                <a:solidFill>
                  <a:srgbClr val="FF6D6D"/>
                </a:solidFill>
                <a:latin typeface="Rockwell" panose="02060603020205020403" pitchFamily="18" charset="0"/>
              </a:rPr>
            </a:br>
            <a:endParaRPr lang="en-US" dirty="0"/>
          </a:p>
        </p:txBody>
      </p:sp>
      <p:sp>
        <p:nvSpPr>
          <p:cNvPr id="12" name="Delay 11"/>
          <p:cNvSpPr/>
          <p:nvPr userDrawn="1"/>
        </p:nvSpPr>
        <p:spPr>
          <a:xfrm>
            <a:off x="1333500" y="3164840"/>
            <a:ext cx="381000" cy="533400"/>
          </a:xfrm>
          <a:prstGeom prst="flowChartDelay">
            <a:avLst/>
          </a:prstGeom>
          <a:solidFill>
            <a:srgbClr val="63A6E2"/>
          </a:solidFill>
          <a:ln w="19050" cap="flat" cmpd="sng" algn="ctr">
            <a:solidFill>
              <a:srgbClr val="FF3333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elay 12"/>
          <p:cNvSpPr/>
          <p:nvPr userDrawn="1"/>
        </p:nvSpPr>
        <p:spPr>
          <a:xfrm rot="10800000">
            <a:off x="7442200" y="3162300"/>
            <a:ext cx="381000" cy="533400"/>
          </a:xfrm>
          <a:prstGeom prst="flowChartDelay">
            <a:avLst/>
          </a:prstGeom>
          <a:solidFill>
            <a:srgbClr val="63A6E2"/>
          </a:solidFill>
          <a:ln w="19050" cap="flat" cmpd="sng" algn="ctr">
            <a:solidFill>
              <a:srgbClr val="FF3333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 userDrawn="1"/>
        </p:nvSpPr>
        <p:spPr>
          <a:xfrm>
            <a:off x="4389120" y="3346875"/>
            <a:ext cx="182880" cy="182880"/>
          </a:xfrm>
          <a:prstGeom prst="ellipse">
            <a:avLst/>
          </a:prstGeom>
          <a:solidFill>
            <a:srgbClr val="FF3333"/>
          </a:solidFill>
          <a:ln w="6350" cap="flat" cmpd="sng" algn="ctr">
            <a:solidFill>
              <a:srgbClr val="63A6E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8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0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1" y="0"/>
            <a:ext cx="3675529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282267"/>
            <a:ext cx="640556" cy="575733"/>
          </a:xfrm>
        </p:spPr>
        <p:txBody>
          <a:bodyPr/>
          <a:lstStyle/>
          <a:p>
            <a:fld id="{AD2C52B7-C2F0-D842-A407-A1AA2C60BC6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3881967" y="-3890431"/>
            <a:ext cx="1380065" cy="9144002"/>
          </a:xfrm>
          <a:prstGeom prst="rect">
            <a:avLst/>
          </a:prstGeom>
          <a:solidFill>
            <a:srgbClr val="63A6E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8402" y="287867"/>
            <a:ext cx="8207196" cy="8636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640556" y="1981199"/>
            <a:ext cx="7862888" cy="39793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1" y="0"/>
            <a:ext cx="3675529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167312"/>
            <a:ext cx="643467" cy="690688"/>
          </a:xfrm>
        </p:spPr>
        <p:txBody>
          <a:bodyPr/>
          <a:lstStyle/>
          <a:p>
            <a:fld id="{AD2C52B7-C2F0-D842-A407-A1AA2C60BC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470182" cy="6858000"/>
          </a:xfrm>
          <a:prstGeom prst="rect">
            <a:avLst/>
          </a:prstGeom>
          <a:ln w="12700">
            <a:noFill/>
          </a:ln>
          <a:effectLst/>
          <a:scene3d>
            <a:camera prst="orthographicFront"/>
            <a:lightRig rig="threePt" dir="t"/>
          </a:scene3d>
          <a:sp3d>
            <a:bevelT w="38100" h="38100"/>
            <a:bevelB w="38100" h="38100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404" y="1830917"/>
            <a:ext cx="2917373" cy="4890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4800" y="6515100"/>
            <a:ext cx="1219200" cy="2063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400" b="0">
                <a:ln>
                  <a:noFill/>
                </a:ln>
                <a:solidFill>
                  <a:srgbClr val="63A6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defRPr>
            </a:lvl1pPr>
          </a:lstStyle>
          <a:p>
            <a:r>
              <a:rPr lang="en-US" dirty="0" smtClean="0"/>
              <a:t>Eric Cantor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70" y="6278826"/>
            <a:ext cx="541867" cy="4725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algn="ctr">
              <a:defRPr sz="2000" b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defRPr>
            </a:lvl1pPr>
          </a:lstStyle>
          <a:p>
            <a:fld id="{AD2C52B7-C2F0-D842-A407-A1AA2C60BC6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404" y="273639"/>
            <a:ext cx="29173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24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2" r:id="rId3"/>
    <p:sldLayoutId id="2147483960" r:id="rId4"/>
  </p:sldLayoutIdLst>
  <p:hf hd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4">
              <a:lumMod val="20000"/>
              <a:lumOff val="80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4">
              <a:lumMod val="20000"/>
              <a:lumOff val="80000"/>
            </a:schemeClr>
          </a:solidFill>
          <a:latin typeface="Rockwell" panose="02060603020205020403" pitchFamily="18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20000"/>
              <a:lumOff val="80000"/>
            </a:schemeClr>
          </a:solidFill>
          <a:latin typeface="Rockwell" panose="02060603020205020403" pitchFamily="18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>
              <a:lumMod val="20000"/>
              <a:lumOff val="80000"/>
            </a:schemeClr>
          </a:solidFill>
          <a:latin typeface="Rockwell" panose="02060603020205020403" pitchFamily="18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>
              <a:lumMod val="20000"/>
              <a:lumOff val="80000"/>
            </a:schemeClr>
          </a:solidFill>
          <a:latin typeface="Rockwell" panose="02060603020205020403" pitchFamily="18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>
              <a:lumMod val="20000"/>
              <a:lumOff val="80000"/>
            </a:schemeClr>
          </a:solidFill>
          <a:latin typeface="Rockwell" panose="02060603020205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4163" y="1964265"/>
            <a:ext cx="6858000" cy="2955622"/>
          </a:xfrm>
        </p:spPr>
        <p:txBody>
          <a:bodyPr>
            <a:normAutofit fontScale="90000"/>
          </a:bodyPr>
          <a:lstStyle/>
          <a:p>
            <a:r>
              <a:rPr lang="en-US" sz="4889" dirty="0" smtClean="0"/>
              <a:t>Loading up the Blue 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                       </a:t>
            </a:r>
            <a:r>
              <a:rPr lang="en-US" sz="4000" i="1" dirty="0" smtClean="0"/>
              <a:t>Eric Cantor</a:t>
            </a:r>
            <a:endParaRPr lang="en-US" sz="4000" i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20800" y="2705100"/>
            <a:ext cx="6515100" cy="1588"/>
          </a:xfrm>
          <a:prstGeom prst="line">
            <a:avLst/>
          </a:prstGeom>
          <a:ln w="57150" cap="flat" cmpd="sng" algn="ctr">
            <a:solidFill>
              <a:srgbClr val="63A6E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Introduction</a:t>
            </a:r>
            <a:endParaRPr lang="en-US" u="sng" dirty="0"/>
          </a:p>
        </p:txBody>
      </p:sp>
      <p:pic>
        <p:nvPicPr>
          <p:cNvPr id="8" name="Picture 7" descr="Screen Shot 2016-09-07 at 7.17.5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01" y="1537945"/>
            <a:ext cx="8675598" cy="435594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8402" y="4334934"/>
            <a:ext cx="2528798" cy="1508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Background</a:t>
            </a:r>
            <a:endParaRPr 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u="sng" dirty="0" smtClean="0"/>
              <a:t>What</a:t>
            </a:r>
            <a:r>
              <a:rPr lang="en-US" sz="2000" dirty="0" smtClean="0"/>
              <a:t>:</a:t>
            </a:r>
          </a:p>
          <a:p>
            <a:pPr lvl="1">
              <a:spcAft>
                <a:spcPts val="1200"/>
              </a:spcAft>
              <a:buFont typeface="Arial"/>
              <a:buChar char="•"/>
            </a:pPr>
            <a:r>
              <a:rPr lang="en-US" sz="2000" dirty="0" smtClean="0"/>
              <a:t>Identify if performance differences exist with a roster structured with 7 defensemen rather than 6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u="sng" dirty="0" smtClean="0"/>
              <a:t>How</a:t>
            </a:r>
            <a:r>
              <a:rPr lang="en-US" sz="2000" dirty="0" smtClean="0"/>
              <a:t>:</a:t>
            </a:r>
          </a:p>
          <a:p>
            <a:pPr lvl="1">
              <a:spcAft>
                <a:spcPts val="1200"/>
              </a:spcAft>
              <a:buFont typeface="Arial"/>
              <a:buChar char="•"/>
            </a:pPr>
            <a:r>
              <a:rPr lang="en-US" sz="2000" dirty="0" smtClean="0"/>
              <a:t>Analyze Tampa Bay Lightning game data from 2013-2016</a:t>
            </a:r>
          </a:p>
          <a:p>
            <a:pPr>
              <a:spcAft>
                <a:spcPts val="1200"/>
              </a:spcAft>
            </a:pPr>
            <a:r>
              <a:rPr lang="en-US" sz="2400" u="sng" dirty="0" smtClean="0"/>
              <a:t>Why</a:t>
            </a:r>
            <a:r>
              <a:rPr lang="en-US" sz="2300" dirty="0" smtClean="0"/>
              <a:t>:</a:t>
            </a:r>
          </a:p>
          <a:p>
            <a:pPr lvl="1">
              <a:spcAft>
                <a:spcPts val="1200"/>
              </a:spcAft>
            </a:pPr>
            <a:r>
              <a:rPr lang="en-US" sz="2000" dirty="0" smtClean="0"/>
              <a:t>Determine if a measurable advantage is obtained when implementing a roster structure with 7 defensemen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404" y="1441422"/>
            <a:ext cx="2917373" cy="133985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2200" dirty="0" smtClean="0"/>
              <a:t>293 total games          (2013-16)</a:t>
            </a:r>
          </a:p>
          <a:p>
            <a:pPr lvl="1">
              <a:spcAft>
                <a:spcPts val="600"/>
              </a:spcAft>
            </a:pPr>
            <a:r>
              <a:rPr lang="en-US" sz="1700" dirty="0" smtClean="0"/>
              <a:t>92 (7D) &amp; 201 (6D)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6404" y="3352798"/>
            <a:ext cx="2917374" cy="224676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Relation to Injuries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TOI distribution  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Team stats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Defensemen stats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Top 6 Forward stats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Zone Entries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 Passing Project stats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39875" y="2485115"/>
          <a:ext cx="5050124" cy="1887769"/>
        </p:xfrm>
        <a:graphic>
          <a:graphicData uri="http://schemas.openxmlformats.org/drawingml/2006/table">
            <a:tbl>
              <a:tblPr firstRow="1" bandCol="1">
                <a:tableStyleId>{5FD0F851-EC5A-4D38-B0AD-8093EC10F338}</a:tableStyleId>
              </a:tblPr>
              <a:tblGrid>
                <a:gridCol w="1262531"/>
                <a:gridCol w="1262531"/>
                <a:gridCol w="1262531"/>
                <a:gridCol w="1262531"/>
              </a:tblGrid>
              <a:tr h="378311">
                <a:tc>
                  <a:txBody>
                    <a:bodyPr/>
                    <a:lstStyle/>
                    <a:p>
                      <a:pPr algn="ctr"/>
                      <a:r>
                        <a:rPr lang="en-US" sz="115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Season</a:t>
                      </a:r>
                      <a:endParaRPr lang="en-US" sz="115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Regular (7D) </a:t>
                      </a:r>
                      <a:endParaRPr lang="en-US" sz="115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Playoffs (7D)</a:t>
                      </a:r>
                      <a:r>
                        <a:rPr lang="en-US" sz="1150" u="sng" baseline="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15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Total (7D)</a:t>
                      </a:r>
                      <a:r>
                        <a:rPr lang="en-US" sz="1150" u="sng" baseline="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15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50" b="1" i="1" dirty="0" smtClean="0">
                          <a:latin typeface="Osaka"/>
                          <a:ea typeface="Osaka"/>
                          <a:cs typeface="Osaka"/>
                        </a:rPr>
                        <a:t>13-14</a:t>
                      </a:r>
                      <a:endParaRPr lang="en-US" sz="1150" b="1" i="1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82 (41)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4 (2)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86 (43)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50" b="1" i="1" dirty="0" smtClean="0">
                          <a:latin typeface="Osaka"/>
                          <a:ea typeface="Osaka"/>
                          <a:cs typeface="Osaka"/>
                        </a:rPr>
                        <a:t>14-15</a:t>
                      </a:r>
                      <a:endParaRPr lang="en-US" sz="1150" b="1" i="1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 82 (0)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26 (14)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108 (14)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algn="ctr"/>
                      <a:r>
                        <a:rPr lang="en-US" sz="1150" b="1" i="1" dirty="0" smtClean="0">
                          <a:latin typeface="Osaka"/>
                          <a:ea typeface="Osaka"/>
                          <a:cs typeface="Osaka"/>
                        </a:rPr>
                        <a:t>15-16</a:t>
                      </a:r>
                      <a:endParaRPr lang="en-US" sz="1150" b="1" i="1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82 (25)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17 (10)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99</a:t>
                      </a:r>
                      <a:r>
                        <a:rPr lang="en-US" sz="1100" baseline="0" dirty="0" smtClean="0"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(35)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50" b="1" i="1" dirty="0" smtClean="0">
                          <a:latin typeface="Osaka"/>
                          <a:ea typeface="Osaka"/>
                          <a:cs typeface="Osaka"/>
                        </a:rPr>
                        <a:t>Totals</a:t>
                      </a:r>
                      <a:endParaRPr lang="en-US" sz="1150" b="1" i="1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246 (66)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47 (26)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Osaka"/>
                          <a:ea typeface="Osaka"/>
                          <a:cs typeface="Osaka"/>
                        </a:rPr>
                        <a:t>293 (92)</a:t>
                      </a:r>
                      <a:endParaRPr lang="en-US" sz="1100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5334" y="2111347"/>
            <a:ext cx="2692400" cy="369332"/>
          </a:xfrm>
          <a:prstGeom prst="rect">
            <a:avLst/>
          </a:prstGeom>
          <a:solidFill>
            <a:srgbClr val="63A6E2"/>
          </a:solidFill>
          <a:ln w="38100" cap="flat" cmpd="sng" algn="ctr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7D Games Distribution</a:t>
            </a:r>
            <a:endParaRPr lang="en-US" u="sng" dirty="0">
              <a:solidFill>
                <a:schemeClr val="accent4">
                  <a:lumMod val="20000"/>
                  <a:lumOff val="80000"/>
                </a:schemeClr>
              </a:solidFill>
              <a:latin typeface="Rockwell"/>
              <a:cs typeface="Rockwel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6404" y="2955777"/>
            <a:ext cx="2917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 smtClean="0">
                <a:solidFill>
                  <a:srgbClr val="FFF2CC"/>
                </a:solidFill>
                <a:latin typeface="Rockwell"/>
                <a:cs typeface="Rockwell"/>
              </a:rPr>
              <a:t>Areas of Focus:</a:t>
            </a:r>
            <a:endParaRPr lang="en-US" sz="2200" u="sng" dirty="0">
              <a:solidFill>
                <a:srgbClr val="FFF2CC"/>
              </a:solidFill>
              <a:latin typeface="Rockwell"/>
              <a:cs typeface="Rockwel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7v6 by Season.png"/>
          <p:cNvPicPr>
            <a:picLocks noChangeAspect="1"/>
          </p:cNvPicPr>
          <p:nvPr/>
        </p:nvPicPr>
        <p:blipFill>
          <a:blip r:embed="rId3"/>
          <a:srcRect t="18790"/>
          <a:stretch>
            <a:fillRect/>
          </a:stretch>
        </p:blipFill>
        <p:spPr>
          <a:xfrm>
            <a:off x="0" y="1816290"/>
            <a:ext cx="9144000" cy="32254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7933" y="1093015"/>
            <a:ext cx="5808133" cy="707886"/>
          </a:xfrm>
          <a:prstGeom prst="rect">
            <a:avLst/>
          </a:prstGeom>
          <a:solidFill>
            <a:srgbClr val="63A6E2"/>
          </a:solidFill>
          <a:ln>
            <a:solidFill>
              <a:srgbClr val="2E75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7D Games Distribution</a:t>
            </a:r>
            <a:endParaRPr lang="en-US" sz="4000" u="sng" dirty="0">
              <a:solidFill>
                <a:schemeClr val="accent4">
                  <a:lumMod val="20000"/>
                  <a:lumOff val="80000"/>
                </a:schemeClr>
              </a:solidFill>
              <a:latin typeface="Rockwell"/>
              <a:cs typeface="Rockwel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-16933" y="3"/>
            <a:ext cx="2184400" cy="68671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13.14 INJURY s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389" y="9"/>
            <a:ext cx="6490611" cy="6858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004569" y="16931"/>
            <a:ext cx="3974309" cy="6515896"/>
            <a:chOff x="3683795" y="-2"/>
            <a:chExt cx="3974309" cy="6515896"/>
          </a:xfrm>
        </p:grpSpPr>
        <p:cxnSp>
          <p:nvCxnSpPr>
            <p:cNvPr id="8" name="Straight Connector 7"/>
            <p:cNvCxnSpPr/>
            <p:nvPr/>
          </p:nvCxnSpPr>
          <p:spPr>
            <a:xfrm rot="5400000" flipH="1" flipV="1">
              <a:off x="426244" y="3258343"/>
              <a:ext cx="6515102" cy="0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 flipV="1">
              <a:off x="1746253" y="3257547"/>
              <a:ext cx="6515099" cy="2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 flipV="1">
              <a:off x="3067449" y="3257944"/>
              <a:ext cx="6514306" cy="2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H="1" flipV="1">
              <a:off x="4400949" y="3257945"/>
              <a:ext cx="6514307" cy="2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-16933" y="2498973"/>
            <a:ext cx="218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Injuries</a:t>
            </a:r>
          </a:p>
          <a:p>
            <a:pPr algn="ctr"/>
            <a:r>
              <a:rPr 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(2013-14)</a:t>
            </a:r>
            <a:endParaRPr lang="en-US" sz="3300" dirty="0">
              <a:solidFill>
                <a:schemeClr val="accent4">
                  <a:lumMod val="20000"/>
                  <a:lumOff val="80000"/>
                </a:schemeClr>
              </a:solidFill>
              <a:latin typeface="Rockwell"/>
              <a:cs typeface="Rockwel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672655" y="3403598"/>
            <a:ext cx="6443910" cy="73150"/>
          </a:xfrm>
          <a:prstGeom prst="rect">
            <a:avLst/>
          </a:prstGeom>
          <a:solidFill>
            <a:srgbClr val="5886C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6933" y="3"/>
            <a:ext cx="2184400" cy="68671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15.16 INJURY s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653" y="0"/>
            <a:ext cx="6471347" cy="6858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033436" y="0"/>
            <a:ext cx="3974309" cy="6406158"/>
            <a:chOff x="3683795" y="-2"/>
            <a:chExt cx="3974309" cy="6515896"/>
          </a:xfrm>
        </p:grpSpPr>
        <p:cxnSp>
          <p:nvCxnSpPr>
            <p:cNvPr id="9" name="Straight Connector 8"/>
            <p:cNvCxnSpPr/>
            <p:nvPr/>
          </p:nvCxnSpPr>
          <p:spPr>
            <a:xfrm rot="5400000" flipH="1" flipV="1">
              <a:off x="426244" y="3258343"/>
              <a:ext cx="6515102" cy="0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 flipV="1">
              <a:off x="1746253" y="3257547"/>
              <a:ext cx="6515099" cy="2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 flipH="1" flipV="1">
              <a:off x="3067449" y="3257944"/>
              <a:ext cx="6514306" cy="2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 flipH="1" flipV="1">
              <a:off x="4400949" y="3257945"/>
              <a:ext cx="6514307" cy="2"/>
            </a:xfrm>
            <a:prstGeom prst="line">
              <a:avLst/>
            </a:prstGeom>
            <a:ln w="22225" cap="flat" cmpd="sng" algn="ctr">
              <a:solidFill>
                <a:srgbClr val="63A6E2"/>
              </a:solidFill>
              <a:prstDash val="dot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-16933" y="2498973"/>
            <a:ext cx="218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Injuries</a:t>
            </a:r>
          </a:p>
          <a:p>
            <a:pPr algn="ctr"/>
            <a:r>
              <a:rPr lang="en-US" sz="33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(2015-16)</a:t>
            </a:r>
            <a:endParaRPr lang="en-US" sz="3300" dirty="0">
              <a:solidFill>
                <a:schemeClr val="accent4">
                  <a:lumMod val="20000"/>
                  <a:lumOff val="80000"/>
                </a:schemeClr>
              </a:solidFill>
              <a:latin typeface="Rockwell"/>
              <a:cs typeface="Rockwel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89588" y="3403598"/>
            <a:ext cx="6425622" cy="73150"/>
          </a:xfrm>
          <a:prstGeom prst="rect">
            <a:avLst/>
          </a:prstGeom>
          <a:solidFill>
            <a:srgbClr val="6091C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Defense</a:t>
            </a:r>
            <a:br>
              <a:rPr lang="en-US" u="sng" dirty="0" smtClean="0"/>
            </a:br>
            <a:r>
              <a:rPr lang="en-US" u="sng" dirty="0" smtClean="0"/>
              <a:t>TOI</a:t>
            </a:r>
            <a:endParaRPr lang="en-US" u="sn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 descr="TOI tablea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117" y="124228"/>
            <a:ext cx="5543177" cy="6346049"/>
          </a:xfrm>
          <a:prstGeom prst="rect">
            <a:avLst/>
          </a:prstGeom>
          <a:noFill/>
          <a:ln w="19050" cap="rnd">
            <a:noFill/>
            <a:round/>
          </a:ln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0482" y="1882590"/>
          <a:ext cx="3003177" cy="2857513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001059"/>
                <a:gridCol w="1001059"/>
                <a:gridCol w="1001059"/>
              </a:tblGrid>
              <a:tr h="39243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160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160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  <a:endParaRPr lang="en-US" sz="160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Upper Whisker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23.60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23.73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Upper Hinge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17.42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16.05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Median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15.35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13.50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Lower Hinge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13.25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10.66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Lower Whisker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8.11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2.65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Top Six</a:t>
            </a:r>
            <a:br>
              <a:rPr lang="en-US" u="sng" dirty="0" smtClean="0"/>
            </a:br>
            <a:r>
              <a:rPr lang="en-US" u="sng" dirty="0" smtClean="0"/>
              <a:t>Forwards</a:t>
            </a:r>
            <a:br>
              <a:rPr lang="en-US" u="sng" dirty="0" smtClean="0"/>
            </a:br>
            <a:r>
              <a:rPr lang="en-US" u="sng" dirty="0" smtClean="0"/>
              <a:t>TOI</a:t>
            </a:r>
            <a:endParaRPr lang="en-US" u="sn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482" y="1882590"/>
          <a:ext cx="3003177" cy="2857513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001059"/>
                <a:gridCol w="1001059"/>
                <a:gridCol w="1001059"/>
              </a:tblGrid>
              <a:tr h="39243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1600" b="1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160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  <a:endParaRPr lang="en-US" sz="1600" u="sng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Upper Whisker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21.55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20.94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Upper Hinge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14.16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14.96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Median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11.64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12.72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Lower Hinge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9.07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9.55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  <a:tr h="39243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Lower Whisker</a:t>
                      </a:r>
                      <a:endParaRPr lang="en-US" sz="1400" b="1" i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1.57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Osaka"/>
                          <a:ea typeface="Osaka"/>
                          <a:cs typeface="Osaka"/>
                        </a:rPr>
                        <a:t>3.56</a:t>
                      </a:r>
                      <a:endParaRPr lang="en-US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00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 descr="TOI FWD tableau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533828" y="139282"/>
            <a:ext cx="5550408" cy="6345936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Overall Team</a:t>
            </a:r>
            <a:br>
              <a:rPr lang="en-US" u="sng" dirty="0" smtClean="0"/>
            </a:br>
            <a:r>
              <a:rPr lang="en-US" u="sng" dirty="0" smtClean="0"/>
              <a:t>Statistics</a:t>
            </a:r>
            <a:endParaRPr lang="en-US" u="sn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728103" y="273635"/>
          <a:ext cx="5206720" cy="6043357"/>
        </p:xfrm>
        <a:graphic>
          <a:graphicData uri="http://schemas.openxmlformats.org/drawingml/2006/table">
            <a:tbl>
              <a:tblPr firstRow="1" lastCol="1" bandCol="1">
                <a:tableStyleId>{BC89EF96-8CEA-46FF-86C4-4CE0E7609802}</a:tableStyleId>
              </a:tblPr>
              <a:tblGrid>
                <a:gridCol w="1301680"/>
                <a:gridCol w="1301680"/>
                <a:gridCol w="1301680"/>
                <a:gridCol w="1301680"/>
              </a:tblGrid>
              <a:tr h="503874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2000" b="0" u="sng" baseline="0" dirty="0" smtClean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2000" b="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  <a:endParaRPr lang="en-US" sz="2000" b="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Change</a:t>
                      </a:r>
                      <a:endParaRPr lang="en-US" sz="2000" b="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CF60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56.04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latin typeface="Osaka"/>
                          <a:ea typeface="Osaka"/>
                          <a:cs typeface="Osaka"/>
                        </a:rPr>
                        <a:t>60.07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+4.03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CA60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latin typeface="Osaka"/>
                          <a:ea typeface="Osaka"/>
                          <a:cs typeface="Osaka"/>
                        </a:rPr>
                        <a:t>53.25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54.79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1.53</a:t>
                      </a:r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0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CF%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51.28%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52.31%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+1.03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>
                          <a:latin typeface="Osaka"/>
                          <a:ea typeface="Osaka"/>
                          <a:cs typeface="Osaka"/>
                        </a:rPr>
                        <a:t>FF60</a:t>
                      </a:r>
                      <a:r>
                        <a:rPr lang="en-US" sz="1800" b="1" i="1" u="none" strike="noStrike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41.50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44.92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+3.42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FA60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40.28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40.99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0.71</a:t>
                      </a:r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FF%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50.88%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52.30%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+1.42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>
                          <a:latin typeface="Osaka"/>
                          <a:ea typeface="Osaka"/>
                          <a:cs typeface="Osaka"/>
                        </a:rPr>
                        <a:t>SCF60</a:t>
                      </a:r>
                      <a:r>
                        <a:rPr lang="en-US" sz="1800" b="1" i="1" u="none" strike="noStrike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7.37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8.01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+0.64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SCA60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7.21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latin typeface="Osaka"/>
                          <a:ea typeface="Osaka"/>
                          <a:cs typeface="Osaka"/>
                        </a:rPr>
                        <a:t>7.65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0.44</a:t>
                      </a:r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SCF%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51.01%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51.12%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+0.11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xGF60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2.32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latin typeface="Osaka"/>
                          <a:ea typeface="Osaka"/>
                          <a:cs typeface="Osaka"/>
                        </a:rPr>
                        <a:t>2.54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+0.22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0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xGA60</a:t>
                      </a:r>
                      <a:r>
                        <a:rPr lang="en-US" sz="1800" b="1" i="1" u="none" strike="noStrike" dirty="0">
                          <a:solidFill>
                            <a:srgbClr val="63AAFE"/>
                          </a:solidFill>
                          <a:latin typeface="Osaka"/>
                          <a:ea typeface="Osaka"/>
                          <a:cs typeface="Osaka"/>
                        </a:rPr>
                        <a:t> </a:t>
                      </a:r>
                      <a:endParaRPr lang="en-US" sz="1800" b="1" i="1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latin typeface="Osaka"/>
                          <a:ea typeface="Osaka"/>
                          <a:cs typeface="Osaka"/>
                        </a:rPr>
                        <a:t>2.24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latin typeface="Osaka"/>
                          <a:ea typeface="Osaka"/>
                          <a:cs typeface="Osaka"/>
                        </a:rPr>
                        <a:t>2.36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5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0.13</a:t>
                      </a:r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5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92" y="183996"/>
            <a:ext cx="3115243" cy="1429655"/>
          </a:xfrm>
        </p:spPr>
        <p:txBody>
          <a:bodyPr anchor="ctr">
            <a:normAutofit fontScale="90000"/>
          </a:bodyPr>
          <a:lstStyle/>
          <a:p>
            <a:pPr>
              <a:spcAft>
                <a:spcPts val="1800"/>
              </a:spcAft>
            </a:pPr>
            <a:r>
              <a:rPr lang="en-US" sz="4000" u="sng" dirty="0" smtClean="0"/>
              <a:t>Top Six Forwards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b="1" u="sn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1252" y="183996"/>
          <a:ext cx="5312664" cy="3017518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328166"/>
                <a:gridCol w="1328166"/>
                <a:gridCol w="1328166"/>
                <a:gridCol w="1328166"/>
              </a:tblGrid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sng" strike="noStrike" dirty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1800" b="1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sng" strike="noStrike" dirty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1800" b="1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sng" strike="noStrike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  <a:endParaRPr lang="en-US" sz="1800" b="1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sng" strike="noStrike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Change</a:t>
                      </a:r>
                      <a:endParaRPr lang="en-US" sz="1800" b="1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CF%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50.92%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52.73%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+1.81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FF%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50.42%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52.65%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+2.22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>
                          <a:latin typeface="Osaka"/>
                          <a:ea typeface="Osaka"/>
                          <a:cs typeface="Osaka"/>
                        </a:rPr>
                        <a:t>xGF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0.63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+0.10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 err="1">
                          <a:latin typeface="Osaka"/>
                          <a:ea typeface="Osaka"/>
                          <a:cs typeface="Osaka"/>
                        </a:rPr>
                        <a:t>xGA</a:t>
                      </a:r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0.06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xGF60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2.35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+0.25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xGA60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2.35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Osaka"/>
                          <a:ea typeface="Osaka"/>
                          <a:cs typeface="Osaka"/>
                        </a:rPr>
                        <a:t>2.40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0.05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651252" y="3406591"/>
          <a:ext cx="5312664" cy="3017462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328166"/>
                <a:gridCol w="1328166"/>
                <a:gridCol w="1328166"/>
                <a:gridCol w="1328166"/>
              </a:tblGrid>
              <a:tr h="431066">
                <a:tc>
                  <a:txBody>
                    <a:bodyPr/>
                    <a:lstStyle/>
                    <a:p>
                      <a:pPr algn="ctr"/>
                      <a:r>
                        <a:rPr lang="en-US" sz="18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180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180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Change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CF%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51.09%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52.17%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+1.08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FF%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50.58%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52.04%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+1.46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 err="1">
                          <a:latin typeface="Osaka"/>
                          <a:ea typeface="Osaka"/>
                          <a:cs typeface="Osaka"/>
                        </a:rPr>
                        <a:t>xGF</a:t>
                      </a:r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Osaka"/>
                          <a:ea typeface="Osaka"/>
                          <a:cs typeface="Osaka"/>
                        </a:rPr>
                        <a:t>-0.04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 err="1">
                          <a:latin typeface="Osaka"/>
                          <a:ea typeface="Osaka"/>
                          <a:cs typeface="Osaka"/>
                        </a:rPr>
                        <a:t>xGA</a:t>
                      </a:r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0.52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Osaka"/>
                          <a:ea typeface="Osaka"/>
                          <a:cs typeface="Osaka"/>
                        </a:rPr>
                        <a:t>-0.05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xGF60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2.31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2.51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+0.20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latin typeface="Osaka"/>
                          <a:ea typeface="Osaka"/>
                          <a:cs typeface="Osaka"/>
                        </a:rPr>
                        <a:t>xGA60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2.26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Osaka"/>
                          <a:ea typeface="Osaka"/>
                          <a:cs typeface="Osaka"/>
                        </a:rPr>
                        <a:t>2.40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2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0.14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2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9592" y="3406591"/>
            <a:ext cx="2084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Rockwell"/>
                <a:cs typeface="Rockwell"/>
              </a:rPr>
              <a:t>Defense</a:t>
            </a:r>
            <a:endParaRPr lang="en-US" sz="3600" u="sng" dirty="0">
              <a:solidFill>
                <a:schemeClr val="accent4">
                  <a:lumMod val="20000"/>
                  <a:lumOff val="80000"/>
                </a:schemeClr>
              </a:solidFill>
              <a:latin typeface="Rockwell"/>
              <a:cs typeface="Rockwel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Zone Entries</a:t>
            </a:r>
            <a:br>
              <a:rPr lang="en-US" u="sng" dirty="0" smtClean="0"/>
            </a:br>
            <a:r>
              <a:rPr lang="en-US" dirty="0" smtClean="0"/>
              <a:t>(2013-14)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60586" y="198934"/>
          <a:ext cx="5289180" cy="3954714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402481"/>
                <a:gridCol w="1242109"/>
                <a:gridCol w="1322295"/>
                <a:gridCol w="1322295"/>
              </a:tblGrid>
              <a:tr h="659119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200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200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  <a:endParaRPr lang="en-US" sz="200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Change</a:t>
                      </a:r>
                      <a:endParaRPr lang="en-US" sz="2000" u="sng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59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1" u="none" strike="noStrike">
                          <a:latin typeface="Osaka"/>
                          <a:ea typeface="Osaka"/>
                          <a:cs typeface="Osaka"/>
                        </a:rPr>
                        <a:t>5V5 Entry%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50.65%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50.89%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+0.24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59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1" u="none" strike="noStrike" dirty="0">
                          <a:latin typeface="Osaka"/>
                          <a:ea typeface="Osaka"/>
                          <a:cs typeface="Osaka"/>
                        </a:rPr>
                        <a:t>Carry-in%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49.61%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57.02%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+7.41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59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1" u="none" strike="noStrike" dirty="0">
                          <a:latin typeface="Osaka"/>
                          <a:ea typeface="Osaka"/>
                          <a:cs typeface="Osaka"/>
                        </a:rPr>
                        <a:t>Shots per entry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latin typeface="Osaka"/>
                          <a:ea typeface="Osaka"/>
                          <a:cs typeface="Osaka"/>
                        </a:rPr>
                        <a:t>0.44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latin typeface="Osaka"/>
                          <a:ea typeface="Osaka"/>
                          <a:cs typeface="Osaka"/>
                        </a:rPr>
                        <a:t>0.50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+0.06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59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1" u="none" strike="noStrike">
                          <a:latin typeface="Osaka"/>
                          <a:ea typeface="Osaka"/>
                          <a:cs typeface="Osaka"/>
                        </a:rPr>
                        <a:t>OPP Carry-in%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47.07%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47.15%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0.07</a:t>
                      </a:r>
                      <a:r>
                        <a:rPr lang="en-US" sz="13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59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1" u="none" strike="noStrike" dirty="0">
                          <a:latin typeface="Osaka"/>
                          <a:ea typeface="Osaka"/>
                          <a:cs typeface="Osaka"/>
                        </a:rPr>
                        <a:t>OPP Shots per entry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latin typeface="Osaka"/>
                          <a:ea typeface="Osaka"/>
                          <a:cs typeface="Osaka"/>
                        </a:rPr>
                        <a:t>0.46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latin typeface="Osaka"/>
                          <a:ea typeface="Osaka"/>
                          <a:cs typeface="Osaka"/>
                        </a:rPr>
                        <a:t>0.47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+(</a:t>
                      </a:r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0.01</a:t>
                      </a:r>
                      <a:r>
                        <a:rPr lang="en-US" sz="1300" b="0" i="0" u="none" strike="noStrike" dirty="0" smtClean="0">
                          <a:solidFill>
                            <a:srgbClr val="FF0000"/>
                          </a:solidFill>
                          <a:latin typeface="Osaka"/>
                          <a:ea typeface="Osaka"/>
                          <a:cs typeface="Osaka"/>
                        </a:rPr>
                        <a:t>)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60586" y="4497292"/>
          <a:ext cx="5289180" cy="1837764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322295"/>
                <a:gridCol w="1322295"/>
                <a:gridCol w="1322295"/>
                <a:gridCol w="1322295"/>
              </a:tblGrid>
              <a:tr h="612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Statistic</a:t>
                      </a:r>
                      <a:endParaRPr lang="en-US" sz="2000" b="0" i="1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6D</a:t>
                      </a:r>
                      <a:endParaRPr lang="en-US" sz="2000" b="0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7D</a:t>
                      </a:r>
                      <a:endParaRPr lang="en-US" sz="2000" b="0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sng" strike="noStrike" dirty="0" smtClean="0">
                          <a:solidFill>
                            <a:srgbClr val="FFF2CC"/>
                          </a:solidFill>
                          <a:latin typeface="Osaka"/>
                          <a:ea typeface="Osaka"/>
                          <a:cs typeface="Osaka"/>
                        </a:rPr>
                        <a:t>Change</a:t>
                      </a:r>
                      <a:endParaRPr lang="en-US" sz="2000" b="0" i="0" u="sng" strike="noStrike" dirty="0">
                        <a:solidFill>
                          <a:srgbClr val="FFF2CC"/>
                        </a:solidFill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12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>
                          <a:latin typeface="Osaka"/>
                          <a:ea typeface="Osaka"/>
                          <a:cs typeface="Osaka"/>
                        </a:rPr>
                        <a:t>A1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latin typeface="Osaka"/>
                          <a:ea typeface="Osaka"/>
                          <a:cs typeface="Osaka"/>
                        </a:rPr>
                        <a:t>42.67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latin typeface="Osaka"/>
                          <a:ea typeface="Osaka"/>
                          <a:cs typeface="Osaka"/>
                        </a:rPr>
                        <a:t>44.41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+1.75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12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latin typeface="Osaka"/>
                          <a:ea typeface="Osaka"/>
                          <a:cs typeface="Osaka"/>
                        </a:rPr>
                        <a:t>SC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latin typeface="Osaka"/>
                          <a:ea typeface="Osaka"/>
                          <a:cs typeface="Osaka"/>
                        </a:rPr>
                        <a:t>15.41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latin typeface="Osaka"/>
                          <a:ea typeface="Osaka"/>
                          <a:cs typeface="Osaka"/>
                        </a:rPr>
                        <a:t>16.71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latin typeface="Osaka"/>
                          <a:ea typeface="Osaka"/>
                          <a:cs typeface="Osaka"/>
                        </a:rPr>
                        <a:t>+1.30</a:t>
                      </a:r>
                      <a:endParaRPr lang="en-US" sz="1300" b="0" i="0" u="none" strike="noStrike" dirty="0">
                        <a:latin typeface="Osaka"/>
                        <a:ea typeface="Osaka"/>
                        <a:cs typeface="Osak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0165" y="4497292"/>
            <a:ext cx="23308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u="sng" dirty="0" smtClean="0">
                <a:solidFill>
                  <a:srgbClr val="FFF2CC"/>
                </a:solidFill>
                <a:latin typeface="Rockwell"/>
                <a:cs typeface="Rockwell"/>
              </a:rPr>
              <a:t>Passing </a:t>
            </a:r>
          </a:p>
          <a:p>
            <a:pPr algn="ctr"/>
            <a:r>
              <a:rPr lang="en-US" sz="3300" dirty="0" smtClean="0">
                <a:solidFill>
                  <a:srgbClr val="FFF2CC"/>
                </a:solidFill>
                <a:latin typeface="Rockwell"/>
                <a:cs typeface="Rockwell"/>
              </a:rPr>
              <a:t>(2015-16)</a:t>
            </a:r>
            <a:endParaRPr lang="en-US" sz="3300" dirty="0">
              <a:solidFill>
                <a:srgbClr val="FFF2CC"/>
              </a:solidFill>
              <a:latin typeface="Rockwell"/>
              <a:cs typeface="Rockwel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Conclusion</a:t>
            </a:r>
            <a:endParaRPr lang="en-US" u="sng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The potential competitive advantage of the 7D roster structure should hold much intrigue and appeal for hockey management of all levels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dirty="0" smtClean="0"/>
              <a:t>Many potential applications and complements exist for the 7D strategy</a:t>
            </a:r>
          </a:p>
          <a:p>
            <a:pPr lvl="1">
              <a:spcAft>
                <a:spcPts val="1200"/>
              </a:spcAft>
              <a:buFont typeface="Arial"/>
              <a:buChar char="•"/>
            </a:pPr>
            <a:r>
              <a:rPr lang="en-US" dirty="0" smtClean="0"/>
              <a:t>Current trend of more mobile defensemen</a:t>
            </a:r>
          </a:p>
          <a:p>
            <a:pPr lvl="1">
              <a:spcAft>
                <a:spcPts val="1200"/>
              </a:spcAft>
              <a:buFont typeface="Arial"/>
              <a:buChar char="•"/>
            </a:pPr>
            <a:r>
              <a:rPr lang="en-US" dirty="0" smtClean="0"/>
              <a:t>Injury situations</a:t>
            </a:r>
          </a:p>
          <a:p>
            <a:pPr lvl="1">
              <a:spcAft>
                <a:spcPts val="1200"/>
              </a:spcAft>
              <a:buFont typeface="Arial"/>
              <a:buChar char="•"/>
            </a:pPr>
            <a:r>
              <a:rPr lang="en-US" dirty="0" smtClean="0"/>
              <a:t>Much more…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Future Exploration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 smtClean="0"/>
              <a:t>Ideas for future exploration include: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 The factor of fatigue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Additional injury analysis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Individual player analysis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Further zone entry and exit analysis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Other forms of tracking data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Informative models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Predictive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Eric Cantor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C52B7-C2F0-D842-A407-A1AA2C60BC6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Acknowledgements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 smtClean="0"/>
              <a:t>Ryan Stimson, Matthew Hoffman, and RIT</a:t>
            </a:r>
          </a:p>
          <a:p>
            <a:r>
              <a:rPr lang="en-US" dirty="0" smtClean="0"/>
              <a:t>Doug Ensley</a:t>
            </a:r>
          </a:p>
          <a:p>
            <a:r>
              <a:rPr lang="en-US" dirty="0" smtClean="0"/>
              <a:t>Michael Peterson</a:t>
            </a:r>
          </a:p>
          <a:p>
            <a:r>
              <a:rPr lang="en-US" dirty="0" smtClean="0"/>
              <a:t>Michael Schuckers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u="sng" dirty="0" smtClean="0"/>
              <a:t>Data Sources:</a:t>
            </a:r>
          </a:p>
          <a:p>
            <a:r>
              <a:rPr lang="en-US" dirty="0" smtClean="0"/>
              <a:t>Corsica.Hockey</a:t>
            </a:r>
          </a:p>
          <a:p>
            <a:r>
              <a:rPr lang="en-US" dirty="0" smtClean="0"/>
              <a:t>Corey Sznajder’s All Three Zone Project</a:t>
            </a:r>
          </a:p>
          <a:p>
            <a:r>
              <a:rPr lang="en-US" dirty="0" smtClean="0"/>
              <a:t>Ryan Stimson’s Passing Project</a:t>
            </a:r>
          </a:p>
          <a:p>
            <a:r>
              <a:rPr lang="en-US" dirty="0" smtClean="0"/>
              <a:t>NHL Injury Dataviz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3492</TotalTime>
  <Words>620</Words>
  <Application>Microsoft Office PowerPoint</Application>
  <PresentationFormat>On-screen Show (4:3)</PresentationFormat>
  <Paragraphs>288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Osaka</vt:lpstr>
      <vt:lpstr>Rockwell</vt:lpstr>
      <vt:lpstr>Office Theme</vt:lpstr>
      <vt:lpstr>Loading up the Blue Line                               Eric Cantor</vt:lpstr>
      <vt:lpstr>Introduction</vt:lpstr>
      <vt:lpstr>Background</vt:lpstr>
      <vt:lpstr>Outline</vt:lpstr>
      <vt:lpstr>PowerPoint Presentation</vt:lpstr>
      <vt:lpstr>PowerPoint Presentation</vt:lpstr>
      <vt:lpstr>PowerPoint Presentation</vt:lpstr>
      <vt:lpstr>Defense TOI</vt:lpstr>
      <vt:lpstr>Top Six Forwards TOI</vt:lpstr>
      <vt:lpstr>Overall Team Statistics</vt:lpstr>
      <vt:lpstr>Top Six Forwards </vt:lpstr>
      <vt:lpstr>Zone Entries (2013-14)</vt:lpstr>
      <vt:lpstr>Conclusion</vt:lpstr>
      <vt:lpstr>Future Exploration</vt:lpstr>
      <vt:lpstr>Acknowledgements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Loading up the Blue Line</dc:title>
  <dc:creator>Eric Cantor</dc:creator>
  <cp:lastModifiedBy>Ryan Stimson</cp:lastModifiedBy>
  <cp:revision>70</cp:revision>
  <dcterms:created xsi:type="dcterms:W3CDTF">2016-09-06T18:11:52Z</dcterms:created>
  <dcterms:modified xsi:type="dcterms:W3CDTF">2016-09-13T13:15:41Z</dcterms:modified>
</cp:coreProperties>
</file>