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70D5C17-3625-473D-BC47-309835CC8945}">
  <a:tblStyle styleId="{370D5C17-3625-473D-BC47-309835CC8945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63758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14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use any metric you would like - Corsi/xG/WAR</a:t>
            </a:r>
          </a:p>
        </p:txBody>
      </p:sp>
    </p:spTree>
    <p:extLst>
      <p:ext uri="{BB962C8B-B14F-4D97-AF65-F5344CB8AC3E}">
        <p14:creationId xmlns:p14="http://schemas.microsoft.com/office/powerpoint/2010/main" val="2395107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731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3576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5327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708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can use any metric you would like - Corsi/xG/WAR</a:t>
            </a:r>
          </a:p>
        </p:txBody>
      </p:sp>
    </p:spTree>
    <p:extLst>
      <p:ext uri="{BB962C8B-B14F-4D97-AF65-F5344CB8AC3E}">
        <p14:creationId xmlns:p14="http://schemas.microsoft.com/office/powerpoint/2010/main" val="2553731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can use any metric you would like - Corsi/xG/WAR</a:t>
            </a:r>
          </a:p>
        </p:txBody>
      </p:sp>
    </p:spTree>
    <p:extLst>
      <p:ext uri="{BB962C8B-B14F-4D97-AF65-F5344CB8AC3E}">
        <p14:creationId xmlns:p14="http://schemas.microsoft.com/office/powerpoint/2010/main" val="520788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0135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87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658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072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2023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772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5507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416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2155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3277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357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2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98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598100" y="2447747"/>
            <a:ext cx="8222100" cy="838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Maximizing NHL Player Usage Using a Linear Optimization Model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598088" y="3754187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Dawson Sprigings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205500" y="289775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What is wrong with a linear model?</a:t>
            </a:r>
          </a:p>
        </p:txBody>
      </p:sp>
      <p:pic>
        <p:nvPicPr>
          <p:cNvPr id="61" name="Shape 61" descr="proj.v.act.zoomed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9075" y="932075"/>
            <a:ext cx="6285846" cy="370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Is a linear model the right choice?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" sz="2000"/>
              <a:t>Theoretical 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" sz="2000"/>
              <a:t>Residual Analysis</a:t>
            </a:r>
          </a:p>
          <a:p>
            <a:pPr marL="914400" lvl="1" indent="-330200" rtl="0">
              <a:spcBef>
                <a:spcPts val="0"/>
              </a:spcBef>
              <a:buSzPct val="100000"/>
              <a:buAutoNum type="alphaLcPeriod"/>
            </a:pPr>
            <a:r>
              <a:rPr lang="en" sz="1600"/>
              <a:t>Residual = Observed - Predicted</a:t>
            </a:r>
          </a:p>
          <a:p>
            <a:pPr marL="914400" lvl="1" indent="-330200" rtl="0">
              <a:spcBef>
                <a:spcPts val="0"/>
              </a:spcBef>
              <a:buSzPct val="100000"/>
              <a:buAutoNum type="alphaLcPeriod"/>
            </a:pPr>
            <a:r>
              <a:rPr lang="en" sz="1600"/>
              <a:t>Example:</a:t>
            </a:r>
          </a:p>
          <a:p>
            <a:pPr marL="1371600" lvl="2" indent="-330200" rtl="0">
              <a:spcBef>
                <a:spcPts val="0"/>
              </a:spcBef>
              <a:buSzPct val="100000"/>
              <a:buAutoNum type="romanLcPeriod"/>
            </a:pPr>
            <a:r>
              <a:rPr lang="en" sz="1600"/>
              <a:t>Fake model to predict how many goals a player will score</a:t>
            </a:r>
          </a:p>
          <a:p>
            <a:pPr marL="1371600" lvl="2" indent="-330200" rtl="0">
              <a:spcBef>
                <a:spcPts val="0"/>
              </a:spcBef>
              <a:buSzPct val="100000"/>
              <a:buAutoNum type="romanLcPeriod"/>
            </a:pPr>
            <a:r>
              <a:rPr lang="en" sz="1600"/>
              <a:t>Model Predicts -&gt; 5</a:t>
            </a:r>
          </a:p>
          <a:p>
            <a:pPr marL="1371600" lvl="2" indent="-330200" rtl="0">
              <a:spcBef>
                <a:spcPts val="0"/>
              </a:spcBef>
              <a:buSzPct val="100000"/>
              <a:buAutoNum type="romanLcPeriod"/>
            </a:pPr>
            <a:r>
              <a:rPr lang="en" sz="1600"/>
              <a:t>Player Actually Scores -&gt; 7</a:t>
            </a:r>
          </a:p>
          <a:p>
            <a:pPr marL="1371600" lvl="2" indent="-330200" rtl="0">
              <a:spcBef>
                <a:spcPts val="0"/>
              </a:spcBef>
              <a:buSzPct val="100000"/>
              <a:buAutoNum type="romanLcPeriod"/>
            </a:pPr>
            <a:r>
              <a:rPr lang="en" sz="1600"/>
              <a:t>Residual -&gt;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72" descr="pya.zoomedou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2951" y="839548"/>
            <a:ext cx="6738099" cy="39820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51875"/>
            <a:ext cx="8520600" cy="572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Theoretical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 descr="residuals.l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450" y="811275"/>
            <a:ext cx="72771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151875"/>
            <a:ext cx="8520600" cy="572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2.	Residual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 descr="cum.res.l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875" y="895350"/>
            <a:ext cx="7334250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>
            <a:spLocks noGrp="1"/>
          </p:cNvSpPr>
          <p:nvPr>
            <p:ph type="title" idx="4294967295"/>
          </p:nvPr>
        </p:nvSpPr>
        <p:spPr>
          <a:xfrm>
            <a:off x="311700" y="151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/>
              <a:t>2.	Residual Analysis - Cumulative Residual Plot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205500" y="289775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Solution: Non-Linear Model</a:t>
            </a:r>
          </a:p>
        </p:txBody>
      </p:sp>
      <p:pic>
        <p:nvPicPr>
          <p:cNvPr id="91" name="Shape 91" descr="basketbal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299" y="932075"/>
            <a:ext cx="6115399" cy="394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205500" y="289775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Finding a Time-On-Ice Cutoff</a:t>
            </a:r>
          </a:p>
        </p:txBody>
      </p:sp>
      <p:pic>
        <p:nvPicPr>
          <p:cNvPr id="97" name="Shape 97" descr="CF.stab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175" y="932074"/>
            <a:ext cx="7593649" cy="410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4294967295"/>
          </p:nvPr>
        </p:nvSpPr>
        <p:spPr>
          <a:xfrm>
            <a:off x="205500" y="289775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Polynomial Regression</a:t>
            </a:r>
          </a:p>
        </p:txBody>
      </p:sp>
      <p:pic>
        <p:nvPicPr>
          <p:cNvPr id="103" name="Shape 103" descr="poly.r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75" y="932075"/>
            <a:ext cx="7667625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Shape 108" descr="act.v.proj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25" y="805550"/>
            <a:ext cx="76295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>
            <a:spLocks noGrp="1"/>
          </p:cNvSpPr>
          <p:nvPr>
            <p:ph type="body" idx="4294967295"/>
          </p:nvPr>
        </p:nvSpPr>
        <p:spPr>
          <a:xfrm>
            <a:off x="205500" y="289775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Basic Linear vs. Polynomial Regression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4294967295"/>
          </p:nvPr>
        </p:nvSpPr>
        <p:spPr>
          <a:xfrm>
            <a:off x="192175" y="63250"/>
            <a:ext cx="8520600" cy="64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Linear vs. Polynomial - Cumulative Residual Plot</a:t>
            </a:r>
          </a:p>
        </p:txBody>
      </p:sp>
      <p:pic>
        <p:nvPicPr>
          <p:cNvPr id="115" name="Shape 115" descr="comp.r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050" y="619112"/>
            <a:ext cx="7581900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Should you play your best players together?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/>
              <a:t>Short Answer: NO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/>
              <a:t>Better Answer: It depends 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7 Models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All - Average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3 Bad Players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2 Bad Players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1 Bad Player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3 Good Players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2 Good Players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1 Good Player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Good = CF%RelTM &gt; 1 SD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Bad = CF%RelTM &lt; -1 SD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Good Player - Brad Marchand</a:t>
            </a:r>
          </a:p>
        </p:txBody>
      </p:sp>
      <p:pic>
        <p:nvPicPr>
          <p:cNvPr id="128" name="Shape 128" descr="bradmarchan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425" y="1017725"/>
            <a:ext cx="6591150" cy="37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Bad Player - Zac Rinaldo</a:t>
            </a:r>
          </a:p>
        </p:txBody>
      </p:sp>
      <p:pic>
        <p:nvPicPr>
          <p:cNvPr id="134" name="Shape 134" descr="122215-NHL-Boston-Bruins-Zac-Rinaldo-PI-JE.vresize.1200.675.high.2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600" y="1152475"/>
            <a:ext cx="6886800" cy="387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Average Player - David Pastrnak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40" name="Shape 140" descr="bruins_david_pastrnak_11241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7551" y="1017725"/>
            <a:ext cx="6128899" cy="3554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Diminishing Returns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Model: 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Dependent Variable </a:t>
            </a:r>
          </a:p>
          <a:p>
            <a:pPr marL="914400" lvl="1" indent="-317500">
              <a:spcBef>
                <a:spcPts val="0"/>
              </a:spcBef>
              <a:buSzPct val="77777"/>
            </a:pPr>
            <a:r>
              <a:rPr lang="en" sz="1800"/>
              <a:t>Actual Line CF%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Independent Variable </a:t>
            </a:r>
          </a:p>
          <a:p>
            <a:pPr marL="914400" lvl="1" indent="-317500">
              <a:spcBef>
                <a:spcPts val="0"/>
              </a:spcBef>
              <a:buSzPct val="77777"/>
            </a:pPr>
            <a:r>
              <a:rPr lang="en" sz="1800"/>
              <a:t>Estimated Line CF%</a:t>
            </a:r>
          </a:p>
          <a:p>
            <a:pPr marL="914400" lvl="1" indent="-317500">
              <a:spcBef>
                <a:spcPts val="0"/>
              </a:spcBef>
              <a:buSzPct val="100000"/>
            </a:pPr>
            <a:r>
              <a:rPr lang="en" sz="1400"/>
              <a:t>Est. Line CF% = (P1 CF%RelTM + P2 CF%RelTM P3 CF%RelTM)/3</a:t>
            </a:r>
          </a:p>
          <a:p>
            <a:pPr lvl="0" rtl="0">
              <a:spcBef>
                <a:spcPts val="0"/>
              </a:spcBef>
              <a:buNone/>
            </a:pPr>
            <a:endParaRPr sz="1800"/>
          </a:p>
        </p:txBody>
      </p:sp>
      <p:graphicFrame>
        <p:nvGraphicFramePr>
          <p:cNvPr id="147" name="Shape 147"/>
          <p:cNvGraphicFramePr/>
          <p:nvPr/>
        </p:nvGraphicFramePr>
        <p:xfrm>
          <a:off x="5084800" y="12226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{370D5C17-3625-473D-BC47-309835CC8945}</a:tableStyleId>
              </a:tblPr>
              <a:tblGrid>
                <a:gridCol w="1747550"/>
                <a:gridCol w="1747550"/>
              </a:tblGrid>
              <a:tr h="39472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Model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Beta Coefficient 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 Good Players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0.51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 Good Players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0.87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 Good Player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1.3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All Average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1.58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 Bad Player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1.41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 Bad Players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</a:t>
                      </a:r>
                    </a:p>
                  </a:txBody>
                  <a:tcPr marL="91425" marR="91425" marT="91425" marB="91425"/>
                </a:tc>
              </a:tr>
              <a:tr h="37955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 Bad Players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1.02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Linear Optimization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Maximize under a certain set of constraints 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</a:pPr>
            <a:r>
              <a:rPr lang="en"/>
              <a:t>Gives us the “best” possible lines 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Can use “best” lines as a baseline to see how much value is being lost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Unfair to compare actual lines to best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Compare to “basic” model instead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Basic Model vs. New Model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Basic Model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Uses straight line approach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Output 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Sub-optimal lines 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Incorrect performance projections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New Model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Uses polynomial approach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Uses 7 different models to account for line makeup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Output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“Best” lines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Can apply to the lineup created by the basic model to give correct predictions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Basic Model vs. New Model - Effect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/>
              <a:t>Incorrect Projections 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Basic Model overestimated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Minnesota 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Los Angeles 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Arizona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Basic Model underestimated 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Florida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Nashville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Montreal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/>
              <a:t>Cost of Bad Lineups (Goals)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Minnesota - 7.88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Los Angeles  - 6.05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Carolina - 4.79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" sz="1800"/>
              <a:t>Boston - 3.25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Summary &amp; Future Work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Polynomial regression is more appropriate than standard linear model</a:t>
            </a:r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Try to spread talent throughout lineup to maximize impact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Offense vs. Defense</a:t>
            </a:r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Improve the 7 models approach</a:t>
            </a:r>
          </a:p>
          <a:p>
            <a:pPr marL="457200" lvl="0" indent="-342900">
              <a:spcBef>
                <a:spcPts val="0"/>
              </a:spcBef>
              <a:buSzPct val="100000"/>
            </a:pPr>
            <a:r>
              <a:rPr lang="en" sz="1800"/>
              <a:t>Apply different metrics</a:t>
            </a:r>
          </a:p>
          <a:p>
            <a:pPr marL="914400" lvl="1" indent="-317500">
              <a:spcBef>
                <a:spcPts val="0"/>
              </a:spcBef>
              <a:buSzPct val="100000"/>
            </a:pPr>
            <a:r>
              <a:rPr lang="en" sz="1400"/>
              <a:t>xG / WAR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720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PresentationFormat>On-screen Show (16:9)</PresentationFormat>
  <Paragraphs>103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simple-light-2</vt:lpstr>
      <vt:lpstr>Maximizing NHL Player Usage Using a Linear Optimization Model</vt:lpstr>
      <vt:lpstr>PowerPoint Presentation</vt:lpstr>
      <vt:lpstr>Is a linear model the right choice?</vt:lpstr>
      <vt:lpstr>Theoretical</vt:lpstr>
      <vt:lpstr>2. Residual Analysis</vt:lpstr>
      <vt:lpstr>2. Residual Analysis - Cumulative Residual Plot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Should you play your best players together? </vt:lpstr>
      <vt:lpstr>Good Player - Brad Marchand</vt:lpstr>
      <vt:lpstr>Bad Player - Zac Rinaldo</vt:lpstr>
      <vt:lpstr>Average Player - David Pastrnak </vt:lpstr>
      <vt:lpstr>Diminishing Returns  </vt:lpstr>
      <vt:lpstr>Linear Optimization</vt:lpstr>
      <vt:lpstr>Basic Model vs. New Model</vt:lpstr>
      <vt:lpstr>Basic Model vs. New Model - Effect </vt:lpstr>
      <vt:lpstr>Summary &amp; Future Work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Maximizing NHL Player Usage Using a Linear Optimization Model</dc:title>
  <dc:creator>Ryan Stimson</dc:creator>
  <cp:lastModifiedBy>Ryan Stimson</cp:lastModifiedBy>
  <cp:revision>1</cp:revision>
  <dcterms:modified xsi:type="dcterms:W3CDTF">2016-09-13T13:17:29Z</dcterms:modified>
</cp:coreProperties>
</file>