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sldIdLst>
    <p:sldId id="300" r:id="rId5"/>
    <p:sldId id="284" r:id="rId6"/>
    <p:sldId id="288" r:id="rId7"/>
    <p:sldId id="287" r:id="rId8"/>
    <p:sldId id="257" r:id="rId9"/>
    <p:sldId id="258" r:id="rId10"/>
    <p:sldId id="263" r:id="rId11"/>
    <p:sldId id="298" r:id="rId12"/>
    <p:sldId id="299" r:id="rId13"/>
    <p:sldId id="280" r:id="rId14"/>
    <p:sldId id="281" r:id="rId15"/>
    <p:sldId id="282" r:id="rId16"/>
    <p:sldId id="289" r:id="rId17"/>
    <p:sldId id="291" r:id="rId18"/>
    <p:sldId id="292" r:id="rId19"/>
    <p:sldId id="293" r:id="rId20"/>
    <p:sldId id="295" r:id="rId21"/>
    <p:sldId id="294" r:id="rId22"/>
    <p:sldId id="277" r:id="rId23"/>
    <p:sldId id="278" r:id="rId24"/>
    <p:sldId id="264" r:id="rId25"/>
    <p:sldId id="262" r:id="rId26"/>
    <p:sldId id="260" r:id="rId27"/>
    <p:sldId id="261" r:id="rId28"/>
    <p:sldId id="265" r:id="rId29"/>
    <p:sldId id="268" r:id="rId30"/>
    <p:sldId id="273" r:id="rId31"/>
    <p:sldId id="270" r:id="rId32"/>
    <p:sldId id="271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ata Vis General" id="{E077E5BD-1693-8449-90C7-1FC38DC5E166}">
          <p14:sldIdLst>
            <p14:sldId id="300"/>
          </p14:sldIdLst>
        </p14:section>
        <p14:section name="Spatial Analysis" id="{407250C8-9685-5248-8791-1015E2BBCD03}">
          <p14:sldIdLst>
            <p14:sldId id="284"/>
            <p14:sldId id="288"/>
            <p14:sldId id="287"/>
            <p14:sldId id="257"/>
            <p14:sldId id="258"/>
            <p14:sldId id="263"/>
            <p14:sldId id="298"/>
            <p14:sldId id="299"/>
            <p14:sldId id="280"/>
            <p14:sldId id="281"/>
            <p14:sldId id="282"/>
            <p14:sldId id="289"/>
            <p14:sldId id="291"/>
            <p14:sldId id="292"/>
            <p14:sldId id="293"/>
            <p14:sldId id="295"/>
            <p14:sldId id="294"/>
          </p14:sldIdLst>
        </p14:section>
        <p14:section name="Animated" id="{C46E3F91-DB8E-3442-8729-5F8C8B7519EB}">
          <p14:sldIdLst>
            <p14:sldId id="277"/>
            <p14:sldId id="278"/>
            <p14:sldId id="264"/>
            <p14:sldId id="262"/>
            <p14:sldId id="260"/>
            <p14:sldId id="261"/>
          </p14:sldIdLst>
        </p14:section>
        <p14:section name="Network Analysis" id="{1A1EC511-6939-6444-B041-D777DFCC8BB2}">
          <p14:sldIdLst>
            <p14:sldId id="265"/>
            <p14:sldId id="268"/>
          </p14:sldIdLst>
        </p14:section>
        <p14:section name="Fancy Stuff" id="{DFBFBD50-D334-E442-AE0E-F73A195A6E52}">
          <p14:sldIdLst>
            <p14:sldId id="273"/>
            <p14:sldId id="270"/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89" autoAdjust="0"/>
    <p:restoredTop sz="94660"/>
  </p:normalViewPr>
  <p:slideViewPr>
    <p:cSldViewPr snapToGrid="0" snapToObjects="1">
      <p:cViewPr>
        <p:scale>
          <a:sx n="125" d="100"/>
          <a:sy n="125" d="100"/>
        </p:scale>
        <p:origin x="-176" y="1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9/20/16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9/20/16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jpg"/><Relationship Id="rId3" Type="http://schemas.openxmlformats.org/officeDocument/2006/relationships/hyperlink" Target="http://extremepresentation.typepad.com/files/choosing-a-good-chart-09.pdf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3" Type="http://schemas.openxmlformats.org/officeDocument/2006/relationships/hyperlink" Target="https://arxiv.org/abs/1602.06994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png"/><Relationship Id="rId3" Type="http://schemas.openxmlformats.org/officeDocument/2006/relationships/hyperlink" Target="https://arxiv.org/abs/1602.0699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Relationship Id="rId3" Type="http://schemas.openxmlformats.org/officeDocument/2006/relationships/hyperlink" Target="https://arxiv.org/abs/1602.06994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hyperlink" Target="https://www.wired.com/2014/10/faster-higher-stronger/" TargetMode="Externa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wired.com/2014/10/faster-higher-stronger/" TargetMode="Externa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github.com/toddwschneider/ballr" TargetMode="Externa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://nyloncalculus.com/2014/07/21/nba-hunting-ground-new-york-knicks-introduction-teamspace/" TargetMode="Externa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://nyloncalculus.com/2014/07/21/nba-hunting-ground-new-york-knicks-introduction-teamspace/" TargetMode="Externa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washingtonpost.com%5Cwp-srv%5Cspecial%5Csports%5Cwizards-shooting-stars" TargetMode="Externa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washingtonpost.com%5Cwp-srv%5Cspecial%5Csports%5Cwizards-shooting-stars" TargetMode="Externa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washingtonpost.com%5Cwp-srv%5Cspecial%5Csports%5Cwizards-shooting-stars" TargetMode="Externa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png"/><Relationship Id="rId3" Type="http://schemas.openxmlformats.org/officeDocument/2006/relationships/hyperlink" Target="http://www.lukebornn.com/papers/cervone_ssac_2014.pdf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png"/><Relationship Id="rId3" Type="http://schemas.openxmlformats.org/officeDocument/2006/relationships/hyperlink" Target="http://www.lukebornn.com/papers/cervone_ssac_2014.pdf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png"/><Relationship Id="rId3" Type="http://schemas.openxmlformats.org/officeDocument/2006/relationships/hyperlink" Target="http://www.lukebornn.com/papers/cervone_ssac_2014.pdf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.png"/><Relationship Id="rId3" Type="http://schemas.openxmlformats.org/officeDocument/2006/relationships/hyperlink" Target="http://www.lukebornn.com/papers/cervone_ssac_2014.pdf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png"/><Relationship Id="rId3" Type="http://schemas.openxmlformats.org/officeDocument/2006/relationships/hyperlink" Target="http://www.sloansportsconference.com/wp-content/uploads/2016/02/1556-NBA-Court-Realty.p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.png"/><Relationship Id="rId3" Type="http://schemas.openxmlformats.org/officeDocument/2006/relationships/hyperlink" Target="http://www.sloansportsconference.com/wp-content/uploads/2016/02/1556-NBA-Court-Realty.pdf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gif"/><Relationship Id="rId3" Type="http://schemas.openxmlformats.org/officeDocument/2006/relationships/hyperlink" Target="http://dcervone.com/slides/court_realty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://dcervone.com/slides/court_realty.html" TargetMode="External"/><Relationship Id="rId3" Type="http://schemas.openxmlformats.org/officeDocument/2006/relationships/image" Target="../media/image20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peterbeshai.com/buckets/app/" TargetMode="External"/><Relationship Id="rId3" Type="http://schemas.openxmlformats.org/officeDocument/2006/relationships/image" Target="../media/image22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gif"/><Relationship Id="rId3" Type="http://schemas.openxmlformats.org/officeDocument/2006/relationships/hyperlink" Target="http://stats.nba.com/featured/movement_animations_2014_10_27.html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gif"/><Relationship Id="rId3" Type="http://schemas.openxmlformats.org/officeDocument/2006/relationships/hyperlink" Target="http://stats.nba.com/featured/movement_animations_2014_10_27.html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hyperlink" Target="http://doi.org/10.1371/journal.pone.0047445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doi.org/10.1371/journal.pone.0047445" TargetMode="External"/><Relationship Id="rId3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7.png"/><Relationship Id="rId3" Type="http://schemas.openxmlformats.org/officeDocument/2006/relationships/hyperlink" Target="https://crumpledpaperjumper.com/2016/04/25/introducing-the-graphic-box-score/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8.jpg"/><Relationship Id="rId3" Type="http://schemas.openxmlformats.org/officeDocument/2006/relationships/hyperlink" Target="http://fansided.com/2016/09/07/free-agency-changed-nba-team-building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9.jpg"/><Relationship Id="rId3" Type="http://schemas.openxmlformats.org/officeDocument/2006/relationships/hyperlink" Target="http://fansided.com/2016/09/07/free-agency-changed-nba-team-build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choosing-a-good-chart-09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5" b="5425"/>
          <a:stretch>
            <a:fillRect/>
          </a:stretch>
        </p:blipFill>
        <p:spPr>
          <a:xfrm>
            <a:off x="0" y="0"/>
            <a:ext cx="9144000" cy="6299200"/>
          </a:xfrm>
        </p:spPr>
      </p:pic>
      <p:sp>
        <p:nvSpPr>
          <p:cNvPr id="6" name="TextBox 5"/>
          <p:cNvSpPr txBox="1"/>
          <p:nvPr/>
        </p:nvSpPr>
        <p:spPr>
          <a:xfrm>
            <a:off x="294640" y="6400800"/>
            <a:ext cx="843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“Choosing a Good Chart.” </a:t>
            </a:r>
            <a:r>
              <a:rPr lang="en-US" sz="1200" dirty="0" smtClean="0"/>
              <a:t>by Andrew </a:t>
            </a:r>
            <a:r>
              <a:rPr lang="en-US" sz="1200" dirty="0" err="1" smtClean="0"/>
              <a:t>Abela</a:t>
            </a:r>
            <a:r>
              <a:rPr lang="en-US" sz="1200" dirty="0" smtClean="0"/>
              <a:t> </a:t>
            </a:r>
            <a:r>
              <a:rPr lang="en-US" sz="1200" dirty="0" smtClean="0">
                <a:hlinkClick r:id="rId3"/>
              </a:rPr>
              <a:t>&lt;</a:t>
            </a:r>
            <a:r>
              <a:rPr lang="en-US" sz="1200" dirty="0">
                <a:hlinkClick r:id="rId3"/>
              </a:rPr>
              <a:t>http://extremepresentation.typepad.com/files/choosing-a-good-chart-09.</a:t>
            </a:r>
            <a:r>
              <a:rPr lang="en-US" sz="1200" dirty="0" smtClean="0">
                <a:hlinkClick r:id="rId3"/>
              </a:rPr>
              <a:t>pdf&gt;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5117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Spatio_Temporal_Fig2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38" r="-7438"/>
          <a:stretch>
            <a:fillRect/>
          </a:stretch>
        </p:blipFill>
        <p:spPr>
          <a:xfrm>
            <a:off x="0" y="0"/>
            <a:ext cx="9144000" cy="58404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85695"/>
            <a:ext cx="5486400" cy="588936"/>
          </a:xfrm>
        </p:spPr>
        <p:txBody>
          <a:bodyPr/>
          <a:lstStyle/>
          <a:p>
            <a:r>
              <a:rPr lang="en-US" dirty="0" err="1" smtClean="0"/>
              <a:t>Gudmundsson</a:t>
            </a:r>
            <a:r>
              <a:rPr lang="en-US" dirty="0"/>
              <a:t>, Joachim and Michael Horton. “</a:t>
            </a:r>
            <a:r>
              <a:rPr lang="en-US" dirty="0" err="1"/>
              <a:t>Spatio</a:t>
            </a:r>
            <a:r>
              <a:rPr lang="en-US" dirty="0"/>
              <a:t>-Temporal Analysis of Team Sports - A Survey.” </a:t>
            </a:r>
            <a:r>
              <a:rPr lang="en-US" i="1" dirty="0" err="1"/>
              <a:t>CoRR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abs/1602.06994 </a:t>
            </a:r>
            <a:r>
              <a:rPr lang="en-US" dirty="0"/>
              <a:t>(2016): n. </a:t>
            </a:r>
            <a:r>
              <a:rPr lang="en-US" dirty="0" err="1"/>
              <a:t>pag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8343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Spatio_Temporal_Fig4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204" r="-23204"/>
          <a:stretch>
            <a:fillRect/>
          </a:stretch>
        </p:blipFill>
        <p:spPr>
          <a:xfrm>
            <a:off x="0" y="0"/>
            <a:ext cx="9144000" cy="58404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85695"/>
            <a:ext cx="5486400" cy="588936"/>
          </a:xfrm>
        </p:spPr>
        <p:txBody>
          <a:bodyPr/>
          <a:lstStyle/>
          <a:p>
            <a:r>
              <a:rPr lang="en-US" dirty="0" err="1" smtClean="0"/>
              <a:t>Gudmundsson</a:t>
            </a:r>
            <a:r>
              <a:rPr lang="en-US" dirty="0"/>
              <a:t>, Joachim and Michael Horton. “</a:t>
            </a:r>
            <a:r>
              <a:rPr lang="en-US" dirty="0" err="1"/>
              <a:t>Spatio</a:t>
            </a:r>
            <a:r>
              <a:rPr lang="en-US" dirty="0"/>
              <a:t>-Temporal Analysis of Team Sports - A Survey.” </a:t>
            </a:r>
            <a:r>
              <a:rPr lang="en-US" i="1" dirty="0" err="1"/>
              <a:t>CoRR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abs/1602.06994 </a:t>
            </a:r>
            <a:r>
              <a:rPr lang="en-US" dirty="0"/>
              <a:t>(2016): n. </a:t>
            </a:r>
            <a:r>
              <a:rPr lang="en-US" dirty="0" err="1"/>
              <a:t>pag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9176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Spatio_Temporal_Fig5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145" b="-12145"/>
          <a:stretch>
            <a:fillRect/>
          </a:stretch>
        </p:blipFill>
        <p:spPr>
          <a:xfrm>
            <a:off x="0" y="0"/>
            <a:ext cx="9144000" cy="58404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85695"/>
            <a:ext cx="5486400" cy="588936"/>
          </a:xfrm>
        </p:spPr>
        <p:txBody>
          <a:bodyPr/>
          <a:lstStyle/>
          <a:p>
            <a:r>
              <a:rPr lang="en-US" dirty="0" err="1" smtClean="0"/>
              <a:t>Gudmundsson</a:t>
            </a:r>
            <a:r>
              <a:rPr lang="en-US" dirty="0"/>
              <a:t>, Joachim and Michael Horton. “</a:t>
            </a:r>
            <a:r>
              <a:rPr lang="en-US" dirty="0" err="1"/>
              <a:t>Spatio</a:t>
            </a:r>
            <a:r>
              <a:rPr lang="en-US" dirty="0"/>
              <a:t>-Temporal Analysis of Team Sports - A Survey.” </a:t>
            </a:r>
            <a:r>
              <a:rPr lang="en-US" i="1" dirty="0" err="1"/>
              <a:t>CoRR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abs/1602.06994 </a:t>
            </a:r>
            <a:r>
              <a:rPr lang="en-US" dirty="0"/>
              <a:t>(2016): n. </a:t>
            </a:r>
            <a:r>
              <a:rPr lang="en-US" dirty="0" err="1"/>
              <a:t>pag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358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ots_from_around_the_world_MarkMcClusky_Wired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301"/>
            <a:ext cx="9144000" cy="434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37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tecting_the_rim_mcclusky_wired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9452"/>
            <a:ext cx="9144000" cy="305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492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lR_Interactive_ToddWSchneider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12" y="0"/>
            <a:ext cx="64913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29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NBA Hunting Grounds: An Introduction to </a:t>
            </a:r>
            <a:r>
              <a:rPr lang="en-US" dirty="0" err="1" smtClean="0"/>
              <a:t>TeamSPACE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b="0" dirty="0" smtClean="0"/>
              <a:t>by Matt </a:t>
            </a:r>
            <a:r>
              <a:rPr lang="en-US" b="0" dirty="0" err="1" smtClean="0"/>
              <a:t>D’Anna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“In </a:t>
            </a:r>
            <a:r>
              <a:rPr lang="en-US" dirty="0"/>
              <a:t>animal movement theories, a Hunting Ground is an area a predator regularly visits find prey. Applied to principals of law enforcement and crime analysis, a Hunting Ground is an area a serial criminal attacks victims in a regular, patterned, and predictable manner</a:t>
            </a:r>
            <a:r>
              <a:rPr lang="en-US" dirty="0" smtClean="0"/>
              <a:t>.”</a:t>
            </a:r>
          </a:p>
          <a:p>
            <a:endParaRPr lang="en-US" dirty="0" smtClean="0"/>
          </a:p>
          <a:p>
            <a:r>
              <a:rPr lang="en-US" dirty="0" smtClean="0"/>
              <a:t>“We can </a:t>
            </a:r>
            <a:r>
              <a:rPr lang="en-US" dirty="0"/>
              <a:t>extrapolate from point-based events (attacks/crimes/shots) using kernel densities based on observed mean nearest neighbor distances of each individual’s collection of points across the study area, weighted by </a:t>
            </a:r>
            <a:r>
              <a:rPr lang="en-US" dirty="0" smtClean="0"/>
              <a:t>success…”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6"/>
                </a:solidFill>
                <a:hlinkClick r:id="rId2"/>
              </a:rPr>
              <a:t>&lt;http</a:t>
            </a:r>
            <a:r>
              <a:rPr lang="en-US" dirty="0">
                <a:solidFill>
                  <a:schemeClr val="accent6"/>
                </a:solidFill>
                <a:hlinkClick r:id="rId2"/>
              </a:rPr>
              <a:t>://</a:t>
            </a:r>
            <a:r>
              <a:rPr lang="en-US" dirty="0" err="1">
                <a:solidFill>
                  <a:schemeClr val="accent6"/>
                </a:solidFill>
                <a:hlinkClick r:id="rId2"/>
              </a:rPr>
              <a:t>nyloncalculus.com</a:t>
            </a:r>
            <a:r>
              <a:rPr lang="en-US" dirty="0">
                <a:solidFill>
                  <a:schemeClr val="accent6"/>
                </a:solidFill>
                <a:hlinkClick r:id="rId2"/>
              </a:rPr>
              <a:t>/2014/07/21/</a:t>
            </a:r>
            <a:r>
              <a:rPr lang="en-US" dirty="0" err="1">
                <a:solidFill>
                  <a:schemeClr val="accent6"/>
                </a:solidFill>
                <a:hlinkClick r:id="rId2"/>
              </a:rPr>
              <a:t>nba</a:t>
            </a:r>
            <a:r>
              <a:rPr lang="en-US" dirty="0">
                <a:solidFill>
                  <a:schemeClr val="accent6"/>
                </a:solidFill>
                <a:hlinkClick r:id="rId2"/>
              </a:rPr>
              <a:t>-hunting-ground-new-york-</a:t>
            </a:r>
            <a:r>
              <a:rPr lang="en-US" dirty="0" err="1">
                <a:solidFill>
                  <a:schemeClr val="accent6"/>
                </a:solidFill>
                <a:hlinkClick r:id="rId2"/>
              </a:rPr>
              <a:t>knicks</a:t>
            </a:r>
            <a:r>
              <a:rPr lang="en-US" dirty="0">
                <a:solidFill>
                  <a:schemeClr val="accent6"/>
                </a:solidFill>
                <a:hlinkClick r:id="rId2"/>
              </a:rPr>
              <a:t>-introduction-</a:t>
            </a:r>
            <a:r>
              <a:rPr lang="en-US" dirty="0" err="1">
                <a:solidFill>
                  <a:schemeClr val="accent6"/>
                </a:solidFill>
                <a:hlinkClick r:id="rId2"/>
              </a:rPr>
              <a:t>teamspace</a:t>
            </a:r>
            <a:r>
              <a:rPr lang="en-US" dirty="0" smtClean="0">
                <a:solidFill>
                  <a:schemeClr val="accent6"/>
                </a:solidFill>
                <a:hlinkClick r:id="rId2"/>
              </a:rPr>
              <a:t>/&gt;</a:t>
            </a:r>
            <a:endParaRPr lang="en-US" dirty="0">
              <a:solidFill>
                <a:schemeClr val="accent6"/>
              </a:solidFill>
            </a:endParaRPr>
          </a:p>
          <a:p>
            <a:endParaRPr lang="en-US" dirty="0">
              <a:solidFill>
                <a:schemeClr val="accent6"/>
              </a:solidFill>
            </a:endParaRPr>
          </a:p>
          <a:p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9" name="Content Placeholder 8" descr="Knicks13141-590x900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296" b="-272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4318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NBA Hunting Grounds: An Introduction to </a:t>
            </a:r>
            <a:r>
              <a:rPr lang="en-US" dirty="0" err="1" smtClean="0"/>
              <a:t>TeamSPACE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b="0" dirty="0" smtClean="0"/>
              <a:t>by Matt </a:t>
            </a:r>
            <a:r>
              <a:rPr lang="en-US" b="0" dirty="0" err="1" smtClean="0"/>
              <a:t>D’Anna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dirty="0"/>
              <a:t>So what? The point is this — if we render the Hunting Grounds for a given lineup on the court at the same time, a successful team should exhibit little-to-no overlap; a rainbow of unique color across the court (the past two San Antonio Spurs teams come to mind). Less successful teams/lineups should experience chronic overlap and/or a general lack of activity; anecdotally this is the 2013-2014 Detroit Pistons (The Josh Smith Experience)</a:t>
            </a:r>
            <a:r>
              <a:rPr lang="en-US" dirty="0" smtClean="0"/>
              <a:t>.”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6"/>
                </a:solidFill>
                <a:hlinkClick r:id="rId2"/>
              </a:rPr>
              <a:t>&lt;http</a:t>
            </a:r>
            <a:r>
              <a:rPr lang="en-US" dirty="0">
                <a:solidFill>
                  <a:schemeClr val="accent6"/>
                </a:solidFill>
                <a:hlinkClick r:id="rId2"/>
              </a:rPr>
              <a:t>://</a:t>
            </a:r>
            <a:r>
              <a:rPr lang="en-US" dirty="0" err="1">
                <a:solidFill>
                  <a:schemeClr val="accent6"/>
                </a:solidFill>
                <a:hlinkClick r:id="rId2"/>
              </a:rPr>
              <a:t>nyloncalculus.com</a:t>
            </a:r>
            <a:r>
              <a:rPr lang="en-US" dirty="0">
                <a:solidFill>
                  <a:schemeClr val="accent6"/>
                </a:solidFill>
                <a:hlinkClick r:id="rId2"/>
              </a:rPr>
              <a:t>/2014/07/21/</a:t>
            </a:r>
            <a:r>
              <a:rPr lang="en-US" dirty="0" err="1">
                <a:solidFill>
                  <a:schemeClr val="accent6"/>
                </a:solidFill>
                <a:hlinkClick r:id="rId2"/>
              </a:rPr>
              <a:t>nba</a:t>
            </a:r>
            <a:r>
              <a:rPr lang="en-US" dirty="0">
                <a:solidFill>
                  <a:schemeClr val="accent6"/>
                </a:solidFill>
                <a:hlinkClick r:id="rId2"/>
              </a:rPr>
              <a:t>-hunting-ground-new-york-</a:t>
            </a:r>
            <a:r>
              <a:rPr lang="en-US" dirty="0" err="1">
                <a:solidFill>
                  <a:schemeClr val="accent6"/>
                </a:solidFill>
                <a:hlinkClick r:id="rId2"/>
              </a:rPr>
              <a:t>knicks</a:t>
            </a:r>
            <a:r>
              <a:rPr lang="en-US" dirty="0">
                <a:solidFill>
                  <a:schemeClr val="accent6"/>
                </a:solidFill>
                <a:hlinkClick r:id="rId2"/>
              </a:rPr>
              <a:t>-introduction-</a:t>
            </a:r>
            <a:r>
              <a:rPr lang="en-US" dirty="0" err="1">
                <a:solidFill>
                  <a:schemeClr val="accent6"/>
                </a:solidFill>
                <a:hlinkClick r:id="rId2"/>
              </a:rPr>
              <a:t>teamspace</a:t>
            </a:r>
            <a:r>
              <a:rPr lang="en-US" dirty="0" smtClean="0">
                <a:solidFill>
                  <a:schemeClr val="accent6"/>
                </a:solidFill>
                <a:hlinkClick r:id="rId2"/>
              </a:rPr>
              <a:t>/&gt;</a:t>
            </a:r>
            <a:endParaRPr lang="en-US" dirty="0">
              <a:solidFill>
                <a:schemeClr val="accent6"/>
              </a:solidFill>
            </a:endParaRPr>
          </a:p>
          <a:p>
            <a:endParaRPr lang="en-US" dirty="0">
              <a:solidFill>
                <a:schemeClr val="accent6"/>
              </a:solidFill>
            </a:endParaRPr>
          </a:p>
          <a:p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7" name="Content Placeholder 6" descr="Spurs1314a-590x900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769" b="-267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4746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zards_ShootingStars_1.png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865"/>
            <a:ext cx="9144000" cy="630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1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zards_shooting_stars_2.png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73" y="0"/>
            <a:ext cx="8624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54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zards_shooting_stars_3.png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6780"/>
            <a:ext cx="9144000" cy="412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27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Pointwise_Fig1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39" r="-9539"/>
          <a:stretch>
            <a:fillRect/>
          </a:stretch>
        </p:blipFill>
        <p:spPr>
          <a:xfrm>
            <a:off x="0" y="0"/>
            <a:ext cx="9144000" cy="58404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85695"/>
            <a:ext cx="5486400" cy="588936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Cervone</a:t>
            </a:r>
            <a:r>
              <a:rPr lang="en-US" dirty="0"/>
              <a:t>, D., </a:t>
            </a:r>
            <a:r>
              <a:rPr lang="en-US" dirty="0" err="1"/>
              <a:t>D’Amour</a:t>
            </a:r>
            <a:r>
              <a:rPr lang="en-US" dirty="0"/>
              <a:t>, A., </a:t>
            </a:r>
            <a:r>
              <a:rPr lang="en-US" dirty="0" err="1"/>
              <a:t>Bornn</a:t>
            </a:r>
            <a:r>
              <a:rPr lang="en-US" dirty="0"/>
              <a:t>, L., &amp; </a:t>
            </a:r>
            <a:r>
              <a:rPr lang="en-US" dirty="0" err="1"/>
              <a:t>Goldsberry</a:t>
            </a:r>
            <a:r>
              <a:rPr lang="en-US" dirty="0"/>
              <a:t>, K. (2014). </a:t>
            </a:r>
            <a:r>
              <a:rPr lang="en-US" dirty="0">
                <a:hlinkClick r:id="rId3"/>
              </a:rPr>
              <a:t>POINTWISE: Predicting Points and Valuing Decisions in Real Time with NBA Optical Tracking Data</a:t>
            </a:r>
            <a:r>
              <a:rPr lang="en-US" dirty="0"/>
              <a:t>. </a:t>
            </a:r>
            <a:r>
              <a:rPr lang="en-US" i="1" dirty="0"/>
              <a:t>Sloan Sports Analytics Conference</a:t>
            </a:r>
            <a:r>
              <a:rPr lang="en-US" dirty="0"/>
              <a:t>, 1–9.</a:t>
            </a:r>
          </a:p>
        </p:txBody>
      </p:sp>
    </p:spTree>
    <p:extLst>
      <p:ext uri="{BB962C8B-B14F-4D97-AF65-F5344CB8AC3E}">
        <p14:creationId xmlns:p14="http://schemas.microsoft.com/office/powerpoint/2010/main" val="2408341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Pointwise_Fig2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009" b="-12009"/>
          <a:stretch>
            <a:fillRect/>
          </a:stretch>
        </p:blipFill>
        <p:spPr>
          <a:xfrm>
            <a:off x="0" y="0"/>
            <a:ext cx="9144000" cy="58404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85695"/>
            <a:ext cx="5486400" cy="588936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Cervone</a:t>
            </a:r>
            <a:r>
              <a:rPr lang="en-US" dirty="0"/>
              <a:t>, D., </a:t>
            </a:r>
            <a:r>
              <a:rPr lang="en-US" dirty="0" err="1"/>
              <a:t>D’Amour</a:t>
            </a:r>
            <a:r>
              <a:rPr lang="en-US" dirty="0"/>
              <a:t>, A., </a:t>
            </a:r>
            <a:r>
              <a:rPr lang="en-US" dirty="0" err="1"/>
              <a:t>Bornn</a:t>
            </a:r>
            <a:r>
              <a:rPr lang="en-US" dirty="0"/>
              <a:t>, L., &amp; </a:t>
            </a:r>
            <a:r>
              <a:rPr lang="en-US" dirty="0" err="1"/>
              <a:t>Goldsberry</a:t>
            </a:r>
            <a:r>
              <a:rPr lang="en-US" dirty="0"/>
              <a:t>, K. (2014). </a:t>
            </a:r>
            <a:r>
              <a:rPr lang="en-US" dirty="0">
                <a:hlinkClick r:id="rId3"/>
              </a:rPr>
              <a:t>POINTWISE: Predicting Points and Valuing Decisions in Real Time with NBA Optical Tracking Data</a:t>
            </a:r>
            <a:r>
              <a:rPr lang="en-US" dirty="0"/>
              <a:t>. </a:t>
            </a:r>
            <a:r>
              <a:rPr lang="en-US" i="1" dirty="0"/>
              <a:t>Sloan Sports Analytics Conference</a:t>
            </a:r>
            <a:r>
              <a:rPr lang="en-US" dirty="0"/>
              <a:t>, 1–9.</a:t>
            </a:r>
          </a:p>
        </p:txBody>
      </p:sp>
    </p:spTree>
    <p:extLst>
      <p:ext uri="{BB962C8B-B14F-4D97-AF65-F5344CB8AC3E}">
        <p14:creationId xmlns:p14="http://schemas.microsoft.com/office/powerpoint/2010/main" val="1564344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Pointwise_Fig3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171" b="-18171"/>
          <a:stretch>
            <a:fillRect/>
          </a:stretch>
        </p:blipFill>
        <p:spPr>
          <a:xfrm>
            <a:off x="0" y="0"/>
            <a:ext cx="9144000" cy="58404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85695"/>
            <a:ext cx="5486400" cy="588936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Cervone</a:t>
            </a:r>
            <a:r>
              <a:rPr lang="en-US" dirty="0"/>
              <a:t>, D., </a:t>
            </a:r>
            <a:r>
              <a:rPr lang="en-US" dirty="0" err="1"/>
              <a:t>D’Amour</a:t>
            </a:r>
            <a:r>
              <a:rPr lang="en-US" dirty="0"/>
              <a:t>, A., </a:t>
            </a:r>
            <a:r>
              <a:rPr lang="en-US" dirty="0" err="1"/>
              <a:t>Bornn</a:t>
            </a:r>
            <a:r>
              <a:rPr lang="en-US" dirty="0"/>
              <a:t>, L., &amp; </a:t>
            </a:r>
            <a:r>
              <a:rPr lang="en-US" dirty="0" err="1"/>
              <a:t>Goldsberry</a:t>
            </a:r>
            <a:r>
              <a:rPr lang="en-US" dirty="0"/>
              <a:t>, K. (2014). </a:t>
            </a:r>
            <a:r>
              <a:rPr lang="en-US" dirty="0">
                <a:hlinkClick r:id="rId3"/>
              </a:rPr>
              <a:t>POINTWISE: Predicting Points and Valuing Decisions in Real Time with NBA Optical Tracking Data. </a:t>
            </a:r>
            <a:r>
              <a:rPr lang="en-US" i="1" dirty="0"/>
              <a:t>Sloan Sports Analytics Conference</a:t>
            </a:r>
            <a:r>
              <a:rPr lang="en-US" dirty="0"/>
              <a:t>, 1–9.</a:t>
            </a:r>
          </a:p>
        </p:txBody>
      </p:sp>
    </p:spTree>
    <p:extLst>
      <p:ext uri="{BB962C8B-B14F-4D97-AF65-F5344CB8AC3E}">
        <p14:creationId xmlns:p14="http://schemas.microsoft.com/office/powerpoint/2010/main" val="4233847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Pointwise_Fig4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858" b="-31858"/>
          <a:stretch>
            <a:fillRect/>
          </a:stretch>
        </p:blipFill>
        <p:spPr>
          <a:xfrm>
            <a:off x="0" y="0"/>
            <a:ext cx="9144000" cy="58404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85695"/>
            <a:ext cx="5486400" cy="588936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Cervone</a:t>
            </a:r>
            <a:r>
              <a:rPr lang="en-US" dirty="0"/>
              <a:t>, D., </a:t>
            </a:r>
            <a:r>
              <a:rPr lang="en-US" dirty="0" err="1"/>
              <a:t>D’Amour</a:t>
            </a:r>
            <a:r>
              <a:rPr lang="en-US" dirty="0"/>
              <a:t>, A., </a:t>
            </a:r>
            <a:r>
              <a:rPr lang="en-US" dirty="0" err="1"/>
              <a:t>Bornn</a:t>
            </a:r>
            <a:r>
              <a:rPr lang="en-US" dirty="0"/>
              <a:t>, L., &amp; </a:t>
            </a:r>
            <a:r>
              <a:rPr lang="en-US" dirty="0" err="1"/>
              <a:t>Goldsberry</a:t>
            </a:r>
            <a:r>
              <a:rPr lang="en-US" dirty="0"/>
              <a:t>, K. (2014). </a:t>
            </a:r>
            <a:r>
              <a:rPr lang="en-US" dirty="0">
                <a:hlinkClick r:id="rId3"/>
              </a:rPr>
              <a:t>POINTWISE: Predicting Points and Valuing Decisions in Real Time with NBA Optical Tracking Data.</a:t>
            </a:r>
            <a:r>
              <a:rPr lang="en-US" dirty="0"/>
              <a:t> </a:t>
            </a:r>
            <a:r>
              <a:rPr lang="en-US" i="1" dirty="0"/>
              <a:t>Sloan Sports Analytics Conference</a:t>
            </a:r>
            <a:r>
              <a:rPr lang="en-US" dirty="0"/>
              <a:t>, 1–9.</a:t>
            </a:r>
          </a:p>
        </p:txBody>
      </p:sp>
    </p:spTree>
    <p:extLst>
      <p:ext uri="{BB962C8B-B14F-4D97-AF65-F5344CB8AC3E}">
        <p14:creationId xmlns:p14="http://schemas.microsoft.com/office/powerpoint/2010/main" val="2222668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Court_RE_Fig1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929" b="-9929"/>
          <a:stretch>
            <a:fillRect/>
          </a:stretch>
        </p:blipFill>
        <p:spPr>
          <a:xfrm>
            <a:off x="0" y="0"/>
            <a:ext cx="9144000" cy="58404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85695"/>
            <a:ext cx="5486400" cy="588936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Cervone</a:t>
            </a:r>
            <a:r>
              <a:rPr lang="en-US" dirty="0"/>
              <a:t>, D., </a:t>
            </a:r>
            <a:r>
              <a:rPr lang="en-US" dirty="0" err="1"/>
              <a:t>Bornn</a:t>
            </a:r>
            <a:r>
              <a:rPr lang="en-US" dirty="0"/>
              <a:t>, L., &amp; </a:t>
            </a:r>
            <a:r>
              <a:rPr lang="en-US" dirty="0" err="1"/>
              <a:t>Goldsberry</a:t>
            </a:r>
            <a:r>
              <a:rPr lang="en-US" dirty="0"/>
              <a:t>, K. (2016). </a:t>
            </a:r>
            <a:r>
              <a:rPr lang="en-US" dirty="0">
                <a:hlinkClick r:id="rId3"/>
              </a:rPr>
              <a:t>NBA Court Realty Intro: the Basketball Court is a Real Estate Market. </a:t>
            </a:r>
            <a:r>
              <a:rPr lang="en-US" dirty="0"/>
              <a:t>In </a:t>
            </a:r>
            <a:r>
              <a:rPr lang="en-US" i="1" dirty="0"/>
              <a:t>MIT Sloan Sports Analytics Conference</a:t>
            </a:r>
            <a:r>
              <a:rPr lang="en-US" dirty="0"/>
              <a:t> (pp. 1–8).</a:t>
            </a:r>
          </a:p>
        </p:txBody>
      </p:sp>
    </p:spTree>
    <p:extLst>
      <p:ext uri="{BB962C8B-B14F-4D97-AF65-F5344CB8AC3E}">
        <p14:creationId xmlns:p14="http://schemas.microsoft.com/office/powerpoint/2010/main" val="1288035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Property_Value_Fig4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626" b="-39626"/>
          <a:stretch>
            <a:fillRect/>
          </a:stretch>
        </p:blipFill>
        <p:spPr>
          <a:xfrm>
            <a:off x="0" y="0"/>
            <a:ext cx="9144000" cy="58404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85695"/>
            <a:ext cx="5486400" cy="588936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Cervone</a:t>
            </a:r>
            <a:r>
              <a:rPr lang="en-US" dirty="0"/>
              <a:t>, D., </a:t>
            </a:r>
            <a:r>
              <a:rPr lang="en-US" dirty="0" err="1"/>
              <a:t>Bornn</a:t>
            </a:r>
            <a:r>
              <a:rPr lang="en-US" dirty="0"/>
              <a:t>, L., &amp; </a:t>
            </a:r>
            <a:r>
              <a:rPr lang="en-US" dirty="0" err="1"/>
              <a:t>Goldsberry</a:t>
            </a:r>
            <a:r>
              <a:rPr lang="en-US" dirty="0"/>
              <a:t>, K. (2016). </a:t>
            </a:r>
            <a:r>
              <a:rPr lang="en-US" dirty="0">
                <a:hlinkClick r:id="rId3"/>
              </a:rPr>
              <a:t>NBA Court Realty Intro: the Basketball Court is a Real Estate Market. </a:t>
            </a:r>
            <a:r>
              <a:rPr lang="en-US" dirty="0"/>
              <a:t>In </a:t>
            </a:r>
            <a:r>
              <a:rPr lang="en-US" i="1" dirty="0"/>
              <a:t>MIT Sloan Sports Analytics Conference</a:t>
            </a:r>
            <a:r>
              <a:rPr lang="en-US" dirty="0"/>
              <a:t> (pp. 1–8).</a:t>
            </a:r>
          </a:p>
        </p:txBody>
      </p:sp>
    </p:spTree>
    <p:extLst>
      <p:ext uri="{BB962C8B-B14F-4D97-AF65-F5344CB8AC3E}">
        <p14:creationId xmlns:p14="http://schemas.microsoft.com/office/powerpoint/2010/main" val="2860689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NBA Court Realty</a:t>
            </a:r>
          </a:p>
        </p:txBody>
      </p:sp>
      <p:pic>
        <p:nvPicPr>
          <p:cNvPr id="5" name="Content Placeholder 4" descr="cervone_court_realty_nba_optical_tracking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184" b="-518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Dan </a:t>
            </a:r>
            <a:r>
              <a:rPr lang="en-US" dirty="0" err="1"/>
              <a:t>Cervone</a:t>
            </a:r>
            <a:endParaRPr lang="en-US" dirty="0"/>
          </a:p>
          <a:p>
            <a:r>
              <a:rPr lang="en-US" dirty="0"/>
              <a:t>September 26, </a:t>
            </a:r>
            <a:r>
              <a:rPr lang="en-US" dirty="0" smtClean="0"/>
              <a:t>2015</a:t>
            </a:r>
            <a:endParaRPr lang="en-US" dirty="0"/>
          </a:p>
          <a:p>
            <a:r>
              <a:rPr lang="en-US" dirty="0"/>
              <a:t>NESSIS </a:t>
            </a:r>
            <a:r>
              <a:rPr lang="en-US" dirty="0" smtClean="0"/>
              <a:t>2015</a:t>
            </a:r>
            <a:endParaRPr lang="en-US" dirty="0"/>
          </a:p>
          <a:p>
            <a:r>
              <a:rPr lang="en-US" dirty="0"/>
              <a:t>Work in collaboration with</a:t>
            </a:r>
            <a:r>
              <a:rPr lang="en-US" dirty="0" smtClean="0"/>
              <a:t>:</a:t>
            </a:r>
          </a:p>
          <a:p>
            <a:r>
              <a:rPr lang="en-US" dirty="0" smtClean="0"/>
              <a:t>Luke </a:t>
            </a:r>
            <a:r>
              <a:rPr lang="en-US" dirty="0" err="1"/>
              <a:t>Bornn</a:t>
            </a:r>
            <a:r>
              <a:rPr lang="en-US" dirty="0"/>
              <a:t>, Alex </a:t>
            </a:r>
            <a:r>
              <a:rPr lang="en-US" dirty="0" err="1"/>
              <a:t>D'Amour</a:t>
            </a:r>
            <a:r>
              <a:rPr lang="en-US" dirty="0"/>
              <a:t>, Alex Franks, Kirk </a:t>
            </a:r>
            <a:r>
              <a:rPr lang="en-US" dirty="0" err="1"/>
              <a:t>Goldsberry</a:t>
            </a:r>
            <a:r>
              <a:rPr lang="en-US" dirty="0"/>
              <a:t>, Andrew </a:t>
            </a:r>
            <a:r>
              <a:rPr lang="en-US" dirty="0" smtClean="0"/>
              <a:t>Miller</a:t>
            </a:r>
          </a:p>
          <a:p>
            <a:r>
              <a:rPr lang="en-US" sz="1100" dirty="0"/>
              <a:t>&lt;</a:t>
            </a:r>
            <a:r>
              <a:rPr lang="en-US" sz="1100" dirty="0">
                <a:hlinkClick r:id="rId3"/>
              </a:rPr>
              <a:t>http://</a:t>
            </a:r>
            <a:r>
              <a:rPr lang="en-US" sz="1100" dirty="0" err="1">
                <a:hlinkClick r:id="rId3"/>
              </a:rPr>
              <a:t>dcervone.com</a:t>
            </a:r>
            <a:r>
              <a:rPr lang="en-US" sz="1100" dirty="0">
                <a:hlinkClick r:id="rId3"/>
              </a:rPr>
              <a:t>/slides/</a:t>
            </a:r>
            <a:r>
              <a:rPr lang="en-US" sz="1100" dirty="0" err="1" smtClean="0">
                <a:hlinkClick r:id="rId3"/>
              </a:rPr>
              <a:t>court_realty.html</a:t>
            </a:r>
            <a:r>
              <a:rPr lang="en-US" sz="1100" dirty="0" smtClean="0"/>
              <a:t>&gt;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851890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NBA Court Realty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Dan </a:t>
            </a:r>
            <a:r>
              <a:rPr lang="en-US" dirty="0" err="1"/>
              <a:t>Cervone</a:t>
            </a:r>
            <a:endParaRPr lang="en-US" dirty="0"/>
          </a:p>
          <a:p>
            <a:r>
              <a:rPr lang="en-US" dirty="0"/>
              <a:t>September 26, </a:t>
            </a:r>
            <a:r>
              <a:rPr lang="en-US" dirty="0" smtClean="0"/>
              <a:t>2015</a:t>
            </a:r>
            <a:endParaRPr lang="en-US" dirty="0"/>
          </a:p>
          <a:p>
            <a:r>
              <a:rPr lang="en-US" dirty="0"/>
              <a:t>NESSIS </a:t>
            </a:r>
            <a:r>
              <a:rPr lang="en-US" dirty="0" smtClean="0"/>
              <a:t>2015</a:t>
            </a:r>
            <a:endParaRPr lang="en-US" dirty="0"/>
          </a:p>
          <a:p>
            <a:r>
              <a:rPr lang="en-US" dirty="0"/>
              <a:t>Work in collaboration with</a:t>
            </a:r>
            <a:r>
              <a:rPr lang="en-US" dirty="0" smtClean="0"/>
              <a:t>:</a:t>
            </a:r>
          </a:p>
          <a:p>
            <a:r>
              <a:rPr lang="en-US" dirty="0" smtClean="0"/>
              <a:t>Luke </a:t>
            </a:r>
            <a:r>
              <a:rPr lang="en-US" dirty="0" err="1"/>
              <a:t>Bornn</a:t>
            </a:r>
            <a:r>
              <a:rPr lang="en-US" dirty="0"/>
              <a:t>, Alex </a:t>
            </a:r>
            <a:r>
              <a:rPr lang="en-US" dirty="0" err="1"/>
              <a:t>D'Amour</a:t>
            </a:r>
            <a:r>
              <a:rPr lang="en-US" dirty="0"/>
              <a:t>, Alex Franks, Kirk </a:t>
            </a:r>
            <a:r>
              <a:rPr lang="en-US" dirty="0" err="1"/>
              <a:t>Goldsberry</a:t>
            </a:r>
            <a:r>
              <a:rPr lang="en-US" dirty="0"/>
              <a:t>, Andrew </a:t>
            </a:r>
            <a:r>
              <a:rPr lang="en-US" dirty="0" smtClean="0"/>
              <a:t>Miller</a:t>
            </a:r>
          </a:p>
          <a:p>
            <a:r>
              <a:rPr lang="en-US" sz="1100" dirty="0"/>
              <a:t>&lt;</a:t>
            </a:r>
            <a:r>
              <a:rPr lang="en-US" sz="1100" dirty="0">
                <a:hlinkClick r:id="rId2"/>
              </a:rPr>
              <a:t>http://</a:t>
            </a:r>
            <a:r>
              <a:rPr lang="en-US" sz="1100" dirty="0" err="1">
                <a:hlinkClick r:id="rId2"/>
              </a:rPr>
              <a:t>dcervone.com</a:t>
            </a:r>
            <a:r>
              <a:rPr lang="en-US" sz="1100" dirty="0">
                <a:hlinkClick r:id="rId2"/>
              </a:rPr>
              <a:t>/slides/</a:t>
            </a:r>
            <a:r>
              <a:rPr lang="en-US" sz="1100" dirty="0" err="1" smtClean="0">
                <a:hlinkClick r:id="rId2"/>
              </a:rPr>
              <a:t>court_realty.html</a:t>
            </a:r>
            <a:r>
              <a:rPr lang="en-US" sz="1100" dirty="0" smtClean="0"/>
              <a:t>&gt;</a:t>
            </a:r>
            <a:endParaRPr lang="en-US" sz="1100" dirty="0"/>
          </a:p>
        </p:txBody>
      </p:sp>
      <p:pic>
        <p:nvPicPr>
          <p:cNvPr id="8" name="Content Placeholder 7" descr="cervone_property_value_progression_slowed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55" b="-50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37953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ldsberry_where_do_rebounds_go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183" y="0"/>
            <a:ext cx="65336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52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ckets_player_compare_peterBeshai.gif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200"/>
            <a:ext cx="9144000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260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333500" y="1149084"/>
            <a:ext cx="6477000" cy="4559833"/>
            <a:chOff x="1333500" y="1682750"/>
            <a:chExt cx="6477000" cy="4559833"/>
          </a:xfrm>
        </p:grpSpPr>
        <p:pic>
          <p:nvPicPr>
            <p:cNvPr id="4" name="Picture 3" descr="spurs_movement5_part1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3500" y="1682750"/>
              <a:ext cx="6477000" cy="34925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333500" y="5503919"/>
              <a:ext cx="6477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Spurs (red) vs. Heat (blue) – Game 4, 2014 NBA Finals.</a:t>
              </a:r>
            </a:p>
            <a:p>
              <a:endParaRPr lang="en-US" sz="1200" dirty="0" smtClean="0"/>
            </a:p>
            <a:p>
              <a:r>
                <a:rPr lang="en-US" sz="1200" dirty="0" smtClean="0">
                  <a:solidFill>
                    <a:srgbClr val="958B8B"/>
                  </a:solidFill>
                  <a:hlinkClick r:id="rId3"/>
                </a:rPr>
                <a:t>&lt;</a:t>
              </a:r>
              <a:r>
                <a:rPr lang="en-US" sz="1200" dirty="0">
                  <a:solidFill>
                    <a:srgbClr val="958B8B"/>
                  </a:solidFill>
                  <a:hlinkClick r:id="rId3"/>
                </a:rPr>
                <a:t>http://</a:t>
              </a:r>
              <a:r>
                <a:rPr lang="en-US" sz="1200" dirty="0" err="1">
                  <a:solidFill>
                    <a:srgbClr val="958B8B"/>
                  </a:solidFill>
                  <a:hlinkClick r:id="rId3"/>
                </a:rPr>
                <a:t>stats.nba.com</a:t>
              </a:r>
              <a:r>
                <a:rPr lang="en-US" sz="1200" dirty="0">
                  <a:solidFill>
                    <a:srgbClr val="958B8B"/>
                  </a:solidFill>
                  <a:hlinkClick r:id="rId3"/>
                </a:rPr>
                <a:t>/featured/movement_animations_2014_10_27.</a:t>
              </a:r>
              <a:r>
                <a:rPr lang="en-US" sz="1200" dirty="0" smtClean="0">
                  <a:solidFill>
                    <a:srgbClr val="958B8B"/>
                  </a:solidFill>
                  <a:hlinkClick r:id="rId3"/>
                </a:rPr>
                <a:t>html&gt;</a:t>
              </a:r>
              <a:endParaRPr lang="en-US" sz="1200" dirty="0">
                <a:solidFill>
                  <a:srgbClr val="958B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6793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33500" y="1149084"/>
            <a:ext cx="6477000" cy="4559833"/>
            <a:chOff x="1333500" y="1682750"/>
            <a:chExt cx="6477000" cy="4559833"/>
          </a:xfrm>
        </p:grpSpPr>
        <p:pic>
          <p:nvPicPr>
            <p:cNvPr id="2" name="Picture 1" descr="spurs_movement5_part2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3500" y="1682750"/>
              <a:ext cx="6477000" cy="34925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333500" y="5503919"/>
              <a:ext cx="6477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Spurs (red) vs. Heat (blue) – Game 4, 2014 NBA Finals.</a:t>
              </a:r>
            </a:p>
            <a:p>
              <a:endParaRPr lang="en-US" sz="1200" dirty="0" smtClean="0"/>
            </a:p>
            <a:p>
              <a:r>
                <a:rPr lang="en-US" sz="1200" dirty="0" smtClean="0">
                  <a:solidFill>
                    <a:schemeClr val="accent6"/>
                  </a:solidFill>
                  <a:hlinkClick r:id="rId3"/>
                </a:rPr>
                <a:t>&lt;</a:t>
              </a:r>
              <a:r>
                <a:rPr lang="en-US" sz="1200" dirty="0">
                  <a:solidFill>
                    <a:schemeClr val="accent6"/>
                  </a:solidFill>
                  <a:hlinkClick r:id="rId3"/>
                </a:rPr>
                <a:t>http://</a:t>
              </a:r>
              <a:r>
                <a:rPr lang="en-US" sz="1200" dirty="0" err="1">
                  <a:solidFill>
                    <a:schemeClr val="accent6"/>
                  </a:solidFill>
                  <a:hlinkClick r:id="rId3"/>
                </a:rPr>
                <a:t>stats.nba.com</a:t>
              </a:r>
              <a:r>
                <a:rPr lang="en-US" sz="1200" dirty="0">
                  <a:solidFill>
                    <a:schemeClr val="accent6"/>
                  </a:solidFill>
                  <a:hlinkClick r:id="rId3"/>
                </a:rPr>
                <a:t>/featured/movement_animations_2014_10_27.</a:t>
              </a:r>
              <a:r>
                <a:rPr lang="en-US" sz="1200" dirty="0" smtClean="0">
                  <a:solidFill>
                    <a:schemeClr val="accent6"/>
                  </a:solidFill>
                  <a:hlinkClick r:id="rId3"/>
                </a:rPr>
                <a:t>html&gt;</a:t>
              </a:r>
              <a:endParaRPr lang="en-US" sz="1200"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0945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ewell_et_al_Fi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292"/>
            <a:ext cx="9144000" cy="46674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0686" y="5947374"/>
            <a:ext cx="8262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958B8B"/>
                </a:solidFill>
              </a:rPr>
              <a:t>Fewell</a:t>
            </a:r>
            <a:r>
              <a:rPr lang="en-US" sz="1200" dirty="0">
                <a:solidFill>
                  <a:srgbClr val="958B8B"/>
                </a:solidFill>
              </a:rPr>
              <a:t>, J. H., </a:t>
            </a:r>
            <a:r>
              <a:rPr lang="en-US" sz="1200" dirty="0" err="1">
                <a:solidFill>
                  <a:srgbClr val="958B8B"/>
                </a:solidFill>
              </a:rPr>
              <a:t>Armbruster</a:t>
            </a:r>
            <a:r>
              <a:rPr lang="en-US" sz="1200" dirty="0">
                <a:solidFill>
                  <a:srgbClr val="958B8B"/>
                </a:solidFill>
              </a:rPr>
              <a:t>, D., Ingraham, J., Petersen, A., &amp; Waters, J. S. (2012). Basketball Teams as Strategic Networks. </a:t>
            </a:r>
            <a:r>
              <a:rPr lang="en-US" sz="1200" dirty="0" err="1">
                <a:solidFill>
                  <a:srgbClr val="958B8B"/>
                </a:solidFill>
              </a:rPr>
              <a:t>PLoS</a:t>
            </a:r>
            <a:r>
              <a:rPr lang="en-US" sz="1200" dirty="0">
                <a:solidFill>
                  <a:srgbClr val="958B8B"/>
                </a:solidFill>
              </a:rPr>
              <a:t> ONE, 7(11). </a:t>
            </a:r>
            <a:r>
              <a:rPr lang="en-US" sz="1200" dirty="0">
                <a:solidFill>
                  <a:srgbClr val="958B8B"/>
                </a:solidFill>
                <a:hlinkClick r:id="rId3"/>
              </a:rPr>
              <a:t>http://</a:t>
            </a:r>
            <a:r>
              <a:rPr lang="en-US" sz="1200" dirty="0" err="1">
                <a:solidFill>
                  <a:srgbClr val="958B8B"/>
                </a:solidFill>
                <a:hlinkClick r:id="rId3"/>
              </a:rPr>
              <a:t>doi.org</a:t>
            </a:r>
            <a:r>
              <a:rPr lang="en-US" sz="1200" dirty="0">
                <a:solidFill>
                  <a:srgbClr val="958B8B"/>
                </a:solidFill>
                <a:hlinkClick r:id="rId3"/>
              </a:rPr>
              <a:t>/10.1371/journal.pone.0047445</a:t>
            </a:r>
            <a:endParaRPr lang="en-US" sz="1200" dirty="0">
              <a:solidFill>
                <a:srgbClr val="958B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546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0686" y="5947374"/>
            <a:ext cx="8262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958B8B"/>
                </a:solidFill>
              </a:rPr>
              <a:t>Fewell</a:t>
            </a:r>
            <a:r>
              <a:rPr lang="en-US" sz="1200" dirty="0">
                <a:solidFill>
                  <a:srgbClr val="958B8B"/>
                </a:solidFill>
              </a:rPr>
              <a:t>, J. H., </a:t>
            </a:r>
            <a:r>
              <a:rPr lang="en-US" sz="1200" dirty="0" err="1">
                <a:solidFill>
                  <a:srgbClr val="958B8B"/>
                </a:solidFill>
              </a:rPr>
              <a:t>Armbruster</a:t>
            </a:r>
            <a:r>
              <a:rPr lang="en-US" sz="1200" dirty="0">
                <a:solidFill>
                  <a:srgbClr val="958B8B"/>
                </a:solidFill>
              </a:rPr>
              <a:t>, D., Ingraham, J., Petersen, A., &amp; Waters, J. S. (2012). Basketball Teams as Strategic Networks. </a:t>
            </a:r>
            <a:r>
              <a:rPr lang="en-US" sz="1200" dirty="0" err="1">
                <a:solidFill>
                  <a:srgbClr val="958B8B"/>
                </a:solidFill>
              </a:rPr>
              <a:t>PLoS</a:t>
            </a:r>
            <a:r>
              <a:rPr lang="en-US" sz="1200" dirty="0">
                <a:solidFill>
                  <a:srgbClr val="958B8B"/>
                </a:solidFill>
              </a:rPr>
              <a:t> ONE, 7(11). </a:t>
            </a:r>
            <a:r>
              <a:rPr lang="en-US" sz="1200" dirty="0">
                <a:solidFill>
                  <a:srgbClr val="958B8B"/>
                </a:solidFill>
                <a:hlinkClick r:id="rId2"/>
              </a:rPr>
              <a:t>http://</a:t>
            </a:r>
            <a:r>
              <a:rPr lang="en-US" sz="1200" dirty="0" err="1">
                <a:solidFill>
                  <a:srgbClr val="958B8B"/>
                </a:solidFill>
                <a:hlinkClick r:id="rId2"/>
              </a:rPr>
              <a:t>doi.org</a:t>
            </a:r>
            <a:r>
              <a:rPr lang="en-US" sz="1200" dirty="0">
                <a:solidFill>
                  <a:srgbClr val="958B8B"/>
                </a:solidFill>
                <a:hlinkClick r:id="rId2"/>
              </a:rPr>
              <a:t>/10.1371/journal.pone.0047445</a:t>
            </a:r>
            <a:endParaRPr lang="en-US" sz="1200" dirty="0">
              <a:solidFill>
                <a:srgbClr val="958B8B"/>
              </a:solidFill>
            </a:endParaRPr>
          </a:p>
        </p:txBody>
      </p:sp>
      <p:pic>
        <p:nvPicPr>
          <p:cNvPr id="2" name="Picture 1" descr="fewell_et_al_fig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3098"/>
            <a:ext cx="9144000" cy="295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39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474720"/>
            <a:ext cx="5486400" cy="432790"/>
          </a:xfrm>
        </p:spPr>
        <p:txBody>
          <a:bodyPr/>
          <a:lstStyle/>
          <a:p>
            <a:r>
              <a:rPr lang="en-US" dirty="0" smtClean="0"/>
              <a:t>Introducing the Graphic Box Score</a:t>
            </a:r>
            <a:endParaRPr lang="en-US" dirty="0"/>
          </a:p>
        </p:txBody>
      </p:sp>
      <p:pic>
        <p:nvPicPr>
          <p:cNvPr id="5" name="Picture Placeholder 4" descr="crumpled_jumper_graphic_box_score_4-24-16-warriors-playoff-record-21-threes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54" r="-19354"/>
          <a:stretch>
            <a:fillRect/>
          </a:stretch>
        </p:blipFill>
        <p:spPr>
          <a:xfrm>
            <a:off x="-501099" y="0"/>
            <a:ext cx="10146199" cy="547472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07510"/>
            <a:ext cx="5486400" cy="804862"/>
          </a:xfrm>
        </p:spPr>
        <p:txBody>
          <a:bodyPr/>
          <a:lstStyle/>
          <a:p>
            <a:r>
              <a:rPr lang="en-US" dirty="0" smtClean="0"/>
              <a:t>By Todd Whitehead (aka @</a:t>
            </a:r>
            <a:r>
              <a:rPr lang="en-US" dirty="0" err="1" smtClean="0"/>
              <a:t>CrumpledJumper</a:t>
            </a:r>
            <a:r>
              <a:rPr lang="en-US" dirty="0" smtClean="0"/>
              <a:t>)</a:t>
            </a:r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crumpledpaperjumper.com</a:t>
            </a:r>
            <a:r>
              <a:rPr lang="en-US" dirty="0">
                <a:hlinkClick r:id="rId3"/>
              </a:rPr>
              <a:t>/2016/04/25/introducing-the-graphic-box-score/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264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562318"/>
            <a:ext cx="5486400" cy="344829"/>
          </a:xfrm>
        </p:spPr>
        <p:txBody>
          <a:bodyPr>
            <a:normAutofit/>
          </a:bodyPr>
          <a:lstStyle/>
          <a:p>
            <a:r>
              <a:rPr lang="en-US" sz="1400" dirty="0"/>
              <a:t>HOW FREE AGENCY CHANGED NBA TEAM </a:t>
            </a:r>
            <a:r>
              <a:rPr lang="en-US" sz="1400" dirty="0" smtClean="0"/>
              <a:t>BUILDING</a:t>
            </a:r>
            <a:endParaRPr lang="en-US" sz="1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-3"/>
          <a:stretch>
            <a:fillRect/>
          </a:stretch>
        </p:blipFill>
        <p:spPr>
          <a:xfrm>
            <a:off x="0" y="328613"/>
            <a:ext cx="9144000" cy="511016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907148"/>
            <a:ext cx="5486400" cy="804862"/>
          </a:xfrm>
        </p:spPr>
        <p:txBody>
          <a:bodyPr/>
          <a:lstStyle/>
          <a:p>
            <a:r>
              <a:rPr lang="en-US" dirty="0"/>
              <a:t>Or how Tom Chambers invented super-teams and ruined the NBA</a:t>
            </a:r>
            <a:br>
              <a:rPr lang="en-US" dirty="0"/>
            </a:br>
            <a:r>
              <a:rPr lang="en-US" dirty="0"/>
              <a:t>by Todd </a:t>
            </a:r>
            <a:r>
              <a:rPr lang="en-US" dirty="0" smtClean="0"/>
              <a:t>Whitehead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err="1">
                <a:hlinkClick r:id="rId3"/>
              </a:rPr>
              <a:t>fansided.com</a:t>
            </a:r>
            <a:r>
              <a:rPr lang="en-US" dirty="0">
                <a:hlinkClick r:id="rId3"/>
              </a:rPr>
              <a:t>/2016/09/07/free-agency-changed-</a:t>
            </a:r>
            <a:r>
              <a:rPr lang="en-US" dirty="0" err="1">
                <a:hlinkClick r:id="rId3"/>
              </a:rPr>
              <a:t>nba</a:t>
            </a:r>
            <a:r>
              <a:rPr lang="en-US" dirty="0">
                <a:hlinkClick r:id="rId3"/>
              </a:rPr>
              <a:t>-team-building/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809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562318"/>
            <a:ext cx="5486400" cy="344829"/>
          </a:xfrm>
        </p:spPr>
        <p:txBody>
          <a:bodyPr>
            <a:normAutofit/>
          </a:bodyPr>
          <a:lstStyle/>
          <a:p>
            <a:r>
              <a:rPr lang="en-US" sz="1400" dirty="0"/>
              <a:t>HOW FREE AGENCY CHANGED NBA TEAM </a:t>
            </a:r>
            <a:r>
              <a:rPr lang="en-US" sz="1400" dirty="0" smtClean="0"/>
              <a:t>BUILDING</a:t>
            </a:r>
            <a:endParaRPr lang="en-US" sz="1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753"/>
            <a:ext cx="9144000" cy="510988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907148"/>
            <a:ext cx="5486400" cy="804862"/>
          </a:xfrm>
        </p:spPr>
        <p:txBody>
          <a:bodyPr/>
          <a:lstStyle/>
          <a:p>
            <a:r>
              <a:rPr lang="en-US" dirty="0"/>
              <a:t>Or how Tom Chambers invented super-teams and ruined the NBA</a:t>
            </a:r>
            <a:br>
              <a:rPr lang="en-US" dirty="0"/>
            </a:br>
            <a:r>
              <a:rPr lang="en-US" dirty="0"/>
              <a:t>by Todd </a:t>
            </a:r>
            <a:r>
              <a:rPr lang="en-US" dirty="0" smtClean="0"/>
              <a:t>Whitehead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err="1">
                <a:hlinkClick r:id="rId3"/>
              </a:rPr>
              <a:t>fansided.com</a:t>
            </a:r>
            <a:r>
              <a:rPr lang="en-US" dirty="0">
                <a:hlinkClick r:id="rId3"/>
              </a:rPr>
              <a:t>/2016/09/07/free-agency-changed-</a:t>
            </a:r>
            <a:r>
              <a:rPr lang="en-US" dirty="0" err="1">
                <a:hlinkClick r:id="rId3"/>
              </a:rPr>
              <a:t>nba</a:t>
            </a:r>
            <a:r>
              <a:rPr lang="en-US" dirty="0">
                <a:hlinkClick r:id="rId3"/>
              </a:rPr>
              <a:t>-team-building/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545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260</TotalTime>
  <Words>972</Words>
  <Application>Microsoft Macintosh PowerPoint</Application>
  <PresentationFormat>On-screen Show (4:3)</PresentationFormat>
  <Paragraphs>53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NBA Hunting Grounds: An Introduction to TeamSPACE  by Matt D’Anna</vt:lpstr>
      <vt:lpstr>NBA Hunting Grounds: An Introduction to TeamSPACE  by Matt D’Anna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NBA Court Realty</vt:lpstr>
      <vt:lpstr>NBA Court Realty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Introducing the Graphic Box Score</vt:lpstr>
      <vt:lpstr>HOW FREE AGENCY CHANGED NBA TEAM BUILDING</vt:lpstr>
      <vt:lpstr>HOW FREE AGENCY CHANGED NBA TEAM BUILDING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Mara Averick</cp:lastModifiedBy>
  <cp:revision>63</cp:revision>
  <dcterms:created xsi:type="dcterms:W3CDTF">2010-04-12T23:12:02Z</dcterms:created>
  <dcterms:modified xsi:type="dcterms:W3CDTF">2016-09-20T22:38:54Z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