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yn" initials="C" lastIdx="5" clrIdx="0">
    <p:extLst>
      <p:ext uri="{19B8F6BF-5375-455C-9EA6-DF929625EA0E}">
        <p15:presenceInfo xmlns:p15="http://schemas.microsoft.com/office/powerpoint/2012/main" userId="Caroly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9-12T22:25:25.188" idx="1">
    <p:pos x="10" y="10"/>
    <p:text>look up total % over average for both</p:text>
    <p:extLst>
      <p:ext uri="{C676402C-5697-4E1C-873F-D02D1690AC5C}">
        <p15:threadingInfo xmlns:p15="http://schemas.microsoft.com/office/powerpoint/2012/main" timeZoneBias="300"/>
      </p:ext>
    </p:extLst>
  </p:cm>
  <p:cm authorId="1" dt="2015-09-12T22:46:25.614" idx="2">
    <p:pos x="10" y="106"/>
    <p:text>Top 6 D: 69%</p:text>
    <p:extLst>
      <p:ext uri="{C676402C-5697-4E1C-873F-D02D1690AC5C}">
        <p15:threadingInfo xmlns:p15="http://schemas.microsoft.com/office/powerpoint/2012/main" timeZoneBias="300">
          <p15:parentCm authorId="1" idx="1"/>
        </p15:threadingInfo>
      </p:ext>
    </p:extLst>
  </p:cm>
  <p:cm authorId="1" dt="2015-09-12T22:46:53.578" idx="3">
    <p:pos x="10" y="202"/>
    <p:text>Bottom 6 D: 46%</p:text>
    <p:extLst>
      <p:ext uri="{C676402C-5697-4E1C-873F-D02D1690AC5C}">
        <p15:threadingInfo xmlns:p15="http://schemas.microsoft.com/office/powerpoint/2012/main" timeZoneBias="300">
          <p15:parentCm authorId="1" idx="1"/>
        </p15:threadingInfo>
      </p:ext>
    </p:extLst>
  </p:cm>
  <p:cm authorId="1" dt="2015-09-12T22:47:35.082" idx="4">
    <p:pos x="10" y="298"/>
    <p:text>Top 6 F: 64%</p:text>
    <p:extLst>
      <p:ext uri="{C676402C-5697-4E1C-873F-D02D1690AC5C}">
        <p15:threadingInfo xmlns:p15="http://schemas.microsoft.com/office/powerpoint/2012/main" timeZoneBias="300">
          <p15:parentCm authorId="1" idx="1"/>
        </p15:threadingInfo>
      </p:ext>
    </p:extLst>
  </p:cm>
  <p:cm authorId="1" dt="2015-09-12T22:47:43.550" idx="5">
    <p:pos x="10" y="394"/>
    <p:text>Bottom 6 F: 53%</p:text>
    <p:extLst>
      <p:ext uri="{C676402C-5697-4E1C-873F-D02D1690AC5C}">
        <p15:threadingInfo xmlns:p15="http://schemas.microsoft.com/office/powerpoint/2012/main" timeZoneBias="300">
          <p15:parentCm authorId="1" idx="1"/>
        </p15:threadingInfo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6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09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12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8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8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3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5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94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1153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98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2790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6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49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48EDF-6544-4939-AFFE-DA4568C42BFD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E7CFEF-5582-4C9D-91DC-EC0ADA8EA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7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800" dirty="0" err="1" smtClean="0"/>
              <a:t>MoneyPuck</a:t>
            </a:r>
            <a:r>
              <a:rPr lang="en-US" sz="4800" dirty="0" smtClean="0"/>
              <a:t>: Player Valuation, Team Spending &amp; Predicting Value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Carolyn Wilke</a:t>
            </a:r>
          </a:p>
          <a:p>
            <a:r>
              <a:rPr lang="en-US" dirty="0" smtClean="0"/>
              <a:t>Salary Nerd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348342"/>
            <a:ext cx="8596668" cy="720436"/>
          </a:xfrm>
        </p:spPr>
        <p:txBody>
          <a:bodyPr/>
          <a:lstStyle/>
          <a:p>
            <a:r>
              <a:rPr lang="en-US" dirty="0" smtClean="0"/>
              <a:t>Salary Bands: A Starting Point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77334" y="1330036"/>
            <a:ext cx="4184035" cy="4711325"/>
          </a:xfrm>
        </p:spPr>
        <p:txBody>
          <a:bodyPr/>
          <a:lstStyle/>
          <a:p>
            <a:r>
              <a:rPr lang="en-US" dirty="0" smtClean="0"/>
              <a:t>All data used is from 2008-2015</a:t>
            </a:r>
          </a:p>
          <a:p>
            <a:pPr lvl="1"/>
            <a:r>
              <a:rPr lang="en-US" dirty="0" smtClean="0"/>
              <a:t>All Situation, Score Adjusted, only players over 500 minutes per season</a:t>
            </a:r>
          </a:p>
          <a:p>
            <a:pPr lvl="1"/>
            <a:r>
              <a:rPr lang="en-US" dirty="0" smtClean="0"/>
              <a:t>Courtesy of War-on-Ice</a:t>
            </a:r>
          </a:p>
          <a:p>
            <a:r>
              <a:rPr lang="en-US" dirty="0" smtClean="0"/>
              <a:t>Assumptions</a:t>
            </a:r>
          </a:p>
          <a:p>
            <a:pPr lvl="1"/>
            <a:r>
              <a:rPr lang="en-US" dirty="0" smtClean="0"/>
              <a:t>Bad deals are the exception, not the norm</a:t>
            </a:r>
          </a:p>
          <a:p>
            <a:pPr lvl="1"/>
            <a:r>
              <a:rPr lang="en-US" dirty="0" smtClean="0"/>
              <a:t>Salary inflation is real</a:t>
            </a:r>
          </a:p>
          <a:p>
            <a:pPr lvl="2"/>
            <a:r>
              <a:rPr lang="en-US" dirty="0" smtClean="0"/>
              <a:t>Use Percent of Cap instead</a:t>
            </a:r>
          </a:p>
          <a:p>
            <a:r>
              <a:rPr lang="en-US" dirty="0" smtClean="0"/>
              <a:t>Must evaluate players versus their peer group</a:t>
            </a:r>
          </a:p>
          <a:p>
            <a:pPr lvl="1"/>
            <a:r>
              <a:rPr lang="en-US" dirty="0" smtClean="0"/>
              <a:t>TOI%, Points/60, Zone Start % </a:t>
            </a:r>
            <a:r>
              <a:rPr lang="en-US" dirty="0" err="1" smtClean="0"/>
              <a:t>Rel</a:t>
            </a:r>
            <a:r>
              <a:rPr lang="en-US" dirty="0" smtClean="0"/>
              <a:t> all rise along with % of Cap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077" y="1326077"/>
            <a:ext cx="618172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342" y="376052"/>
            <a:ext cx="8596668" cy="672935"/>
          </a:xfrm>
        </p:spPr>
        <p:txBody>
          <a:bodyPr/>
          <a:lstStyle/>
          <a:p>
            <a:r>
              <a:rPr lang="en-US" dirty="0" smtClean="0"/>
              <a:t>Does Salary Relate to Success?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342" y="1282535"/>
            <a:ext cx="4423028" cy="49876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Add up “Percent of Cap Spending” for each team over the last 7 seasons</a:t>
            </a:r>
          </a:p>
          <a:p>
            <a:pPr lvl="1"/>
            <a:r>
              <a:rPr lang="en-US" dirty="0" smtClean="0"/>
              <a:t>Will NOT equal 100%, does double count in-season trades</a:t>
            </a:r>
          </a:p>
          <a:p>
            <a:pPr lvl="1"/>
            <a:r>
              <a:rPr lang="en-US" dirty="0" smtClean="0"/>
              <a:t>NHL Average: 84.74%</a:t>
            </a:r>
          </a:p>
          <a:p>
            <a:r>
              <a:rPr lang="en-US" dirty="0" smtClean="0"/>
              <a:t>Clear Top 6 &amp; Bottom 6 in Playoff Wins</a:t>
            </a:r>
          </a:p>
          <a:p>
            <a:pPr lvl="1"/>
            <a:r>
              <a:rPr lang="en-US" dirty="0" err="1" smtClean="0"/>
              <a:t>Avg</a:t>
            </a:r>
            <a:r>
              <a:rPr lang="en-US" dirty="0" smtClean="0"/>
              <a:t> playoff wins/year </a:t>
            </a:r>
          </a:p>
          <a:p>
            <a:pPr lvl="2"/>
            <a:r>
              <a:rPr lang="en-US" dirty="0" smtClean="0"/>
              <a:t>Top 6 = 7.1</a:t>
            </a:r>
          </a:p>
          <a:p>
            <a:pPr lvl="2"/>
            <a:r>
              <a:rPr lang="en-US" dirty="0" smtClean="0"/>
              <a:t>Bottom 6 = 0.24</a:t>
            </a:r>
          </a:p>
          <a:p>
            <a:pPr lvl="1"/>
            <a:r>
              <a:rPr lang="en-US" dirty="0" err="1" smtClean="0"/>
              <a:t>Avg</a:t>
            </a:r>
            <a:r>
              <a:rPr lang="en-US" dirty="0" smtClean="0"/>
              <a:t> Percent of Cap Spending</a:t>
            </a:r>
          </a:p>
          <a:p>
            <a:pPr lvl="2"/>
            <a:r>
              <a:rPr lang="en-US" dirty="0" smtClean="0"/>
              <a:t>Top 6 = 92.02%</a:t>
            </a:r>
          </a:p>
          <a:p>
            <a:pPr lvl="2"/>
            <a:r>
              <a:rPr lang="en-US" dirty="0" smtClean="0"/>
              <a:t>Bottom 6 = 81.93%</a:t>
            </a:r>
          </a:p>
          <a:p>
            <a:r>
              <a:rPr lang="en-US" dirty="0" smtClean="0"/>
              <a:t>Also correlates to Regular Season </a:t>
            </a:r>
            <a:r>
              <a:rPr lang="en-US" smtClean="0"/>
              <a:t>Wins (R^2 </a:t>
            </a:r>
            <a:r>
              <a:rPr lang="en-US" dirty="0" smtClean="0"/>
              <a:t>= 0.218) and Regular Season </a:t>
            </a:r>
            <a:r>
              <a:rPr lang="en-US" smtClean="0"/>
              <a:t>Points (R^2 </a:t>
            </a:r>
            <a:r>
              <a:rPr lang="en-US" dirty="0" smtClean="0"/>
              <a:t>= 0.23)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1282535"/>
            <a:ext cx="6924894" cy="498763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9630889" y="2185059"/>
            <a:ext cx="2030680" cy="197130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63050" y="5379522"/>
            <a:ext cx="1923803" cy="3206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3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2093"/>
            <a:ext cx="5319705" cy="1278577"/>
          </a:xfrm>
        </p:spPr>
        <p:txBody>
          <a:bodyPr/>
          <a:lstStyle/>
          <a:p>
            <a:r>
              <a:rPr lang="en-US" dirty="0" smtClean="0"/>
              <a:t>Are the Top 6 Spending Smarter?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742363"/>
            <a:ext cx="4184035" cy="3823853"/>
          </a:xfrm>
        </p:spPr>
        <p:txBody>
          <a:bodyPr>
            <a:normAutofit/>
          </a:bodyPr>
          <a:lstStyle/>
          <a:p>
            <a:r>
              <a:rPr lang="en-US" dirty="0" smtClean="0"/>
              <a:t>Rate every contract year vs their Percent of Cap peers</a:t>
            </a:r>
          </a:p>
          <a:p>
            <a:pPr lvl="1"/>
            <a:r>
              <a:rPr lang="en-US" dirty="0" smtClean="0"/>
              <a:t>Forwards: SCF%, P60, Primary P60, TOI%, ZS% </a:t>
            </a:r>
            <a:r>
              <a:rPr lang="en-US" dirty="0" err="1" smtClean="0"/>
              <a:t>Rel</a:t>
            </a:r>
            <a:endParaRPr lang="en-US" dirty="0" smtClean="0"/>
          </a:p>
          <a:p>
            <a:pPr lvl="1"/>
            <a:r>
              <a:rPr lang="en-US" dirty="0" smtClean="0"/>
              <a:t>Defenders: FF%, FA60, P60, TOI%, ZS% </a:t>
            </a:r>
            <a:r>
              <a:rPr lang="en-US" dirty="0" err="1" smtClean="0"/>
              <a:t>Rel</a:t>
            </a:r>
            <a:endParaRPr lang="en-US" dirty="0" smtClean="0"/>
          </a:p>
          <a:p>
            <a:pPr lvl="1"/>
            <a:r>
              <a:rPr lang="en-US" dirty="0" smtClean="0"/>
              <a:t>Combined some bands due to similar averages (ex: </a:t>
            </a:r>
            <a:r>
              <a:rPr lang="en-US" dirty="0" err="1" smtClean="0"/>
              <a:t>fwds</a:t>
            </a:r>
            <a:r>
              <a:rPr lang="en-US" dirty="0" smtClean="0"/>
              <a:t> 6-8%)</a:t>
            </a:r>
          </a:p>
          <a:p>
            <a:pPr lvl="1"/>
            <a:r>
              <a:rPr lang="en-US" dirty="0" smtClean="0"/>
              <a:t>Attempted to control for ELCs in the 1-2% band by excluding players 23 &amp; under from these ratings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409" y="372093"/>
            <a:ext cx="5922694" cy="31707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409" y="3654289"/>
            <a:ext cx="5922693" cy="302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0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74320"/>
            <a:ext cx="8596668" cy="777240"/>
          </a:xfrm>
        </p:spPr>
        <p:txBody>
          <a:bodyPr/>
          <a:lstStyle/>
          <a:p>
            <a:r>
              <a:rPr lang="en-US" dirty="0" smtClean="0"/>
              <a:t>Finding Top 6 “Spending Best Practices”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051560"/>
            <a:ext cx="10592349" cy="5194861"/>
          </a:xfrm>
        </p:spPr>
        <p:txBody>
          <a:bodyPr>
            <a:normAutofit/>
          </a:bodyPr>
          <a:lstStyle/>
          <a:p>
            <a:r>
              <a:rPr lang="en-US" dirty="0" smtClean="0"/>
              <a:t>Pulled out Trades &amp; UFA signings from the Top 6</a:t>
            </a:r>
          </a:p>
          <a:p>
            <a:r>
              <a:rPr lang="en-US" dirty="0" smtClean="0"/>
              <a:t>Metrics both Career, and year prior to Trade/Signing ONLY up to the date of Trade or Signing</a:t>
            </a:r>
          </a:p>
          <a:p>
            <a:r>
              <a:rPr lang="en-US" dirty="0" smtClean="0"/>
              <a:t>Sample Make Up</a:t>
            </a:r>
          </a:p>
          <a:p>
            <a:pPr lvl="1"/>
            <a:r>
              <a:rPr lang="en-US" dirty="0" smtClean="0"/>
              <a:t>Forwards</a:t>
            </a:r>
          </a:p>
          <a:p>
            <a:pPr lvl="2"/>
            <a:r>
              <a:rPr lang="en-US" dirty="0" smtClean="0"/>
              <a:t>20 “Good” Contracts </a:t>
            </a:r>
          </a:p>
          <a:p>
            <a:pPr lvl="3"/>
            <a:r>
              <a:rPr lang="en-US" dirty="0" smtClean="0"/>
              <a:t>10 lower ZS% </a:t>
            </a:r>
            <a:r>
              <a:rPr lang="en-US" dirty="0" err="1" smtClean="0"/>
              <a:t>Rel</a:t>
            </a:r>
            <a:r>
              <a:rPr lang="en-US" dirty="0" smtClean="0"/>
              <a:t> than % of Cap </a:t>
            </a:r>
            <a:r>
              <a:rPr lang="en-US" dirty="0" err="1" smtClean="0"/>
              <a:t>Avg</a:t>
            </a:r>
            <a:r>
              <a:rPr lang="en-US" dirty="0" smtClean="0"/>
              <a:t>, 10 higher</a:t>
            </a:r>
          </a:p>
          <a:p>
            <a:pPr lvl="2"/>
            <a:r>
              <a:rPr lang="en-US" dirty="0" smtClean="0"/>
              <a:t>14 “Bad” Contracts</a:t>
            </a:r>
          </a:p>
          <a:p>
            <a:pPr lvl="3"/>
            <a:r>
              <a:rPr lang="en-US" dirty="0" smtClean="0"/>
              <a:t>10 lower ZS% </a:t>
            </a:r>
            <a:r>
              <a:rPr lang="en-US" dirty="0" err="1" smtClean="0"/>
              <a:t>Rel</a:t>
            </a:r>
            <a:r>
              <a:rPr lang="en-US" dirty="0" smtClean="0"/>
              <a:t> than % of Cap </a:t>
            </a:r>
            <a:r>
              <a:rPr lang="en-US" dirty="0" err="1" smtClean="0"/>
              <a:t>Avg</a:t>
            </a:r>
            <a:r>
              <a:rPr lang="en-US" dirty="0" smtClean="0"/>
              <a:t>, 4 higher</a:t>
            </a:r>
          </a:p>
          <a:p>
            <a:pPr lvl="1"/>
            <a:r>
              <a:rPr lang="en-US" dirty="0" smtClean="0"/>
              <a:t>Defenders</a:t>
            </a:r>
          </a:p>
          <a:p>
            <a:pPr lvl="2"/>
            <a:r>
              <a:rPr lang="en-US" dirty="0" smtClean="0"/>
              <a:t>13 “Good” Contracts</a:t>
            </a:r>
          </a:p>
          <a:p>
            <a:pPr lvl="3"/>
            <a:r>
              <a:rPr lang="en-US" dirty="0" smtClean="0"/>
              <a:t>7 lower ZS% </a:t>
            </a:r>
            <a:r>
              <a:rPr lang="en-US" dirty="0" err="1" smtClean="0"/>
              <a:t>Rel</a:t>
            </a:r>
            <a:r>
              <a:rPr lang="en-US" dirty="0" smtClean="0"/>
              <a:t> than % of Cap </a:t>
            </a:r>
            <a:r>
              <a:rPr lang="en-US" dirty="0" err="1" smtClean="0"/>
              <a:t>Avg</a:t>
            </a:r>
            <a:r>
              <a:rPr lang="en-US" dirty="0" smtClean="0"/>
              <a:t>, 6 higher</a:t>
            </a:r>
          </a:p>
          <a:p>
            <a:pPr lvl="2"/>
            <a:r>
              <a:rPr lang="en-US" dirty="0" smtClean="0"/>
              <a:t>11 “Bad” Contracts</a:t>
            </a:r>
          </a:p>
          <a:p>
            <a:pPr lvl="3"/>
            <a:r>
              <a:rPr lang="en-US" dirty="0" smtClean="0"/>
              <a:t>8 lower ZS% </a:t>
            </a:r>
            <a:r>
              <a:rPr lang="en-US" dirty="0" err="1" smtClean="0"/>
              <a:t>Rel</a:t>
            </a:r>
            <a:r>
              <a:rPr lang="en-US" dirty="0" smtClean="0"/>
              <a:t> than % of Cap </a:t>
            </a:r>
            <a:r>
              <a:rPr lang="en-US" dirty="0" err="1" smtClean="0"/>
              <a:t>Avg</a:t>
            </a:r>
            <a:r>
              <a:rPr lang="en-US" dirty="0" smtClean="0"/>
              <a:t>, 3 higher</a:t>
            </a:r>
          </a:p>
        </p:txBody>
      </p:sp>
    </p:spTree>
    <p:extLst>
      <p:ext uri="{BB962C8B-B14F-4D97-AF65-F5344CB8AC3E}">
        <p14:creationId xmlns:p14="http://schemas.microsoft.com/office/powerpoint/2010/main" val="27297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13" y="455222"/>
            <a:ext cx="10901108" cy="815439"/>
          </a:xfrm>
        </p:spPr>
        <p:txBody>
          <a:bodyPr/>
          <a:lstStyle/>
          <a:p>
            <a:r>
              <a:rPr lang="en-US" dirty="0" smtClean="0"/>
              <a:t>Patterns to Signing “Bad” Contracts: Forwards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3" y="1460665"/>
            <a:ext cx="5423397" cy="3914775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88" y="1460664"/>
            <a:ext cx="576262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8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13" y="455222"/>
            <a:ext cx="10901108" cy="815439"/>
          </a:xfrm>
        </p:spPr>
        <p:txBody>
          <a:bodyPr/>
          <a:lstStyle/>
          <a:p>
            <a:r>
              <a:rPr lang="en-US" dirty="0" smtClean="0"/>
              <a:t>Patterns to Signing “Bad” Contracts: Defenders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2" y="1270660"/>
            <a:ext cx="5318001" cy="41317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80" y="1270661"/>
            <a:ext cx="5633242" cy="413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6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13" y="455222"/>
            <a:ext cx="10901108" cy="815439"/>
          </a:xfrm>
        </p:spPr>
        <p:txBody>
          <a:bodyPr/>
          <a:lstStyle/>
          <a:p>
            <a:r>
              <a:rPr lang="en-US" dirty="0" smtClean="0"/>
              <a:t>Patterns to Signing “Good” Contracts: Forwards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3" y="1270661"/>
            <a:ext cx="5482186" cy="380047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81" y="1270661"/>
            <a:ext cx="55245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13" y="455222"/>
            <a:ext cx="10901108" cy="815439"/>
          </a:xfrm>
        </p:spPr>
        <p:txBody>
          <a:bodyPr/>
          <a:lstStyle/>
          <a:p>
            <a:r>
              <a:rPr lang="en-US" dirty="0" smtClean="0"/>
              <a:t>Patterns to Signing “Good” Contracts: Defenders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90" y="1270661"/>
            <a:ext cx="6683665" cy="4855212"/>
          </a:xfrm>
        </p:spPr>
      </p:pic>
    </p:spTree>
    <p:extLst>
      <p:ext uri="{BB962C8B-B14F-4D97-AF65-F5344CB8AC3E}">
        <p14:creationId xmlns:p14="http://schemas.microsoft.com/office/powerpoint/2010/main" val="170551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5215"/>
            <a:ext cx="8596668" cy="649185"/>
          </a:xfrm>
        </p:spPr>
        <p:txBody>
          <a:bodyPr/>
          <a:lstStyle/>
          <a:p>
            <a:r>
              <a:rPr lang="en-US" dirty="0" smtClean="0"/>
              <a:t>Upping the 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1157" y="936710"/>
            <a:ext cx="4184035" cy="570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Forwards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81985" y="925555"/>
            <a:ext cx="4184034" cy="581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Defenders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347" y="1485135"/>
            <a:ext cx="6230498" cy="4153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96291"/>
            <a:ext cx="5984644" cy="414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1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5215"/>
            <a:ext cx="8822926" cy="6491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We Use this to Predict Contract Efficiency?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092" y="914400"/>
            <a:ext cx="5653928" cy="5474031"/>
          </a:xfrm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77334" y="914401"/>
            <a:ext cx="4184035" cy="2006930"/>
          </a:xfrm>
        </p:spPr>
        <p:txBody>
          <a:bodyPr>
            <a:normAutofit/>
          </a:bodyPr>
          <a:lstStyle/>
          <a:p>
            <a:r>
              <a:rPr lang="en-US" dirty="0" smtClean="0"/>
              <a:t>Applied a prediction based on the standard deviation from the large sample to each contract from the 12 teams last year</a:t>
            </a:r>
          </a:p>
          <a:p>
            <a:r>
              <a:rPr lang="en-US" dirty="0" smtClean="0"/>
              <a:t>After discarding the “maybes” it returned </a:t>
            </a:r>
            <a:r>
              <a:rPr lang="en-US" sz="2400" dirty="0" smtClean="0"/>
              <a:t>80% accuracy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921331"/>
            <a:ext cx="46863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8966"/>
            <a:ext cx="8596668" cy="1320800"/>
          </a:xfrm>
        </p:spPr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949366"/>
            <a:ext cx="4165122" cy="1685904"/>
          </a:xfrm>
        </p:spPr>
        <p:txBody>
          <a:bodyPr/>
          <a:lstStyle/>
          <a:p>
            <a:r>
              <a:rPr lang="en-US" dirty="0" smtClean="0"/>
              <a:t>Apply to new contracts to set expectations</a:t>
            </a:r>
          </a:p>
          <a:p>
            <a:r>
              <a:rPr lang="en-US" dirty="0" smtClean="0"/>
              <a:t>Create an “ideal” player profile per % of Cap Band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635270"/>
            <a:ext cx="5592837" cy="4010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0" y="2635270"/>
            <a:ext cx="5683845" cy="4010025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270169" y="949366"/>
            <a:ext cx="4165122" cy="1685904"/>
          </a:xfrm>
        </p:spPr>
        <p:txBody>
          <a:bodyPr/>
          <a:lstStyle/>
          <a:p>
            <a:r>
              <a:rPr lang="en-US" dirty="0" smtClean="0"/>
              <a:t>Goalies </a:t>
            </a:r>
            <a:r>
              <a:rPr lang="en-US" altLang="ja-JP" dirty="0"/>
              <a:t>¯\_(</a:t>
            </a:r>
            <a:r>
              <a:rPr lang="ja-JP" altLang="en-US" dirty="0"/>
              <a:t>ツ</a:t>
            </a:r>
            <a:r>
              <a:rPr lang="en-US" altLang="ja-JP" dirty="0" smtClean="0"/>
              <a:t>)_/¯</a:t>
            </a:r>
          </a:p>
          <a:p>
            <a:r>
              <a:rPr lang="en-US" dirty="0" smtClean="0"/>
              <a:t>Spending shifts over time</a:t>
            </a:r>
          </a:p>
          <a:p>
            <a:pPr lvl="1"/>
            <a:r>
              <a:rPr lang="en-US" dirty="0" smtClean="0"/>
              <a:t>Ex: Uptick in pay of “defensive</a:t>
            </a:r>
            <a:r>
              <a:rPr lang="en-US" smtClean="0"/>
              <a:t>” forwards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75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144694" cy="38807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Micah &amp; </a:t>
            </a:r>
            <a:r>
              <a:rPr lang="en-US" sz="2400" dirty="0" err="1" smtClean="0"/>
              <a:t>Asmae</a:t>
            </a:r>
            <a:r>
              <a:rPr lang="en-US" sz="2400" dirty="0" smtClean="0"/>
              <a:t> for </a:t>
            </a:r>
            <a:r>
              <a:rPr lang="en-US" sz="2400" dirty="0" err="1" smtClean="0"/>
              <a:t>audiencing</a:t>
            </a:r>
            <a:r>
              <a:rPr lang="en-US" sz="2400" dirty="0" smtClean="0"/>
              <a:t> my presentation</a:t>
            </a:r>
          </a:p>
          <a:p>
            <a:r>
              <a:rPr lang="en-US" sz="2400" dirty="0" smtClean="0"/>
              <a:t>Ryan and The Rochester Institute of Technology for hosting this event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050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Fun Stuff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7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10" y="695078"/>
            <a:ext cx="6257925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9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14" y="342838"/>
            <a:ext cx="627697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2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16" y="409575"/>
            <a:ext cx="627697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33" y="680457"/>
            <a:ext cx="627697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27" y="462086"/>
            <a:ext cx="630555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3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24" y="789994"/>
            <a:ext cx="6267450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8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60" y="580444"/>
            <a:ext cx="6276975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33" y="699507"/>
            <a:ext cx="627697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5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82" y="38100"/>
            <a:ext cx="6276975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6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68" y="138051"/>
            <a:ext cx="62865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8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05" y="552327"/>
            <a:ext cx="6296025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7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907</TotalTime>
  <Words>510</Words>
  <Application>Microsoft Office PowerPoint</Application>
  <PresentationFormat>Widescreen</PresentationFormat>
  <Paragraphs>65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メイリオ</vt:lpstr>
      <vt:lpstr>Arial</vt:lpstr>
      <vt:lpstr>Trebuchet MS</vt:lpstr>
      <vt:lpstr>Wingdings 3</vt:lpstr>
      <vt:lpstr>Facet</vt:lpstr>
      <vt:lpstr>MoneyPuck: Player Valuation, Team Spending &amp; Predicting Value</vt:lpstr>
      <vt:lpstr>Salary Bands: A Starting Point</vt:lpstr>
      <vt:lpstr>Does Salary Relate to Success?</vt:lpstr>
      <vt:lpstr>Are the Top 6 Spending Smarter?</vt:lpstr>
      <vt:lpstr>Finding Top 6 “Spending Best Practices”</vt:lpstr>
      <vt:lpstr>Patterns to Signing “Bad” Contracts: Forwards</vt:lpstr>
      <vt:lpstr>Patterns to Signing “Bad” Contracts: Defenders</vt:lpstr>
      <vt:lpstr>Patterns to Signing “Good” Contracts: Forwards</vt:lpstr>
      <vt:lpstr>Patterns to Signing “Good” Contracts: Defenders</vt:lpstr>
      <vt:lpstr>Upping the Sample Size</vt:lpstr>
      <vt:lpstr>Can We Use this to Predict Contract Efficiency?</vt:lpstr>
      <vt:lpstr>Next Steps</vt:lpstr>
      <vt:lpstr>Thank you!</vt:lpstr>
      <vt:lpstr>More Fun Stuff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Carolyn</dc:creator>
  <cp:lastModifiedBy>Carolyn</cp:lastModifiedBy>
  <cp:revision>24</cp:revision>
  <dcterms:created xsi:type="dcterms:W3CDTF">2015-09-13T02:20:52Z</dcterms:created>
  <dcterms:modified xsi:type="dcterms:W3CDTF">2015-10-07T23:19:47Z</dcterms:modified>
</cp:coreProperties>
</file>