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4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79" r:id="rId13"/>
    <p:sldId id="281" r:id="rId14"/>
    <p:sldId id="267" r:id="rId15"/>
    <p:sldId id="268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2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yle:Desktop:Analytics:Hockey:Win%20Curv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yle:Desktop:Analytics:Hockey:Beta%20Applicat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yle:Desktop:Analytics:Hockey:Beta%20Applicat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yle:Desktop:Analytics:Hockey:Beta%20Applica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yle:Desktop:Analytics:Hockey:Beta%20Application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Chicago Blackhawks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26560768445611"/>
                  <c:y val="-0.0998947627278437"/>
                </c:manualLayout>
              </c:layout>
              <c:numFmt formatCode="General" sourceLinked="0"/>
            </c:trendlineLbl>
          </c:trendline>
          <c:xVal>
            <c:numRef>
              <c:f>CHI!$A$32:$A$45</c:f>
              <c:numCache>
                <c:formatCode>General</c:formatCode>
                <c:ptCount val="14"/>
                <c:pt idx="0">
                  <c:v>29.0</c:v>
                </c:pt>
                <c:pt idx="1">
                  <c:v>41.0</c:v>
                </c:pt>
                <c:pt idx="2">
                  <c:v>30.0</c:v>
                </c:pt>
                <c:pt idx="3">
                  <c:v>20.0</c:v>
                </c:pt>
                <c:pt idx="4">
                  <c:v>26.0</c:v>
                </c:pt>
                <c:pt idx="5">
                  <c:v>31.0</c:v>
                </c:pt>
                <c:pt idx="6">
                  <c:v>40.0</c:v>
                </c:pt>
                <c:pt idx="7">
                  <c:v>46.0</c:v>
                </c:pt>
                <c:pt idx="8">
                  <c:v>52.0</c:v>
                </c:pt>
                <c:pt idx="9">
                  <c:v>44.0</c:v>
                </c:pt>
                <c:pt idx="10">
                  <c:v>45.0</c:v>
                </c:pt>
                <c:pt idx="11">
                  <c:v>36.0</c:v>
                </c:pt>
                <c:pt idx="12">
                  <c:v>46.0</c:v>
                </c:pt>
                <c:pt idx="13">
                  <c:v>48.0</c:v>
                </c:pt>
              </c:numCache>
            </c:numRef>
          </c:xVal>
          <c:yVal>
            <c:numRef>
              <c:f>CHI!$B$32:$B$45</c:f>
              <c:numCache>
                <c:formatCode>General</c:formatCode>
                <c:ptCount val="14"/>
                <c:pt idx="0">
                  <c:v>6.14836</c:v>
                </c:pt>
                <c:pt idx="1">
                  <c:v>6.382879999999999</c:v>
                </c:pt>
                <c:pt idx="2">
                  <c:v>6.065539999999999</c:v>
                </c:pt>
                <c:pt idx="3">
                  <c:v>5.43373</c:v>
                </c:pt>
                <c:pt idx="4">
                  <c:v>5.46038</c:v>
                </c:pt>
                <c:pt idx="5">
                  <c:v>5.21807</c:v>
                </c:pt>
                <c:pt idx="6">
                  <c:v>6.89374</c:v>
                </c:pt>
                <c:pt idx="7">
                  <c:v>9.12127</c:v>
                </c:pt>
                <c:pt idx="8">
                  <c:v>8.75596</c:v>
                </c:pt>
                <c:pt idx="9">
                  <c:v>8.78343</c:v>
                </c:pt>
                <c:pt idx="10">
                  <c:v>8.82894</c:v>
                </c:pt>
                <c:pt idx="11">
                  <c:v>5.22624</c:v>
                </c:pt>
                <c:pt idx="12">
                  <c:v>9.27543</c:v>
                </c:pt>
                <c:pt idx="13">
                  <c:v>8.92529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4340232"/>
        <c:axId val="-2051284280"/>
      </c:scatterChart>
      <c:valAx>
        <c:axId val="-2124340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Wins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51284280"/>
        <c:crosses val="autoZero"/>
        <c:crossBetween val="midCat"/>
      </c:valAx>
      <c:valAx>
        <c:axId val="-205128428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smtClean="0"/>
                  <a:t>Attendance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434023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Win Curve</c:v>
          </c:tx>
          <c:spPr>
            <a:ln w="47625">
              <a:noFill/>
            </a:ln>
          </c:spPr>
          <c:trendline>
            <c:trendlineType val="linear"/>
            <c:forward val="0.5"/>
            <c:backward val="2.0"/>
            <c:dispRSqr val="1"/>
            <c:dispEq val="1"/>
            <c:trendlineLbl>
              <c:layout>
                <c:manualLayout>
                  <c:x val="0.440760498687664"/>
                  <c:y val="-0.153366870807816"/>
                </c:manualLayout>
              </c:layout>
              <c:numFmt formatCode="General" sourceLinked="0"/>
            </c:trendlineLbl>
          </c:trendline>
          <c:xVal>
            <c:numRef>
              <c:f>CHI!$A$43:$A$56</c:f>
              <c:numCache>
                <c:formatCode>General</c:formatCode>
                <c:ptCount val="14"/>
                <c:pt idx="0">
                  <c:v>2.9</c:v>
                </c:pt>
                <c:pt idx="1">
                  <c:v>4.1</c:v>
                </c:pt>
                <c:pt idx="2">
                  <c:v>3.0</c:v>
                </c:pt>
                <c:pt idx="3">
                  <c:v>2.0</c:v>
                </c:pt>
                <c:pt idx="4">
                  <c:v>2.6</c:v>
                </c:pt>
                <c:pt idx="5">
                  <c:v>3.1</c:v>
                </c:pt>
                <c:pt idx="6">
                  <c:v>4.0</c:v>
                </c:pt>
                <c:pt idx="7">
                  <c:v>4.6</c:v>
                </c:pt>
                <c:pt idx="8">
                  <c:v>5.2</c:v>
                </c:pt>
                <c:pt idx="9">
                  <c:v>4.4</c:v>
                </c:pt>
                <c:pt idx="10">
                  <c:v>4.5</c:v>
                </c:pt>
                <c:pt idx="11">
                  <c:v>3.6</c:v>
                </c:pt>
                <c:pt idx="12">
                  <c:v>4.6</c:v>
                </c:pt>
                <c:pt idx="13">
                  <c:v>4.8</c:v>
                </c:pt>
              </c:numCache>
            </c:numRef>
          </c:xVal>
          <c:yVal>
            <c:numRef>
              <c:f>CHI!$B$43:$B$56</c:f>
              <c:numCache>
                <c:formatCode>General</c:formatCode>
                <c:ptCount val="14"/>
                <c:pt idx="0">
                  <c:v>6.14836E6</c:v>
                </c:pt>
                <c:pt idx="1">
                  <c:v>6.38288E6</c:v>
                </c:pt>
                <c:pt idx="2">
                  <c:v>6.06554E6</c:v>
                </c:pt>
                <c:pt idx="3">
                  <c:v>5.43373E6</c:v>
                </c:pt>
                <c:pt idx="4">
                  <c:v>5.46038E6</c:v>
                </c:pt>
                <c:pt idx="5">
                  <c:v>5.21807E6</c:v>
                </c:pt>
                <c:pt idx="6">
                  <c:v>6.89374E6</c:v>
                </c:pt>
                <c:pt idx="7">
                  <c:v>9.12127E6</c:v>
                </c:pt>
                <c:pt idx="8">
                  <c:v>8.75596E6</c:v>
                </c:pt>
                <c:pt idx="9">
                  <c:v>8.78343E6</c:v>
                </c:pt>
                <c:pt idx="10">
                  <c:v>8.82894E6</c:v>
                </c:pt>
                <c:pt idx="11">
                  <c:v>5.22624E6</c:v>
                </c:pt>
                <c:pt idx="12">
                  <c:v>9.27543E6</c:v>
                </c:pt>
                <c:pt idx="13">
                  <c:v>8.92529E6</c:v>
                </c:pt>
              </c:numCache>
            </c:numRef>
          </c:yVal>
          <c:smooth val="0"/>
        </c:ser>
        <c:ser>
          <c:idx val="1"/>
          <c:order val="1"/>
          <c:tx>
            <c:v>CAPM</c:v>
          </c:tx>
          <c:spPr>
            <a:ln w="47625">
              <a:noFill/>
            </a:ln>
          </c:spPr>
          <c:dLbls>
            <c:dLbl>
              <c:idx val="0"/>
              <c:layout>
                <c:manualLayout>
                  <c:x val="-1.13167416960178E-16"/>
                  <c:y val="-0.005365191020867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Teravainen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Rundblad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Roozsival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66358024691358"/>
                  <c:y val="0.045604123677369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Desjardins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0987654320987654"/>
                  <c:y val="0.016095573062601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Garbutt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154308836395451"/>
                  <c:y val="0.005365191020866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Kruger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Bickell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0771604938271605"/>
                  <c:y val="0.0241433595939016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Anisimov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06481481481481"/>
                  <c:y val="0.010730382041733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Hjalmarsson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Shaw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04938271604938"/>
                  <c:y val="0.013412977552167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Daley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0694444444444444"/>
                  <c:y val="0.03755633714606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Keith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Hossa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0.0493827160493827"/>
                  <c:y val="-0.0375563371460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Seabrook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Kane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648148148148148"/>
                  <c:y val="-0.045604123677369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Toews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CHI!$D$43:$D$58</c:f>
              <c:numCache>
                <c:formatCode>General</c:formatCode>
                <c:ptCount val="16"/>
                <c:pt idx="0">
                  <c:v>3.907182512078603</c:v>
                </c:pt>
                <c:pt idx="1">
                  <c:v>2.422915489166953</c:v>
                </c:pt>
                <c:pt idx="2">
                  <c:v>1.53422568486616</c:v>
                </c:pt>
                <c:pt idx="3">
                  <c:v>1.33418535150659</c:v>
                </c:pt>
                <c:pt idx="4">
                  <c:v>1.105868903226468</c:v>
                </c:pt>
                <c:pt idx="5">
                  <c:v>0.876574371569456</c:v>
                </c:pt>
                <c:pt idx="6">
                  <c:v>0.952880082152213</c:v>
                </c:pt>
                <c:pt idx="7">
                  <c:v>0.813973160883985</c:v>
                </c:pt>
                <c:pt idx="8">
                  <c:v>0.692576778877997</c:v>
                </c:pt>
                <c:pt idx="9">
                  <c:v>0.673045961112842</c:v>
                </c:pt>
                <c:pt idx="10">
                  <c:v>0.600138680975441</c:v>
                </c:pt>
                <c:pt idx="11">
                  <c:v>0.582663364640637</c:v>
                </c:pt>
                <c:pt idx="12">
                  <c:v>0.822793233498312</c:v>
                </c:pt>
                <c:pt idx="13">
                  <c:v>0.560251818381258</c:v>
                </c:pt>
                <c:pt idx="14">
                  <c:v>0.622650811463263</c:v>
                </c:pt>
                <c:pt idx="15">
                  <c:v>0.56955289627541</c:v>
                </c:pt>
              </c:numCache>
            </c:numRef>
          </c:xVal>
          <c:yVal>
            <c:numRef>
              <c:f>CHI!$E$43:$E$58</c:f>
              <c:numCache>
                <c:formatCode>#,##0</c:formatCode>
                <c:ptCount val="16"/>
                <c:pt idx="0">
                  <c:v>894157.0</c:v>
                </c:pt>
                <c:pt idx="1">
                  <c:v>1.05E6</c:v>
                </c:pt>
                <c:pt idx="2">
                  <c:v>600000.0</c:v>
                </c:pt>
                <c:pt idx="3">
                  <c:v>800000.0</c:v>
                </c:pt>
                <c:pt idx="4">
                  <c:v>900000.0</c:v>
                </c:pt>
                <c:pt idx="5">
                  <c:v>1.5E6</c:v>
                </c:pt>
                <c:pt idx="6">
                  <c:v>4.0E6</c:v>
                </c:pt>
                <c:pt idx="7">
                  <c:v>3.283E6</c:v>
                </c:pt>
                <c:pt idx="8">
                  <c:v>4.1E6</c:v>
                </c:pt>
                <c:pt idx="9">
                  <c:v>2.0E6</c:v>
                </c:pt>
                <c:pt idx="10">
                  <c:v>3.3E6</c:v>
                </c:pt>
                <c:pt idx="11">
                  <c:v>5.538462E6</c:v>
                </c:pt>
                <c:pt idx="12">
                  <c:v>5.275E6</c:v>
                </c:pt>
                <c:pt idx="13">
                  <c:v>5.8E6</c:v>
                </c:pt>
                <c:pt idx="14">
                  <c:v>1.05E7</c:v>
                </c:pt>
                <c:pt idx="15">
                  <c:v>1.05E7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1641528"/>
        <c:axId val="2085498616"/>
      </c:scatterChart>
      <c:valAx>
        <c:axId val="-2051641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85498616"/>
        <c:crosses val="autoZero"/>
        <c:crossBetween val="midCat"/>
      </c:valAx>
      <c:valAx>
        <c:axId val="2085498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5164152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backward val="1.5"/>
            <c:dispRSqr val="1"/>
            <c:dispEq val="1"/>
            <c:trendlineLbl>
              <c:layout>
                <c:manualLayout>
                  <c:x val="0.404044400699912"/>
                  <c:y val="-0.0489351851851852"/>
                </c:manualLayout>
              </c:layout>
              <c:numFmt formatCode="General" sourceLinked="0"/>
            </c:trendlineLbl>
          </c:trendline>
          <c:xVal>
            <c:numRef>
              <c:f>Colorado!$A$49:$A$62</c:f>
              <c:numCache>
                <c:formatCode>General</c:formatCode>
                <c:ptCount val="14"/>
                <c:pt idx="0">
                  <c:v>5.2</c:v>
                </c:pt>
                <c:pt idx="1">
                  <c:v>4.5</c:v>
                </c:pt>
                <c:pt idx="2">
                  <c:v>4.2</c:v>
                </c:pt>
                <c:pt idx="3">
                  <c:v>4.0</c:v>
                </c:pt>
                <c:pt idx="4">
                  <c:v>4.3</c:v>
                </c:pt>
                <c:pt idx="5">
                  <c:v>4.4</c:v>
                </c:pt>
                <c:pt idx="6">
                  <c:v>4.4</c:v>
                </c:pt>
                <c:pt idx="7">
                  <c:v>3.2</c:v>
                </c:pt>
                <c:pt idx="8">
                  <c:v>4.3</c:v>
                </c:pt>
                <c:pt idx="9">
                  <c:v>3.0</c:v>
                </c:pt>
                <c:pt idx="10">
                  <c:v>4.1</c:v>
                </c:pt>
                <c:pt idx="11">
                  <c:v>1.6</c:v>
                </c:pt>
                <c:pt idx="12">
                  <c:v>5.2</c:v>
                </c:pt>
                <c:pt idx="13">
                  <c:v>3.9</c:v>
                </c:pt>
              </c:numCache>
            </c:numRef>
          </c:xVal>
          <c:yVal>
            <c:numRef>
              <c:f>Colorado!$B$49:$B$62</c:f>
              <c:numCache>
                <c:formatCode>General</c:formatCode>
                <c:ptCount val="14"/>
                <c:pt idx="0">
                  <c:v>7.38287E6</c:v>
                </c:pt>
                <c:pt idx="1">
                  <c:v>7.38287E6</c:v>
                </c:pt>
                <c:pt idx="2">
                  <c:v>7.38287E6</c:v>
                </c:pt>
                <c:pt idx="3">
                  <c:v>7.38287E6</c:v>
                </c:pt>
                <c:pt idx="4">
                  <c:v>7.38287E6</c:v>
                </c:pt>
                <c:pt idx="5">
                  <c:v>7.22092E6</c:v>
                </c:pt>
                <c:pt idx="6">
                  <c:v>6.90522E6</c:v>
                </c:pt>
                <c:pt idx="7">
                  <c:v>6.32589E6</c:v>
                </c:pt>
                <c:pt idx="8">
                  <c:v>5.71827E6</c:v>
                </c:pt>
                <c:pt idx="9">
                  <c:v>6.0762E6</c:v>
                </c:pt>
                <c:pt idx="10">
                  <c:v>6.35459E6</c:v>
                </c:pt>
                <c:pt idx="11">
                  <c:v>3.7068E6</c:v>
                </c:pt>
                <c:pt idx="12">
                  <c:v>6.68136E6</c:v>
                </c:pt>
                <c:pt idx="13">
                  <c:v>6.63257E6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dLbls>
            <c:dLbl>
              <c:idx val="0"/>
              <c:layout>
                <c:manualLayout>
                  <c:x val="-0.0617283950617284"/>
                  <c:y val="-0.027799462596788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Duchene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308641975308642"/>
                  <c:y val="-0.027799462596788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Landeskog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Iginla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2037037037037"/>
                  <c:y val="0.0025272238724352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Soderberg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0185185185185185"/>
                  <c:y val="0.0429628058313999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Tanguay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Comeau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103395061728395"/>
                  <c:y val="0.025272238724352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Mitchell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McLeod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Mackinnon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Winchester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Skille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0138888888888889"/>
                  <c:y val="0.0404355819589645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Grigorenko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Beauchemin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0.0895061728395061"/>
                  <c:y val="0.0025272238724352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Johnson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123456790123457"/>
                  <c:y val="-0.027799462596788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Stuart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910493827160494"/>
                  <c:y val="0.032853910341658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Barrie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rich>
                  <a:bodyPr/>
                  <a:lstStyle/>
                  <a:p>
                    <a:r>
                      <a:rPr lang="en-US" smtClean="0"/>
                      <a:t>Holden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123456790123457"/>
                  <c:y val="-0.0379083580865294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Zadorov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rich>
                  <a:bodyPr/>
                  <a:lstStyle/>
                  <a:p>
                    <a:r>
                      <a:rPr lang="en-US" smtClean="0"/>
                      <a:t>Gormely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Colorado!$D$49:$D$67</c:f>
              <c:numCache>
                <c:formatCode>General</c:formatCode>
                <c:ptCount val="19"/>
                <c:pt idx="0">
                  <c:v>0.577866732041074</c:v>
                </c:pt>
                <c:pt idx="1">
                  <c:v>0.653446726314336</c:v>
                </c:pt>
                <c:pt idx="2">
                  <c:v>0.775837190181368</c:v>
                </c:pt>
                <c:pt idx="3">
                  <c:v>0.925796847592097</c:v>
                </c:pt>
                <c:pt idx="4">
                  <c:v>1.193609969634486</c:v>
                </c:pt>
                <c:pt idx="5">
                  <c:v>1.022366298961987</c:v>
                </c:pt>
                <c:pt idx="6">
                  <c:v>0.878063815473076</c:v>
                </c:pt>
                <c:pt idx="7">
                  <c:v>1.15698393068121</c:v>
                </c:pt>
                <c:pt idx="8">
                  <c:v>0.972167198199516</c:v>
                </c:pt>
                <c:pt idx="9">
                  <c:v>3.268050922802583</c:v>
                </c:pt>
                <c:pt idx="10">
                  <c:v>1.660118712488278</c:v>
                </c:pt>
                <c:pt idx="11">
                  <c:v>2.498438773984315</c:v>
                </c:pt>
                <c:pt idx="12">
                  <c:v>0.915260070621519</c:v>
                </c:pt>
                <c:pt idx="13">
                  <c:v>0.71685820763316</c:v>
                </c:pt>
                <c:pt idx="14">
                  <c:v>1.276922114679546</c:v>
                </c:pt>
                <c:pt idx="15">
                  <c:v>0.637628857843337</c:v>
                </c:pt>
                <c:pt idx="16">
                  <c:v>1.036433491997082</c:v>
                </c:pt>
                <c:pt idx="17">
                  <c:v>2.33555968432781</c:v>
                </c:pt>
                <c:pt idx="18">
                  <c:v>5.089387908238796</c:v>
                </c:pt>
              </c:numCache>
            </c:numRef>
          </c:xVal>
          <c:yVal>
            <c:numRef>
              <c:f>Colorado!$E$49:$E$67</c:f>
              <c:numCache>
                <c:formatCode>#,##0</c:formatCode>
                <c:ptCount val="19"/>
                <c:pt idx="0">
                  <c:v>6.0E6</c:v>
                </c:pt>
                <c:pt idx="1">
                  <c:v>5.571429E6</c:v>
                </c:pt>
                <c:pt idx="2">
                  <c:v>5.333333E6</c:v>
                </c:pt>
                <c:pt idx="3">
                  <c:v>4.75E6</c:v>
                </c:pt>
                <c:pt idx="4">
                  <c:v>3.5E6</c:v>
                </c:pt>
                <c:pt idx="5">
                  <c:v>2.4E6</c:v>
                </c:pt>
                <c:pt idx="6">
                  <c:v>1.8E6</c:v>
                </c:pt>
                <c:pt idx="7">
                  <c:v>1.333333E6</c:v>
                </c:pt>
                <c:pt idx="8">
                  <c:v>925000.0</c:v>
                </c:pt>
                <c:pt idx="9">
                  <c:v>900000.0</c:v>
                </c:pt>
                <c:pt idx="10">
                  <c:v>675000.0</c:v>
                </c:pt>
                <c:pt idx="11">
                  <c:v>675000.0</c:v>
                </c:pt>
                <c:pt idx="12">
                  <c:v>4.5E6</c:v>
                </c:pt>
                <c:pt idx="13">
                  <c:v>3.75E6</c:v>
                </c:pt>
                <c:pt idx="14">
                  <c:v>3.6E6</c:v>
                </c:pt>
                <c:pt idx="15">
                  <c:v>2.6E6</c:v>
                </c:pt>
                <c:pt idx="16">
                  <c:v>1.65E6</c:v>
                </c:pt>
                <c:pt idx="17">
                  <c:v>894167.0</c:v>
                </c:pt>
                <c:pt idx="18">
                  <c:v>850500.0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5529224"/>
        <c:axId val="2085532216"/>
      </c:scatterChart>
      <c:valAx>
        <c:axId val="2085529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85532216"/>
        <c:crosses val="autoZero"/>
        <c:crossBetween val="midCat"/>
      </c:valAx>
      <c:valAx>
        <c:axId val="2085532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552922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backward val="2.0"/>
            <c:dispRSqr val="1"/>
            <c:dispEq val="1"/>
            <c:trendlineLbl>
              <c:layout>
                <c:manualLayout>
                  <c:x val="0.409838145231846"/>
                  <c:y val="-0.0138888888888889"/>
                </c:manualLayout>
              </c:layout>
              <c:numFmt formatCode="General" sourceLinked="0"/>
            </c:trendlineLbl>
          </c:trendline>
          <c:xVal>
            <c:numRef>
              <c:f>Calgary!$A$48:$A$61</c:f>
              <c:numCache>
                <c:formatCode>General</c:formatCode>
                <c:ptCount val="14"/>
                <c:pt idx="0">
                  <c:v>2.7</c:v>
                </c:pt>
                <c:pt idx="1">
                  <c:v>3.2</c:v>
                </c:pt>
                <c:pt idx="2">
                  <c:v>2.9</c:v>
                </c:pt>
                <c:pt idx="3">
                  <c:v>4.2</c:v>
                </c:pt>
                <c:pt idx="4">
                  <c:v>4.8</c:v>
                </c:pt>
                <c:pt idx="5">
                  <c:v>4.3</c:v>
                </c:pt>
                <c:pt idx="6">
                  <c:v>4.2</c:v>
                </c:pt>
                <c:pt idx="7">
                  <c:v>4.6</c:v>
                </c:pt>
                <c:pt idx="8">
                  <c:v>4.0</c:v>
                </c:pt>
                <c:pt idx="9">
                  <c:v>4.1</c:v>
                </c:pt>
                <c:pt idx="10">
                  <c:v>3.7</c:v>
                </c:pt>
                <c:pt idx="11">
                  <c:v>1.9</c:v>
                </c:pt>
                <c:pt idx="12">
                  <c:v>3.5</c:v>
                </c:pt>
                <c:pt idx="13">
                  <c:v>4.5</c:v>
                </c:pt>
              </c:numCache>
            </c:numRef>
          </c:xVal>
          <c:yVal>
            <c:numRef>
              <c:f>Calgary!$B$48:$B$61</c:f>
              <c:numCache>
                <c:formatCode>General</c:formatCode>
                <c:ptCount val="14"/>
                <c:pt idx="0">
                  <c:v>6.81502E6</c:v>
                </c:pt>
                <c:pt idx="1">
                  <c:v>6.44438E6</c:v>
                </c:pt>
                <c:pt idx="2">
                  <c:v>6.65799E6</c:v>
                </c:pt>
                <c:pt idx="3">
                  <c:v>6.79739E6</c:v>
                </c:pt>
                <c:pt idx="4">
                  <c:v>7.90849E6</c:v>
                </c:pt>
                <c:pt idx="5">
                  <c:v>7.90849E6</c:v>
                </c:pt>
                <c:pt idx="6">
                  <c:v>7.90849E6</c:v>
                </c:pt>
                <c:pt idx="7">
                  <c:v>7.90849E6</c:v>
                </c:pt>
                <c:pt idx="8">
                  <c:v>7.90849E6</c:v>
                </c:pt>
                <c:pt idx="9">
                  <c:v>7.90849E6</c:v>
                </c:pt>
                <c:pt idx="10">
                  <c:v>7.90849E6</c:v>
                </c:pt>
                <c:pt idx="11">
                  <c:v>4.62936E6</c:v>
                </c:pt>
                <c:pt idx="12">
                  <c:v>7.91382E6</c:v>
                </c:pt>
                <c:pt idx="13">
                  <c:v>7.82977E6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Frolik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493827160493826"/>
                  <c:y val="0.0029015201223846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Jones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864197530864197"/>
                  <c:y val="0.0493258420805407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Hudler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Backlund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29320987654321"/>
                  <c:y val="-0.017409120734308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Raymond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08024691358025"/>
                  <c:y val="0.0319167213462321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Stajan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Bouma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0462962962962963"/>
                  <c:y val="-0.0290152012238476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Bollig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Jooris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95679012345679"/>
                  <c:y val="0.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Monahan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0432098765432099"/>
                  <c:y val="0.0522273622029255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Gaudreau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0895061728395061"/>
                  <c:y val="-0.04062128171338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Hamilton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Wideman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0.0941358024691358"/>
                  <c:y val="-0.02321216097907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Giordano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Engelland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 smtClean="0"/>
                      <a:t>Russell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Calgary!$D$48:$D$63</c:f>
              <c:numCache>
                <c:formatCode>General</c:formatCode>
                <c:ptCount val="16"/>
                <c:pt idx="0">
                  <c:v>0.786593763005294</c:v>
                </c:pt>
                <c:pt idx="1">
                  <c:v>1.096295825337771</c:v>
                </c:pt>
                <c:pt idx="2">
                  <c:v>0.717092845327878</c:v>
                </c:pt>
                <c:pt idx="3">
                  <c:v>0.831490383371179</c:v>
                </c:pt>
                <c:pt idx="4">
                  <c:v>0.849687380619419</c:v>
                </c:pt>
                <c:pt idx="5">
                  <c:v>1.061125732479764</c:v>
                </c:pt>
                <c:pt idx="6">
                  <c:v>1.011325663209348</c:v>
                </c:pt>
                <c:pt idx="7">
                  <c:v>1.653488119557978</c:v>
                </c:pt>
                <c:pt idx="8">
                  <c:v>2.071091464301111</c:v>
                </c:pt>
                <c:pt idx="9">
                  <c:v>0.838225302485742</c:v>
                </c:pt>
                <c:pt idx="10">
                  <c:v>1.383072368691481</c:v>
                </c:pt>
                <c:pt idx="11">
                  <c:v>0.736896052997968</c:v>
                </c:pt>
                <c:pt idx="12">
                  <c:v>0.769179120886695</c:v>
                </c:pt>
                <c:pt idx="13">
                  <c:v>0.728846257176012</c:v>
                </c:pt>
                <c:pt idx="14">
                  <c:v>1.423063596404108</c:v>
                </c:pt>
                <c:pt idx="15">
                  <c:v>0.817803829916896</c:v>
                </c:pt>
              </c:numCache>
            </c:numRef>
          </c:xVal>
          <c:yVal>
            <c:numRef>
              <c:f>Calgary!$E$48:$E$63</c:f>
              <c:numCache>
                <c:formatCode>#,##0</c:formatCode>
                <c:ptCount val="16"/>
                <c:pt idx="0">
                  <c:v>4.3E6</c:v>
                </c:pt>
                <c:pt idx="1">
                  <c:v>4.0E6</c:v>
                </c:pt>
                <c:pt idx="2">
                  <c:v>4.0E6</c:v>
                </c:pt>
                <c:pt idx="3">
                  <c:v>3.575E6</c:v>
                </c:pt>
                <c:pt idx="4">
                  <c:v>3.15E6</c:v>
                </c:pt>
                <c:pt idx="5">
                  <c:v>3.125E6</c:v>
                </c:pt>
                <c:pt idx="6">
                  <c:v>2.2E6</c:v>
                </c:pt>
                <c:pt idx="7">
                  <c:v>1.25E6</c:v>
                </c:pt>
                <c:pt idx="8">
                  <c:v>975000.0</c:v>
                </c:pt>
                <c:pt idx="9">
                  <c:v>925000.0</c:v>
                </c:pt>
                <c:pt idx="10">
                  <c:v>925000.0</c:v>
                </c:pt>
                <c:pt idx="11">
                  <c:v>5.75E6</c:v>
                </c:pt>
                <c:pt idx="12">
                  <c:v>5.25E6</c:v>
                </c:pt>
                <c:pt idx="13">
                  <c:v>4.02E6</c:v>
                </c:pt>
                <c:pt idx="14">
                  <c:v>2.916666E6</c:v>
                </c:pt>
                <c:pt idx="15">
                  <c:v>2.6E6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5508920"/>
        <c:axId val="2085511624"/>
      </c:scatterChart>
      <c:valAx>
        <c:axId val="2085508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85511624"/>
        <c:crosses val="autoZero"/>
        <c:crossBetween val="midCat"/>
      </c:valAx>
      <c:valAx>
        <c:axId val="2085511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550892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Win Curve</c:v>
          </c:tx>
          <c:spPr>
            <a:ln w="47625">
              <a:noFill/>
            </a:ln>
          </c:spPr>
          <c:trendline>
            <c:trendlineType val="linear"/>
            <c:backward val="1.5"/>
            <c:dispRSqr val="1"/>
            <c:dispEq val="1"/>
            <c:trendlineLbl>
              <c:layout>
                <c:manualLayout>
                  <c:x val="0.288747375328084"/>
                  <c:y val="-0.023094688221709"/>
                </c:manualLayout>
              </c:layout>
              <c:numFmt formatCode="General" sourceLinked="0"/>
            </c:trendlineLbl>
          </c:trendline>
          <c:xVal>
            <c:numRef>
              <c:f>TBL!$A$56:$A$69</c:f>
              <c:numCache>
                <c:formatCode>General</c:formatCode>
                <c:ptCount val="14"/>
                <c:pt idx="0">
                  <c:v>2.4</c:v>
                </c:pt>
                <c:pt idx="1">
                  <c:v>2.7</c:v>
                </c:pt>
                <c:pt idx="2">
                  <c:v>3.6</c:v>
                </c:pt>
                <c:pt idx="3">
                  <c:v>4.6</c:v>
                </c:pt>
                <c:pt idx="4">
                  <c:v>4.3</c:v>
                </c:pt>
                <c:pt idx="5">
                  <c:v>4.4</c:v>
                </c:pt>
                <c:pt idx="6">
                  <c:v>3.1</c:v>
                </c:pt>
                <c:pt idx="7">
                  <c:v>2.4</c:v>
                </c:pt>
                <c:pt idx="8">
                  <c:v>3.4</c:v>
                </c:pt>
                <c:pt idx="9">
                  <c:v>4.6</c:v>
                </c:pt>
                <c:pt idx="10">
                  <c:v>3.8</c:v>
                </c:pt>
                <c:pt idx="11">
                  <c:v>1.8</c:v>
                </c:pt>
                <c:pt idx="12">
                  <c:v>4.6</c:v>
                </c:pt>
                <c:pt idx="13">
                  <c:v>5.0</c:v>
                </c:pt>
              </c:numCache>
            </c:numRef>
          </c:xVal>
          <c:yVal>
            <c:numRef>
              <c:f>TBL!$B$56:$B$69</c:f>
              <c:numCache>
                <c:formatCode>_(* #,##0.00_);_(* \(#,##0.00\);_(* "-"??_);_(@_)</c:formatCode>
                <c:ptCount val="14"/>
                <c:pt idx="0">
                  <c:v>6.11146E6</c:v>
                </c:pt>
                <c:pt idx="1">
                  <c:v>6.44602E6</c:v>
                </c:pt>
                <c:pt idx="2">
                  <c:v>6.78345E6</c:v>
                </c:pt>
                <c:pt idx="3">
                  <c:v>7.3062E6</c:v>
                </c:pt>
                <c:pt idx="4">
                  <c:v>8.40869E6</c:v>
                </c:pt>
                <c:pt idx="5">
                  <c:v>8.14916E6</c:v>
                </c:pt>
                <c:pt idx="6">
                  <c:v>7.66372E6</c:v>
                </c:pt>
                <c:pt idx="7">
                  <c:v>6.76377E6</c:v>
                </c:pt>
                <c:pt idx="8">
                  <c:v>6.35377E6</c:v>
                </c:pt>
                <c:pt idx="9">
                  <c:v>7.07988E6</c:v>
                </c:pt>
                <c:pt idx="10">
                  <c:v>7.57188E6</c:v>
                </c:pt>
                <c:pt idx="11">
                  <c:v>4.57344E6</c:v>
                </c:pt>
                <c:pt idx="12">
                  <c:v>7.63092E6</c:v>
                </c:pt>
                <c:pt idx="13">
                  <c:v>7.71743E6</c:v>
                </c:pt>
              </c:numCache>
            </c:numRef>
          </c:yVal>
          <c:smooth val="0"/>
        </c:ser>
        <c:ser>
          <c:idx val="1"/>
          <c:order val="1"/>
          <c:tx>
            <c:v>Players</c:v>
          </c:tx>
          <c:spPr>
            <a:ln w="47625">
              <a:noFill/>
            </a:ln>
          </c:spPr>
          <c:xVal>
            <c:numRef>
              <c:f>TBL!$D$56:$D$73</c:f>
              <c:numCache>
                <c:formatCode>General</c:formatCode>
                <c:ptCount val="18"/>
                <c:pt idx="0">
                  <c:v>0.551640488165858</c:v>
                </c:pt>
                <c:pt idx="1">
                  <c:v>0.727333546336824</c:v>
                </c:pt>
                <c:pt idx="2">
                  <c:v>0.726941739950553</c:v>
                </c:pt>
                <c:pt idx="3">
                  <c:v>0.712889762384469</c:v>
                </c:pt>
                <c:pt idx="4">
                  <c:v>0.652855392292873</c:v>
                </c:pt>
                <c:pt idx="5">
                  <c:v>0.760380396543063</c:v>
                </c:pt>
                <c:pt idx="6">
                  <c:v>1.055437333596416</c:v>
                </c:pt>
                <c:pt idx="7">
                  <c:v>1.02664156825405</c:v>
                </c:pt>
                <c:pt idx="8">
                  <c:v>1.657713847409578</c:v>
                </c:pt>
                <c:pt idx="9">
                  <c:v>3.575890153784571</c:v>
                </c:pt>
                <c:pt idx="10">
                  <c:v>1.038505360561606</c:v>
                </c:pt>
                <c:pt idx="11">
                  <c:v>2.21265776419077</c:v>
                </c:pt>
                <c:pt idx="12">
                  <c:v>0.892949536823559</c:v>
                </c:pt>
                <c:pt idx="13">
                  <c:v>0.832185352266351</c:v>
                </c:pt>
                <c:pt idx="14">
                  <c:v>0.79297563433246</c:v>
                </c:pt>
                <c:pt idx="15">
                  <c:v>1.093117501129928</c:v>
                </c:pt>
                <c:pt idx="16">
                  <c:v>0.594680002543914</c:v>
                </c:pt>
                <c:pt idx="17">
                  <c:v>2.082920112959903</c:v>
                </c:pt>
              </c:numCache>
            </c:numRef>
          </c:xVal>
          <c:yVal>
            <c:numRef>
              <c:f>TBL!$E$56:$E$73</c:f>
              <c:numCache>
                <c:formatCode>#,##0</c:formatCode>
                <c:ptCount val="18"/>
                <c:pt idx="0">
                  <c:v>7.5E6</c:v>
                </c:pt>
                <c:pt idx="1">
                  <c:v>5.8E6</c:v>
                </c:pt>
                <c:pt idx="2">
                  <c:v>5.0E6</c:v>
                </c:pt>
                <c:pt idx="3">
                  <c:v>3.333333E6</c:v>
                </c:pt>
                <c:pt idx="4">
                  <c:v>3.333333E6</c:v>
                </c:pt>
                <c:pt idx="5">
                  <c:v>2.55E6</c:v>
                </c:pt>
                <c:pt idx="6">
                  <c:v>2.0E6</c:v>
                </c:pt>
                <c:pt idx="7">
                  <c:v>1.25E6</c:v>
                </c:pt>
                <c:pt idx="8">
                  <c:v>950000.0</c:v>
                </c:pt>
                <c:pt idx="9">
                  <c:v>874125.0</c:v>
                </c:pt>
                <c:pt idx="10">
                  <c:v>711667.0</c:v>
                </c:pt>
                <c:pt idx="11">
                  <c:v>633333.0</c:v>
                </c:pt>
                <c:pt idx="12">
                  <c:v>5.5E6</c:v>
                </c:pt>
                <c:pt idx="13">
                  <c:v>4.6E6</c:v>
                </c:pt>
                <c:pt idx="14">
                  <c:v>4.5E6</c:v>
                </c:pt>
                <c:pt idx="15">
                  <c:v>4.5E6</c:v>
                </c:pt>
                <c:pt idx="16">
                  <c:v>4.0E6</c:v>
                </c:pt>
                <c:pt idx="17">
                  <c:v>1.45E6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1689144"/>
        <c:axId val="-2051686088"/>
      </c:scatterChart>
      <c:valAx>
        <c:axId val="-2051689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51686088"/>
        <c:crosses val="autoZero"/>
        <c:crossBetween val="midCat"/>
      </c:valAx>
      <c:valAx>
        <c:axId val="-2051686088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nextTo"/>
        <c:crossAx val="-205168914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0.13251</cdr:x>
      <cdr:y>0.31238</cdr:y>
    </cdr:from>
    <cdr:to>
      <cdr:x>0.17912</cdr:x>
      <cdr:y>0.35553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90501" y="1532608"/>
          <a:ext cx="383618" cy="211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0.1084</cdr:x>
      <cdr:y>0.27193</cdr:y>
    </cdr:from>
    <cdr:to>
      <cdr:x>0.19841</cdr:x>
      <cdr:y>0.33935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2077" y="1334161"/>
          <a:ext cx="740779" cy="330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Callahan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0.22092</cdr:x>
      <cdr:y>0.32047</cdr:y>
    </cdr:from>
    <cdr:to>
      <cdr:x>0.29646</cdr:x>
      <cdr:y>0.36362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18052" y="1572298"/>
          <a:ext cx="621726" cy="211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Carle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0.08911</cdr:x>
      <cdr:y>0.39597</cdr:y>
    </cdr:from>
    <cdr:to>
      <cdr:x>0.17752</cdr:x>
      <cdr:y>0.4526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33339" y="1942733"/>
          <a:ext cx="727551" cy="2778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Filppula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0.05375</cdr:x>
      <cdr:y>0.44721</cdr:y>
    </cdr:from>
    <cdr:to>
      <cdr:x>0.2611</cdr:x>
      <cdr:y>0.53122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2318" y="2194099"/>
          <a:ext cx="1706438" cy="41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Stralman</a:t>
          </a:r>
          <a:r>
            <a:rPr lang="en-US" sz="1100" dirty="0" smtClean="0"/>
            <a:t>, Garrison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0.08429</cdr:x>
      <cdr:y>0.5281</cdr:y>
    </cdr:from>
    <cdr:to>
      <cdr:x>0.17591</cdr:x>
      <cdr:y>0.61439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93654" y="2590993"/>
          <a:ext cx="754008" cy="4233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Hedman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0.22895</cdr:x>
      <cdr:y>0.58204</cdr:y>
    </cdr:from>
    <cdr:to>
      <cdr:x>0.35754</cdr:x>
      <cdr:y>0.62518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884193" y="2855589"/>
          <a:ext cx="1058257" cy="211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Palat</a:t>
          </a:r>
          <a:r>
            <a:rPr lang="en-US" sz="1100" dirty="0" smtClean="0"/>
            <a:t>, Johnson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0.11001</cdr:x>
      <cdr:y>0.67641</cdr:y>
    </cdr:from>
    <cdr:to>
      <cdr:x>0.18716</cdr:x>
      <cdr:y>0.74113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905306" y="3318632"/>
          <a:ext cx="634954" cy="317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Killorn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0.2611</cdr:x>
      <cdr:y>0.6845</cdr:y>
    </cdr:from>
    <cdr:to>
      <cdr:x>0.35915</cdr:x>
      <cdr:y>0.73574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148757" y="3358321"/>
          <a:ext cx="806921" cy="2513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Boyle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0.12447</cdr:x>
      <cdr:y>0.79776</cdr:y>
    </cdr:from>
    <cdr:to>
      <cdr:x>0.21449</cdr:x>
      <cdr:y>0.8409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024359" y="3913973"/>
          <a:ext cx="740780" cy="211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Condra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0.12769</cdr:x>
      <cdr:y>0.89214</cdr:y>
    </cdr:from>
    <cdr:to>
      <cdr:x>0.2402</cdr:x>
      <cdr:y>0.94607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50816" y="4377016"/>
          <a:ext cx="925975" cy="264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Kucherov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0.54561</cdr:x>
      <cdr:y>0.80585</cdr:y>
    </cdr:from>
    <cdr:to>
      <cdr:x>0.67742</cdr:x>
      <cdr:y>0.89214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490150" y="3953663"/>
          <a:ext cx="1084714" cy="4233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Namestnikov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0.37201</cdr:x>
      <cdr:y>0.73844</cdr:y>
    </cdr:from>
    <cdr:to>
      <cdr:x>0.46042</cdr:x>
      <cdr:y>0.79506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061504" y="3622918"/>
          <a:ext cx="727551" cy="277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 smtClean="0"/>
            <a:t>Sustr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0.38648</cdr:x>
      <cdr:y>0.86787</cdr:y>
    </cdr:from>
    <cdr:to>
      <cdr:x>0.48131</cdr:x>
      <cdr:y>0.93259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180558" y="4257948"/>
          <a:ext cx="780464" cy="3175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Paquette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0.2611</cdr:x>
      <cdr:y>0.87866</cdr:y>
    </cdr:from>
    <cdr:to>
      <cdr:x>0.33986</cdr:x>
      <cdr:y>0.94877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148757" y="4310867"/>
          <a:ext cx="648183" cy="343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0.2611</cdr:x>
      <cdr:y>0.87596</cdr:y>
    </cdr:from>
    <cdr:to>
      <cdr:x>0.34308</cdr:x>
      <cdr:y>0.93528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148757" y="4297638"/>
          <a:ext cx="674639" cy="291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Brown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180C4-7AAC-B243-A46D-144B9F32EAA0}" type="datetimeFigureOut">
              <a:rPr lang="en-US" smtClean="0"/>
              <a:t>10/8/15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6504B-D950-FD4E-9B3F-2B2793C7E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2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6504B-D950-FD4E-9B3F-2B2793C7EAF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5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04883C-D1A5-0D43-9A49-AF2CB40BDD0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2DCE1B5-799C-A24F-B0CA-7EEAFCA638A3}" type="datetimeFigureOut">
              <a:rPr lang="en-US" smtClean="0"/>
              <a:t>10/8/15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8813" y="1905000"/>
            <a:ext cx="7660787" cy="259397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Hockey Player Stock Trading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Kyle Stich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k_sticher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4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is Risk?</a:t>
            </a:r>
          </a:p>
          <a:p>
            <a:r>
              <a:rPr lang="en-US" sz="2800" dirty="0" smtClean="0"/>
              <a:t>A Finance Lesson</a:t>
            </a:r>
          </a:p>
          <a:p>
            <a:r>
              <a:rPr lang="en-US" sz="2800" dirty="0" smtClean="0"/>
              <a:t>Developing Beta</a:t>
            </a:r>
          </a:p>
          <a:p>
            <a:r>
              <a:rPr lang="en-US" sz="2800" dirty="0" smtClean="0"/>
              <a:t>Win Curves</a:t>
            </a:r>
          </a:p>
          <a:p>
            <a:r>
              <a:rPr lang="en-US" sz="2800" dirty="0" smtClean="0"/>
              <a:t>The Application</a:t>
            </a:r>
          </a:p>
          <a:p>
            <a:r>
              <a:rPr lang="en-US" sz="2800" dirty="0" smtClean="0"/>
              <a:t>Questions and Comments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02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</a:t>
            </a:r>
            <a:r>
              <a:rPr lang="en-US" sz="2800" dirty="0" smtClean="0"/>
              <a:t>orking definition of risk</a:t>
            </a:r>
          </a:p>
          <a:p>
            <a:pPr lvl="1"/>
            <a:r>
              <a:rPr lang="en-US" sz="2800" dirty="0" smtClean="0"/>
              <a:t>A measure of consistent performance</a:t>
            </a:r>
          </a:p>
          <a:p>
            <a:pPr lvl="1"/>
            <a:endParaRPr lang="en-US" sz="2800" dirty="0"/>
          </a:p>
          <a:p>
            <a:r>
              <a:rPr lang="en-US" sz="2800" dirty="0" smtClean="0"/>
              <a:t>So how can “consistency” be quantified?</a:t>
            </a:r>
          </a:p>
          <a:p>
            <a:pPr lvl="1"/>
            <a:r>
              <a:rPr lang="en-US" sz="2800" dirty="0" smtClean="0"/>
              <a:t>Through the use of beta</a:t>
            </a:r>
          </a:p>
          <a:p>
            <a:pPr lvl="2"/>
            <a:r>
              <a:rPr lang="en-US" sz="2400" dirty="0" smtClean="0"/>
              <a:t>Beta adopted from financial analysis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98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Quick Financial Analysis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Beta is a measure of volatility </a:t>
            </a:r>
          </a:p>
          <a:p>
            <a:pPr lvl="1"/>
            <a:r>
              <a:rPr lang="en-US" sz="2800" dirty="0" smtClean="0"/>
              <a:t>It compares a specific stock to the market average</a:t>
            </a:r>
          </a:p>
          <a:p>
            <a:pPr lvl="2"/>
            <a:r>
              <a:rPr lang="en-US" sz="2400" dirty="0" smtClean="0"/>
              <a:t>Beta &lt; 1 means the stock is less volatile/risky than the general market</a:t>
            </a:r>
          </a:p>
          <a:p>
            <a:pPr lvl="2"/>
            <a:r>
              <a:rPr lang="en-US" sz="2400" dirty="0" smtClean="0"/>
              <a:t>Beta &gt; 1 means the stock is more volatile/risky than the general market</a:t>
            </a:r>
          </a:p>
          <a:p>
            <a:pPr lvl="2"/>
            <a:r>
              <a:rPr lang="en-US" sz="2400" dirty="0" smtClean="0"/>
              <a:t>Beta = 1 means the stock moves like the market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569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Application of Beta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Beta is used in the Capital Asset Pricing Model (CAPM)</a:t>
            </a:r>
          </a:p>
          <a:p>
            <a:r>
              <a:rPr lang="en-US" sz="2400" dirty="0" smtClean="0"/>
              <a:t>CAPM calculates expected return of a stock</a:t>
            </a:r>
          </a:p>
          <a:p>
            <a:r>
              <a:rPr lang="en-US" sz="2400" dirty="0" smtClean="0"/>
              <a:t> The formula:</a:t>
            </a:r>
          </a:p>
          <a:p>
            <a:pPr lvl="1"/>
            <a:r>
              <a:rPr lang="en-US" sz="2400" dirty="0" smtClean="0"/>
              <a:t>Required Rate of Return (RROR)= Inflation+ (Market return-Inflation)*Beta (β)</a:t>
            </a:r>
          </a:p>
          <a:p>
            <a:r>
              <a:rPr lang="en-US" sz="2400" dirty="0" smtClean="0"/>
              <a:t>CAPM values can be plotted against a security market line (SML)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5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Back to Hockey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Goal is to determine an individual beta for each player</a:t>
            </a:r>
          </a:p>
          <a:p>
            <a:r>
              <a:rPr lang="en-US" sz="2400" dirty="0" smtClean="0"/>
              <a:t>The beta would serve as a “risk” measurement for each individual player</a:t>
            </a:r>
          </a:p>
          <a:p>
            <a:pPr lvl="1"/>
            <a:r>
              <a:rPr lang="en-US" sz="2400" dirty="0" smtClean="0"/>
              <a:t>Recall what the working definition of risk is:</a:t>
            </a:r>
          </a:p>
          <a:p>
            <a:pPr lvl="2"/>
            <a:r>
              <a:rPr lang="en-US" sz="2000" dirty="0" smtClean="0"/>
              <a:t>A measure of consistent performance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557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Beta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Beta consists of weighted components</a:t>
            </a:r>
          </a:p>
          <a:p>
            <a:pPr lvl="1"/>
            <a:r>
              <a:rPr lang="en-US" dirty="0" smtClean="0"/>
              <a:t>Components and weights can be adjusted</a:t>
            </a:r>
          </a:p>
          <a:p>
            <a:pPr lvl="1"/>
            <a:r>
              <a:rPr lang="en-US" dirty="0" smtClean="0"/>
              <a:t>All components are three year aggregates</a:t>
            </a:r>
          </a:p>
          <a:p>
            <a:pPr lvl="1"/>
            <a:r>
              <a:rPr lang="en-US" dirty="0" smtClean="0"/>
              <a:t>In order to qualify players must have played 28 games over 3 seasons</a:t>
            </a:r>
          </a:p>
          <a:p>
            <a:r>
              <a:rPr lang="en-US" dirty="0" smtClean="0"/>
              <a:t>Components of Beta:</a:t>
            </a:r>
          </a:p>
          <a:p>
            <a:pPr lvl="1"/>
            <a:r>
              <a:rPr lang="en-US" dirty="0" smtClean="0"/>
              <a:t>Time on Ice</a:t>
            </a:r>
          </a:p>
          <a:p>
            <a:pPr lvl="1"/>
            <a:r>
              <a:rPr lang="en-US" dirty="0" smtClean="0"/>
              <a:t>Shots</a:t>
            </a:r>
          </a:p>
          <a:p>
            <a:pPr lvl="1"/>
            <a:r>
              <a:rPr lang="en-US" dirty="0" smtClean="0"/>
              <a:t>Shooting %</a:t>
            </a:r>
          </a:p>
          <a:p>
            <a:pPr lvl="1"/>
            <a:r>
              <a:rPr lang="en-US" dirty="0" smtClean="0"/>
              <a:t>Blocked Shots (defensemen)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30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On Ice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Players cannot produce if they are not playing</a:t>
            </a:r>
          </a:p>
          <a:p>
            <a:r>
              <a:rPr lang="en-US" sz="2400" dirty="0" smtClean="0"/>
              <a:t>Average TOI per game was multiplied by games played over the 3 seasons</a:t>
            </a:r>
          </a:p>
          <a:p>
            <a:r>
              <a:rPr lang="en-US" sz="2400" dirty="0" smtClean="0"/>
              <a:t>Total TOI were divided by total time possible</a:t>
            </a:r>
          </a:p>
          <a:p>
            <a:r>
              <a:rPr lang="en-US" sz="2400" dirty="0" smtClean="0"/>
              <a:t>Every forward and defensemen were then ordered based on % of possible TOI</a:t>
            </a:r>
          </a:p>
          <a:p>
            <a:r>
              <a:rPr lang="en-US" sz="2400" dirty="0" smtClean="0"/>
              <a:t>Median player were assigned a beta of one and used as “base”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60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Total shots on goal from qualified players were averaged</a:t>
            </a:r>
          </a:p>
          <a:p>
            <a:r>
              <a:rPr lang="en-US" sz="2400" dirty="0" smtClean="0"/>
              <a:t>The league average was used as the base</a:t>
            </a:r>
          </a:p>
          <a:p>
            <a:r>
              <a:rPr lang="en-US" sz="2400" dirty="0" smtClean="0"/>
              <a:t>Same was done for shooting %</a:t>
            </a:r>
          </a:p>
          <a:p>
            <a:r>
              <a:rPr lang="en-US" sz="2400" dirty="0" smtClean="0"/>
              <a:t>Same was done for blocked shots for defensemen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3078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an Aging “Kicker”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3365753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Players’ production generally rises and falls with age</a:t>
            </a:r>
          </a:p>
          <a:p>
            <a:r>
              <a:rPr lang="en-US" dirty="0" smtClean="0"/>
              <a:t>Adapted aging kicker from aging curves done by Eric T.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191728"/>
              </p:ext>
            </p:extLst>
          </p:nvPr>
        </p:nvGraphicFramePr>
        <p:xfrm>
          <a:off x="3981699" y="1396996"/>
          <a:ext cx="4457907" cy="35153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85969"/>
                <a:gridCol w="1485969"/>
                <a:gridCol w="1485969"/>
              </a:tblGrid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Age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Forward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/>
                        </a:rPr>
                        <a:t>D-men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20-21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1.2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1.2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22-23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24-25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26-27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28-29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1.2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30-31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1.2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1.3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4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32-33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1.3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1.4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136468"/>
              </p:ext>
            </p:extLst>
          </p:nvPr>
        </p:nvGraphicFramePr>
        <p:xfrm>
          <a:off x="3981699" y="4912355"/>
          <a:ext cx="4457907" cy="43941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485969"/>
                <a:gridCol w="1485969"/>
                <a:gridCol w="1485969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34+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920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the Composed Beta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Forwards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Weighted components were used</a:t>
            </a:r>
          </a:p>
          <a:p>
            <a:pPr lvl="1"/>
            <a:r>
              <a:rPr lang="en-US" dirty="0" smtClean="0"/>
              <a:t>Time on Ice: .6</a:t>
            </a:r>
          </a:p>
          <a:p>
            <a:pPr lvl="1"/>
            <a:r>
              <a:rPr lang="en-US" dirty="0" smtClean="0"/>
              <a:t>Shots: .2</a:t>
            </a:r>
          </a:p>
          <a:p>
            <a:pPr lvl="1"/>
            <a:r>
              <a:rPr lang="en-US" dirty="0" smtClean="0"/>
              <a:t>Shooting %: .2</a:t>
            </a:r>
          </a:p>
          <a:p>
            <a:r>
              <a:rPr lang="en-US" dirty="0" smtClean="0"/>
              <a:t>Weighted components aggregated</a:t>
            </a:r>
          </a:p>
          <a:p>
            <a:r>
              <a:rPr lang="en-US" dirty="0" smtClean="0"/>
              <a:t>Summation was multiplied by appropriate aging kicker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Defensemen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Weighted components were used</a:t>
            </a:r>
          </a:p>
          <a:p>
            <a:pPr lvl="1"/>
            <a:r>
              <a:rPr lang="en-US" dirty="0"/>
              <a:t>Time on Ice: .6</a:t>
            </a:r>
          </a:p>
          <a:p>
            <a:pPr lvl="1"/>
            <a:r>
              <a:rPr lang="en-US" dirty="0"/>
              <a:t>Shots: </a:t>
            </a:r>
            <a:r>
              <a:rPr lang="en-US" dirty="0" smtClean="0"/>
              <a:t>.1</a:t>
            </a:r>
            <a:endParaRPr lang="en-US" dirty="0"/>
          </a:p>
          <a:p>
            <a:pPr lvl="1"/>
            <a:r>
              <a:rPr lang="en-US" dirty="0"/>
              <a:t>Shooting %: </a:t>
            </a:r>
            <a:r>
              <a:rPr lang="en-US" dirty="0" smtClean="0"/>
              <a:t>.1</a:t>
            </a:r>
          </a:p>
          <a:p>
            <a:pPr lvl="1"/>
            <a:r>
              <a:rPr lang="en-US" dirty="0" smtClean="0"/>
              <a:t>Blocked Shots: .1</a:t>
            </a:r>
            <a:endParaRPr lang="en-US" dirty="0"/>
          </a:p>
          <a:p>
            <a:r>
              <a:rPr lang="en-US" dirty="0"/>
              <a:t>Weighted components aggregated</a:t>
            </a:r>
          </a:p>
          <a:p>
            <a:r>
              <a:rPr lang="en-US" dirty="0"/>
              <a:t>Summation was multiplied by appropriate aging kicker</a:t>
            </a:r>
          </a:p>
        </p:txBody>
      </p:sp>
    </p:spTree>
    <p:extLst>
      <p:ext uri="{BB962C8B-B14F-4D97-AF65-F5344CB8AC3E}">
        <p14:creationId xmlns:p14="http://schemas.microsoft.com/office/powerpoint/2010/main" val="727124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Performers: Forward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76252"/>
              </p:ext>
            </p:extLst>
          </p:nvPr>
        </p:nvGraphicFramePr>
        <p:xfrm>
          <a:off x="1005343" y="1677128"/>
          <a:ext cx="6627334" cy="439419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13667"/>
                <a:gridCol w="3313667"/>
              </a:tblGrid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John Tavares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0.51708743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Jordan </a:t>
                      </a:r>
                      <a:r>
                        <a:rPr lang="en-US" sz="2800" u="none" strike="noStrike" dirty="0" err="1">
                          <a:effectLst/>
                        </a:rPr>
                        <a:t>Eberle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0.539709433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Alex </a:t>
                      </a:r>
                      <a:r>
                        <a:rPr lang="en-US" sz="2800" u="none" strike="noStrike" dirty="0" err="1">
                          <a:effectLst/>
                        </a:rPr>
                        <a:t>Ovechkin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0.567856228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Jonathan Toews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0.569552896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Sidney Crosby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0.579638322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Phil Kessel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0.580797802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Jamie Benn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0.582173493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James van Riemsdyk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0.586979778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Joe Pavelski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0.590790339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4235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Claude Giroux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0.593402575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779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Performers: Defensemen</a:t>
            </a:r>
            <a:endParaRPr lang="en-US" dirty="0"/>
          </a:p>
        </p:txBody>
      </p:sp>
      <p:graphicFrame>
        <p:nvGraphicFramePr>
          <p:cNvPr id="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197808"/>
              </p:ext>
            </p:extLst>
          </p:nvPr>
        </p:nvGraphicFramePr>
        <p:xfrm>
          <a:off x="1058256" y="1723969"/>
          <a:ext cx="6600877" cy="4358539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280597"/>
                <a:gridCol w="3320280"/>
              </a:tblGrid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Roman </a:t>
                      </a:r>
                      <a:r>
                        <a:rPr lang="en-US" sz="2800" u="none" strike="noStrike" dirty="0" err="1">
                          <a:effectLst/>
                        </a:rPr>
                        <a:t>Josi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0.486986137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John Carlson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0.506502285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Drew Doughty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0.515245558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Alex </a:t>
                      </a:r>
                      <a:r>
                        <a:rPr lang="en-US" sz="2800" u="none" strike="noStrike" dirty="0" err="1">
                          <a:effectLst/>
                        </a:rPr>
                        <a:t>Pietrangelo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0.519554521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Oliver Ekman-Larsson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0.521467673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174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Erik Karlsson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0.54188961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TJ Brodie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0.546090781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P.K. Subban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0.552245254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Shea Weber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0.594176591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  <a:tr h="324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Ryan </a:t>
                      </a:r>
                      <a:r>
                        <a:rPr lang="en-US" sz="2800" u="none" strike="noStrike" dirty="0" err="1">
                          <a:effectLst/>
                        </a:rPr>
                        <a:t>McDonagh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0.599367984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34" marR="9134" marT="913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868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Win Curve?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Plots teams attendance versus their wins</a:t>
            </a:r>
          </a:p>
          <a:p>
            <a:pPr lvl="1"/>
            <a:r>
              <a:rPr lang="en-US" sz="2400" dirty="0" smtClean="0"/>
              <a:t>Attendance on the y-axis</a:t>
            </a:r>
          </a:p>
          <a:p>
            <a:pPr lvl="1"/>
            <a:r>
              <a:rPr lang="en-US" sz="2400" dirty="0" smtClean="0"/>
              <a:t>Wins on the x-axis</a:t>
            </a:r>
          </a:p>
          <a:p>
            <a:pPr lvl="1"/>
            <a:r>
              <a:rPr lang="en-US" sz="2400" dirty="0" smtClean="0"/>
              <a:t>Used data from last 15 years</a:t>
            </a:r>
          </a:p>
          <a:p>
            <a:pPr lvl="1"/>
            <a:r>
              <a:rPr lang="en-US" sz="2400" dirty="0" smtClean="0"/>
              <a:t>Winnipeg excluded </a:t>
            </a:r>
          </a:p>
          <a:p>
            <a:r>
              <a:rPr lang="en-US" sz="2400" dirty="0" smtClean="0"/>
              <a:t>Line of best fit was applied</a:t>
            </a:r>
          </a:p>
          <a:p>
            <a:pPr lvl="1"/>
            <a:r>
              <a:rPr lang="en-US" sz="2400" dirty="0" smtClean="0"/>
              <a:t>Slope used to determine “Market Return”</a:t>
            </a:r>
          </a:p>
          <a:p>
            <a:r>
              <a:rPr lang="en-US" sz="2400" dirty="0" smtClean="0"/>
              <a:t>Win Curve idea was adopted from Vince </a:t>
            </a:r>
            <a:r>
              <a:rPr lang="en-US" sz="2400" dirty="0" err="1" smtClean="0"/>
              <a:t>Gennaro’s</a:t>
            </a:r>
            <a:r>
              <a:rPr lang="en-US" sz="2400" dirty="0" smtClean="0"/>
              <a:t> </a:t>
            </a:r>
            <a:r>
              <a:rPr lang="en-US" sz="2400" i="1" dirty="0" smtClean="0"/>
              <a:t>Diamond Dollars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4586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 Curve 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93183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0725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Two applications using beta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Finding a required rate of return</a:t>
            </a:r>
          </a:p>
          <a:p>
            <a:pPr marL="1371600" lvl="2" indent="-514350"/>
            <a:r>
              <a:rPr lang="en-US" sz="2000" dirty="0" smtClean="0"/>
              <a:t>Way for a team to “slot players”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Plotting an adapted Capital Asset Pricing model</a:t>
            </a:r>
          </a:p>
          <a:p>
            <a:pPr marL="1371600" lvl="2" indent="-514350"/>
            <a:r>
              <a:rPr lang="en-US" sz="2000" dirty="0" smtClean="0"/>
              <a:t>Assessing if teams are overpaying or underpaying their players</a:t>
            </a:r>
          </a:p>
          <a:p>
            <a:pPr marL="571500" indent="-514350"/>
            <a:r>
              <a:rPr lang="en-US" sz="2400" dirty="0" smtClean="0"/>
              <a:t>Focused on Chicago, Calgary, Colorado, and Tampa Bay</a:t>
            </a:r>
            <a:endParaRPr lang="en-US" sz="2400" dirty="0"/>
          </a:p>
          <a:p>
            <a:pPr marL="1371600" lvl="2" indent="-5143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48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Rate of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3200" dirty="0" smtClean="0"/>
              <a:t>Recall the formula: </a:t>
            </a:r>
            <a:r>
              <a:rPr lang="en-US" sz="3200" dirty="0"/>
              <a:t>Required Rate of Return (RROR)= Inflation+ (Market return-Inflation)*Beta (β</a:t>
            </a:r>
            <a:r>
              <a:rPr lang="en-US" sz="3200" dirty="0" smtClean="0"/>
              <a:t>)</a:t>
            </a:r>
          </a:p>
          <a:p>
            <a:pPr marL="342900" lvl="1" indent="-342900">
              <a:buFont typeface="Arial"/>
              <a:buChar char="•"/>
            </a:pPr>
            <a:r>
              <a:rPr lang="en-US" sz="3600" dirty="0" smtClean="0"/>
              <a:t>Translation of other components</a:t>
            </a:r>
          </a:p>
          <a:p>
            <a:pPr marL="742950" lvl="2" indent="-342900"/>
            <a:r>
              <a:rPr lang="en-US" sz="2000" dirty="0" smtClean="0"/>
              <a:t>Inflation: Percent change of salary cap in 3 years</a:t>
            </a:r>
          </a:p>
          <a:p>
            <a:pPr marL="1200150" lvl="3" indent="-342900"/>
            <a:r>
              <a:rPr lang="en-US" sz="1800" dirty="0" smtClean="0"/>
              <a:t>3.48%</a:t>
            </a:r>
          </a:p>
          <a:p>
            <a:pPr marL="742950" lvl="2" indent="-342900"/>
            <a:r>
              <a:rPr lang="en-US" sz="2000" dirty="0" smtClean="0"/>
              <a:t>Market Return: Slope of team’s win curve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8169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Calculation of Required Rate of Return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321999"/>
              </p:ext>
            </p:extLst>
          </p:nvPr>
        </p:nvGraphicFramePr>
        <p:xfrm>
          <a:off x="457200" y="1600200"/>
          <a:ext cx="7744290" cy="35153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48858"/>
                <a:gridCol w="1548858"/>
                <a:gridCol w="1548858"/>
                <a:gridCol w="1548858"/>
                <a:gridCol w="1548858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Player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Beta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Inflation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MR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RROR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Kane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0.6227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0.1065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Toews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0.5696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0.1004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Duchene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0.5779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0.0865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0.0647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Landeskog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0.6534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0.0865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0.0686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Hamilton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0.7369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0.0965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0.0803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Gaudreau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1.3831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0.0965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0.1201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Stamkos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0.5516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0.0753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0.0571</a:t>
                      </a:r>
                    </a:p>
                  </a:txBody>
                  <a:tcPr marL="11759" marR="11759" marT="12700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82330"/>
              </p:ext>
            </p:extLst>
          </p:nvPr>
        </p:nvGraphicFramePr>
        <p:xfrm>
          <a:off x="457200" y="5115559"/>
          <a:ext cx="7744290" cy="43941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548858"/>
                <a:gridCol w="1548858"/>
                <a:gridCol w="1548858"/>
                <a:gridCol w="1548858"/>
                <a:gridCol w="1548858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Callahan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0.7273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0.0753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0.0643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457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if they all played for the Blackhawks?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613905"/>
              </p:ext>
            </p:extLst>
          </p:nvPr>
        </p:nvGraphicFramePr>
        <p:xfrm>
          <a:off x="457200" y="1600200"/>
          <a:ext cx="7731060" cy="35153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46212"/>
                <a:gridCol w="1546212"/>
                <a:gridCol w="1546212"/>
                <a:gridCol w="1546212"/>
                <a:gridCol w="1546212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Player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Beta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Inflation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MR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RROR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Stamkos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0.5516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0.0983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Toews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0.5696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0.1004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Duchene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0.5779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0.1014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Kane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0.6227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0.1065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Landeskog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0.6534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0.1101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Callahan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0.7273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0.1186</a:t>
                      </a:r>
                    </a:p>
                  </a:txBody>
                  <a:tcPr marL="11759" marR="11759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Hamilton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0.7369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1759" marR="11759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0.1197</a:t>
                      </a:r>
                    </a:p>
                  </a:txBody>
                  <a:tcPr marL="11759" marR="11759" marT="12700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045926"/>
              </p:ext>
            </p:extLst>
          </p:nvPr>
        </p:nvGraphicFramePr>
        <p:xfrm>
          <a:off x="457200" y="5115559"/>
          <a:ext cx="7731060" cy="43941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546212"/>
                <a:gridCol w="1546212"/>
                <a:gridCol w="1546212"/>
                <a:gridCol w="1546212"/>
                <a:gridCol w="1546212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Gaudreau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1.3831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0.1941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827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“Plotting a CAPM”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finance, plot betas (x-axis) versus expected returns (y-axis)</a:t>
            </a:r>
          </a:p>
          <a:p>
            <a:r>
              <a:rPr lang="en-US" dirty="0" smtClean="0"/>
              <a:t>Create Security Market Line (SML) to determine under/over valuation</a:t>
            </a:r>
          </a:p>
          <a:p>
            <a:pPr lvl="1"/>
            <a:r>
              <a:rPr lang="en-US" dirty="0" smtClean="0"/>
              <a:t>Anything above the line is considered overvalued</a:t>
            </a:r>
          </a:p>
          <a:p>
            <a:pPr lvl="1"/>
            <a:r>
              <a:rPr lang="en-US" dirty="0" smtClean="0"/>
              <a:t>Anything below is considered undervalued</a:t>
            </a:r>
          </a:p>
          <a:p>
            <a:r>
              <a:rPr lang="en-US" dirty="0" smtClean="0"/>
              <a:t>Did the same with hockey expect: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</a:t>
            </a:r>
            <a:r>
              <a:rPr lang="en-US" dirty="0" smtClean="0"/>
              <a:t>ubstituted expected return with current contract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Used team win curve as SML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76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Blackhawks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609613"/>
              </p:ext>
            </p:extLst>
          </p:nvPr>
        </p:nvGraphicFramePr>
        <p:xfrm>
          <a:off x="457200" y="1417637"/>
          <a:ext cx="8229600" cy="473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2095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Colorado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947514"/>
              </p:ext>
            </p:extLst>
          </p:nvPr>
        </p:nvGraphicFramePr>
        <p:xfrm>
          <a:off x="457200" y="1417637"/>
          <a:ext cx="8229600" cy="5025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8807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Calgary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902398"/>
              </p:ext>
            </p:extLst>
          </p:nvPr>
        </p:nvGraphicFramePr>
        <p:xfrm>
          <a:off x="457200" y="1417637"/>
          <a:ext cx="8229600" cy="503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3937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Tampa Bay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0444231"/>
              </p:ext>
            </p:extLst>
          </p:nvPr>
        </p:nvGraphicFramePr>
        <p:xfrm>
          <a:off x="457200" y="1417638"/>
          <a:ext cx="8229600" cy="4906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66754" y="1944781"/>
            <a:ext cx="767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Stamkos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605957" y="3611737"/>
            <a:ext cx="912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Coburn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1275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971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1769</TotalTime>
  <Words>990</Words>
  <Application>Microsoft Macintosh PowerPoint</Application>
  <PresentationFormat>On-screen Show (4:3)</PresentationFormat>
  <Paragraphs>343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Adjacency</vt:lpstr>
      <vt:lpstr>Hockey Player Stock Trading</vt:lpstr>
      <vt:lpstr>Presentation Agenda</vt:lpstr>
      <vt:lpstr>Risk</vt:lpstr>
      <vt:lpstr>A Quick Financial Analysis Lesson</vt:lpstr>
      <vt:lpstr>The Application of Beta</vt:lpstr>
      <vt:lpstr>Now Back to Hockey</vt:lpstr>
      <vt:lpstr>Developing Beta</vt:lpstr>
      <vt:lpstr>Time On Ice Component</vt:lpstr>
      <vt:lpstr>Other Components</vt:lpstr>
      <vt:lpstr>Adding an Aging “Kicker”</vt:lpstr>
      <vt:lpstr>Developing the Composed Beta</vt:lpstr>
      <vt:lpstr>Top Performers: Forward</vt:lpstr>
      <vt:lpstr>Top Performers: Defensemen</vt:lpstr>
      <vt:lpstr>What’s a Win Curve?</vt:lpstr>
      <vt:lpstr>Win Curve Example</vt:lpstr>
      <vt:lpstr>Bringing it all together</vt:lpstr>
      <vt:lpstr>Required Rate of Return</vt:lpstr>
      <vt:lpstr>Calculation of Required Rate of Return</vt:lpstr>
      <vt:lpstr>What if they all played for the Blackhawks?</vt:lpstr>
      <vt:lpstr>“Plotting a CAPM”</vt:lpstr>
      <vt:lpstr>Blackhawks</vt:lpstr>
      <vt:lpstr>Colorado</vt:lpstr>
      <vt:lpstr>Calgary</vt:lpstr>
      <vt:lpstr>Tampa Bay</vt:lpstr>
      <vt:lpstr>Question or Comments?</vt:lpstr>
    </vt:vector>
  </TitlesOfParts>
  <Company>St. John Fisher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Determining Return on Investment of Hockey Players Using Beta</dc:title>
  <dc:creator>Kyle  Stich</dc:creator>
  <cp:lastModifiedBy>Kyle  Stich</cp:lastModifiedBy>
  <cp:revision>50</cp:revision>
  <dcterms:created xsi:type="dcterms:W3CDTF">2015-10-03T19:58:18Z</dcterms:created>
  <dcterms:modified xsi:type="dcterms:W3CDTF">2015-10-08T05:15:11Z</dcterms:modified>
</cp:coreProperties>
</file>