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63" r:id="rId9"/>
    <p:sldId id="262" r:id="rId10"/>
    <p:sldId id="271" r:id="rId11"/>
    <p:sldId id="264" r:id="rId12"/>
    <p:sldId id="265" r:id="rId13"/>
    <p:sldId id="272" r:id="rId14"/>
    <p:sldId id="266" r:id="rId15"/>
    <p:sldId id="273" r:id="rId16"/>
    <p:sldId id="267" r:id="rId17"/>
    <p:sldId id="275" r:id="rId18"/>
    <p:sldId id="274" r:id="rId19"/>
    <p:sldId id="276" r:id="rId20"/>
    <p:sldId id="268" r:id="rId21"/>
    <p:sldId id="277" r:id="rId22"/>
    <p:sldId id="278" r:id="rId23"/>
    <p:sldId id="26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teve\Documents\LeafsPassingNetwork%20%5bNodes%5d.csv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teve\Documents\NYIPassingNetwork%20%5bNodes%5d.csv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teve\Documents\LeafsPassingNetwork%20%5bNodes%5d.csv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teve\Documents\NYIPassingNetwork%20%5bNodes%5d.csv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teve\Documents\LeafsPassingNetwork%20%5bNodes%5d.csv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teve\Documents\NYIPassingNetwork%20%5bNodes%5d.csv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teve\Documents\LeafsPassingNetwork%20%5bNodes%5d.csv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teve\Documents\NYIPassingNetwork%20%5bNodes%5d.csv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teve\Documents\LeafsPassingNetwork%20%5bNodes%5d.csv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teve\Documents\NYIPassingNetwork%20%5bNodes%5d.csv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Leafs</a:t>
            </a:r>
            <a:r>
              <a:rPr lang="en-US" baseline="0" dirty="0" smtClean="0"/>
              <a:t> </a:t>
            </a:r>
            <a:r>
              <a:rPr lang="en-US" baseline="0" dirty="0" smtClean="0"/>
              <a:t>14-15 </a:t>
            </a:r>
            <a:r>
              <a:rPr lang="en-US" dirty="0" smtClean="0"/>
              <a:t>Closeness </a:t>
            </a:r>
            <a:r>
              <a:rPr lang="en-US" dirty="0"/>
              <a:t>Centrality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25481139989035911"/>
          <c:y val="8.1257524622420862E-2"/>
          <c:w val="0.68953825989722251"/>
          <c:h val="0.80914242729071162"/>
        </c:manualLayout>
      </c:layout>
      <c:barChart>
        <c:barDir val="bar"/>
        <c:grouping val="clustered"/>
        <c:ser>
          <c:idx val="0"/>
          <c:order val="0"/>
          <c:tx>
            <c:strRef>
              <c:f>'LeafsPassingNetwork (Nodes)'!$H$1</c:f>
              <c:strCache>
                <c:ptCount val="1"/>
                <c:pt idx="0">
                  <c:v>Closeness Centrality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'LeafsPassingNetwork (Nodes)'!$B$3:$B$31</c:f>
              <c:strCache>
                <c:ptCount val="29"/>
                <c:pt idx="0">
                  <c:v>Bailey</c:v>
                </c:pt>
                <c:pt idx="1">
                  <c:v>Granberg</c:v>
                </c:pt>
                <c:pt idx="2">
                  <c:v>Lindstrom</c:v>
                </c:pt>
                <c:pt idx="3">
                  <c:v>Brewer</c:v>
                </c:pt>
                <c:pt idx="4">
                  <c:v>Jokinen</c:v>
                </c:pt>
                <c:pt idx="5">
                  <c:v>Winnik</c:v>
                </c:pt>
                <c:pt idx="6">
                  <c:v>Brennan</c:v>
                </c:pt>
                <c:pt idx="7">
                  <c:v>Erixon</c:v>
                </c:pt>
                <c:pt idx="8">
                  <c:v>Lupul</c:v>
                </c:pt>
                <c:pt idx="9">
                  <c:v>Clarkson</c:v>
                </c:pt>
                <c:pt idx="10">
                  <c:v>Polak</c:v>
                </c:pt>
                <c:pt idx="11">
                  <c:v>Franson</c:v>
                </c:pt>
                <c:pt idx="12">
                  <c:v>Booth</c:v>
                </c:pt>
                <c:pt idx="13">
                  <c:v>Holzer</c:v>
                </c:pt>
                <c:pt idx="14">
                  <c:v>Smith</c:v>
                </c:pt>
                <c:pt idx="15">
                  <c:v>Phaneuf</c:v>
                </c:pt>
                <c:pt idx="16">
                  <c:v>van Riemsdyk</c:v>
                </c:pt>
                <c:pt idx="17">
                  <c:v>Robidas</c:v>
                </c:pt>
                <c:pt idx="18">
                  <c:v>Holland</c:v>
                </c:pt>
                <c:pt idx="19">
                  <c:v>Bozak</c:v>
                </c:pt>
                <c:pt idx="20">
                  <c:v>Rielly</c:v>
                </c:pt>
                <c:pt idx="21">
                  <c:v>Kozun</c:v>
                </c:pt>
                <c:pt idx="22">
                  <c:v>Kessel</c:v>
                </c:pt>
                <c:pt idx="23">
                  <c:v>Panik</c:v>
                </c:pt>
                <c:pt idx="24">
                  <c:v>Kadri</c:v>
                </c:pt>
                <c:pt idx="25">
                  <c:v>Komarov</c:v>
                </c:pt>
                <c:pt idx="26">
                  <c:v>Gardiner</c:v>
                </c:pt>
                <c:pt idx="27">
                  <c:v>Sill</c:v>
                </c:pt>
                <c:pt idx="28">
                  <c:v>Carrick</c:v>
                </c:pt>
              </c:strCache>
            </c:strRef>
          </c:cat>
          <c:val>
            <c:numRef>
              <c:f>'LeafsPassingNetwork (Nodes)'!$H$3:$H$31</c:f>
              <c:numCache>
                <c:formatCode>0.000</c:formatCode>
                <c:ptCount val="29"/>
                <c:pt idx="0">
                  <c:v>0.27358490566037708</c:v>
                </c:pt>
                <c:pt idx="1">
                  <c:v>0.34146341463414603</c:v>
                </c:pt>
                <c:pt idx="2">
                  <c:v>0.36363636363636298</c:v>
                </c:pt>
                <c:pt idx="3">
                  <c:v>0.38356164383561603</c:v>
                </c:pt>
                <c:pt idx="4">
                  <c:v>0.45901639344262307</c:v>
                </c:pt>
                <c:pt idx="5">
                  <c:v>0.47457627118644014</c:v>
                </c:pt>
                <c:pt idx="6">
                  <c:v>0.5</c:v>
                </c:pt>
                <c:pt idx="7">
                  <c:v>0.5</c:v>
                </c:pt>
                <c:pt idx="8">
                  <c:v>0.50909090909090893</c:v>
                </c:pt>
                <c:pt idx="9">
                  <c:v>0.50909090909090893</c:v>
                </c:pt>
                <c:pt idx="10">
                  <c:v>0.51851851851851805</c:v>
                </c:pt>
                <c:pt idx="11">
                  <c:v>0.52830188679245194</c:v>
                </c:pt>
                <c:pt idx="12">
                  <c:v>0.52830188679245194</c:v>
                </c:pt>
                <c:pt idx="13">
                  <c:v>0.53846153846153799</c:v>
                </c:pt>
                <c:pt idx="14">
                  <c:v>0.53846153846153799</c:v>
                </c:pt>
                <c:pt idx="15">
                  <c:v>0.54901960784313708</c:v>
                </c:pt>
                <c:pt idx="16">
                  <c:v>0.57142857142857106</c:v>
                </c:pt>
                <c:pt idx="17">
                  <c:v>0.57142857142857106</c:v>
                </c:pt>
                <c:pt idx="18">
                  <c:v>0.57142857142857106</c:v>
                </c:pt>
                <c:pt idx="19">
                  <c:v>0.59574468085106302</c:v>
                </c:pt>
                <c:pt idx="20">
                  <c:v>0.59574468085106302</c:v>
                </c:pt>
                <c:pt idx="21">
                  <c:v>0.59574468085106302</c:v>
                </c:pt>
                <c:pt idx="22">
                  <c:v>0.6086956521739133</c:v>
                </c:pt>
                <c:pt idx="23">
                  <c:v>0.62222222222222201</c:v>
                </c:pt>
                <c:pt idx="24">
                  <c:v>0.63636363636363613</c:v>
                </c:pt>
                <c:pt idx="25">
                  <c:v>0.63636363636363613</c:v>
                </c:pt>
                <c:pt idx="26">
                  <c:v>0.63636363636363613</c:v>
                </c:pt>
                <c:pt idx="27">
                  <c:v>1</c:v>
                </c:pt>
                <c:pt idx="28">
                  <c:v>1</c:v>
                </c:pt>
              </c:numCache>
            </c:numRef>
          </c:val>
        </c:ser>
        <c:axId val="96806784"/>
        <c:axId val="96808320"/>
      </c:barChart>
      <c:catAx>
        <c:axId val="96806784"/>
        <c:scaling>
          <c:orientation val="minMax"/>
        </c:scaling>
        <c:axPos val="l"/>
        <c:tickLblPos val="nextTo"/>
        <c:crossAx val="96808320"/>
        <c:crosses val="autoZero"/>
        <c:auto val="1"/>
        <c:lblAlgn val="ctr"/>
        <c:lblOffset val="100"/>
        <c:tickLblSkip val="1"/>
      </c:catAx>
      <c:valAx>
        <c:axId val="96808320"/>
        <c:scaling>
          <c:orientation val="minMax"/>
          <c:max val="1"/>
          <c:min val="0"/>
        </c:scaling>
        <c:axPos val="b"/>
        <c:majorGridlines/>
        <c:numFmt formatCode="0.000" sourceLinked="1"/>
        <c:tickLblPos val="nextTo"/>
        <c:crossAx val="96806784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Islanders 14-15 Closeness </a:t>
            </a:r>
            <a:r>
              <a:rPr lang="en-US" dirty="0"/>
              <a:t>Centrality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Closeness Centrality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Sheet1!$A$3:$A$29</c:f>
              <c:strCache>
                <c:ptCount val="26"/>
                <c:pt idx="0">
                  <c:v>Zolnierczyk</c:v>
                </c:pt>
                <c:pt idx="1">
                  <c:v>Donovan</c:v>
                </c:pt>
                <c:pt idx="2">
                  <c:v>Boulton</c:v>
                </c:pt>
                <c:pt idx="3">
                  <c:v>Mouillierat</c:v>
                </c:pt>
                <c:pt idx="4">
                  <c:v>McDonald</c:v>
                </c:pt>
                <c:pt idx="5">
                  <c:v>Lee</c:v>
                </c:pt>
                <c:pt idx="6">
                  <c:v>Kennedy</c:v>
                </c:pt>
                <c:pt idx="7">
                  <c:v>Grabovski</c:v>
                </c:pt>
                <c:pt idx="8">
                  <c:v>Okposo</c:v>
                </c:pt>
                <c:pt idx="9">
                  <c:v>Cizikas</c:v>
                </c:pt>
                <c:pt idx="10">
                  <c:v>Bailey</c:v>
                </c:pt>
                <c:pt idx="11">
                  <c:v>Clutterbuck</c:v>
                </c:pt>
                <c:pt idx="12">
                  <c:v>Martin</c:v>
                </c:pt>
                <c:pt idx="13">
                  <c:v>Grabner</c:v>
                </c:pt>
                <c:pt idx="14">
                  <c:v>Visnovsky</c:v>
                </c:pt>
                <c:pt idx="15">
                  <c:v>Leddy</c:v>
                </c:pt>
                <c:pt idx="16">
                  <c:v>Strome</c:v>
                </c:pt>
                <c:pt idx="17">
                  <c:v>de Haan</c:v>
                </c:pt>
                <c:pt idx="18">
                  <c:v>Nielsen</c:v>
                </c:pt>
                <c:pt idx="19">
                  <c:v>Strait</c:v>
                </c:pt>
                <c:pt idx="20">
                  <c:v>Boychuk</c:v>
                </c:pt>
                <c:pt idx="21">
                  <c:v>Tavares</c:v>
                </c:pt>
                <c:pt idx="22">
                  <c:v>Hickey</c:v>
                </c:pt>
                <c:pt idx="23">
                  <c:v>Nelson</c:v>
                </c:pt>
                <c:pt idx="24">
                  <c:v>Hamonic</c:v>
                </c:pt>
                <c:pt idx="25">
                  <c:v>Kulemin</c:v>
                </c:pt>
              </c:strCache>
            </c:strRef>
          </c:cat>
          <c:val>
            <c:numRef>
              <c:f>Sheet1!$B$3:$B$29</c:f>
              <c:numCache>
                <c:formatCode>General</c:formatCode>
                <c:ptCount val="27"/>
                <c:pt idx="0">
                  <c:v>0.52941176470588203</c:v>
                </c:pt>
                <c:pt idx="1">
                  <c:v>0.52941176470588203</c:v>
                </c:pt>
                <c:pt idx="2">
                  <c:v>0.54</c:v>
                </c:pt>
                <c:pt idx="3">
                  <c:v>0.54</c:v>
                </c:pt>
                <c:pt idx="4">
                  <c:v>0.61363636363636298</c:v>
                </c:pt>
                <c:pt idx="5">
                  <c:v>0.65853658536585302</c:v>
                </c:pt>
                <c:pt idx="6">
                  <c:v>0.69230769230769196</c:v>
                </c:pt>
                <c:pt idx="7">
                  <c:v>0.69230769230769196</c:v>
                </c:pt>
                <c:pt idx="8">
                  <c:v>0.71052631578947301</c:v>
                </c:pt>
                <c:pt idx="9">
                  <c:v>0.71052631578947301</c:v>
                </c:pt>
                <c:pt idx="10">
                  <c:v>0.72972972972972905</c:v>
                </c:pt>
                <c:pt idx="11">
                  <c:v>0.72972972972972905</c:v>
                </c:pt>
                <c:pt idx="12">
                  <c:v>0.72972972972972905</c:v>
                </c:pt>
                <c:pt idx="13">
                  <c:v>0.72972972972972905</c:v>
                </c:pt>
                <c:pt idx="14">
                  <c:v>0.75</c:v>
                </c:pt>
                <c:pt idx="15">
                  <c:v>0.77142857142857102</c:v>
                </c:pt>
                <c:pt idx="16">
                  <c:v>0.77142857142857102</c:v>
                </c:pt>
                <c:pt idx="17">
                  <c:v>0.77142857142857102</c:v>
                </c:pt>
                <c:pt idx="18">
                  <c:v>0.77142857142857102</c:v>
                </c:pt>
                <c:pt idx="19">
                  <c:v>0.79411764705882304</c:v>
                </c:pt>
                <c:pt idx="20">
                  <c:v>0.79411764705882304</c:v>
                </c:pt>
                <c:pt idx="21">
                  <c:v>0.79411764705882304</c:v>
                </c:pt>
                <c:pt idx="22">
                  <c:v>0.81818181818181801</c:v>
                </c:pt>
                <c:pt idx="23">
                  <c:v>0.81818181818181801</c:v>
                </c:pt>
                <c:pt idx="24">
                  <c:v>0.87096774193548299</c:v>
                </c:pt>
                <c:pt idx="25">
                  <c:v>0.87096774193548299</c:v>
                </c:pt>
              </c:numCache>
            </c:numRef>
          </c:val>
        </c:ser>
        <c:axId val="6029312"/>
        <c:axId val="6030848"/>
      </c:barChart>
      <c:catAx>
        <c:axId val="6029312"/>
        <c:scaling>
          <c:orientation val="minMax"/>
        </c:scaling>
        <c:axPos val="l"/>
        <c:tickLblPos val="nextTo"/>
        <c:crossAx val="6030848"/>
        <c:crosses val="autoZero"/>
        <c:auto val="1"/>
        <c:lblAlgn val="ctr"/>
        <c:lblOffset val="100"/>
        <c:tickLblSkip val="1"/>
      </c:catAx>
      <c:valAx>
        <c:axId val="6030848"/>
        <c:scaling>
          <c:orientation val="minMax"/>
        </c:scaling>
        <c:axPos val="b"/>
        <c:majorGridlines/>
        <c:numFmt formatCode="General" sourceLinked="1"/>
        <c:tickLblPos val="nextTo"/>
        <c:crossAx val="6029312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Leafs</a:t>
            </a:r>
            <a:r>
              <a:rPr lang="en-US" baseline="0" dirty="0" smtClean="0"/>
              <a:t> 14-15 </a:t>
            </a:r>
            <a:r>
              <a:rPr lang="en-US" dirty="0" err="1" smtClean="0"/>
              <a:t>Betweenness</a:t>
            </a:r>
            <a:r>
              <a:rPr lang="en-US" dirty="0" smtClean="0"/>
              <a:t> </a:t>
            </a:r>
            <a:r>
              <a:rPr lang="en-US" dirty="0"/>
              <a:t>Centrality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Betweenness Centrality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Sheet1!$A$3:$A$31</c:f>
              <c:strCache>
                <c:ptCount val="29"/>
                <c:pt idx="0">
                  <c:v>Bailey</c:v>
                </c:pt>
                <c:pt idx="1">
                  <c:v>Brewer</c:v>
                </c:pt>
                <c:pt idx="2">
                  <c:v>Sill</c:v>
                </c:pt>
                <c:pt idx="3">
                  <c:v>Carrick</c:v>
                </c:pt>
                <c:pt idx="4">
                  <c:v>Granberg</c:v>
                </c:pt>
                <c:pt idx="5">
                  <c:v>Winnik</c:v>
                </c:pt>
                <c:pt idx="6">
                  <c:v>Jokinen</c:v>
                </c:pt>
                <c:pt idx="7">
                  <c:v>Lupul</c:v>
                </c:pt>
                <c:pt idx="8">
                  <c:v>Brennan</c:v>
                </c:pt>
                <c:pt idx="9">
                  <c:v>Franson</c:v>
                </c:pt>
                <c:pt idx="10">
                  <c:v>Clarkson</c:v>
                </c:pt>
                <c:pt idx="11">
                  <c:v>Holzer</c:v>
                </c:pt>
                <c:pt idx="12">
                  <c:v>Bozak</c:v>
                </c:pt>
                <c:pt idx="13">
                  <c:v>van Riemsdyk</c:v>
                </c:pt>
                <c:pt idx="14">
                  <c:v>Polak</c:v>
                </c:pt>
                <c:pt idx="15">
                  <c:v>Phaneuf</c:v>
                </c:pt>
                <c:pt idx="16">
                  <c:v>Lindstrom</c:v>
                </c:pt>
                <c:pt idx="17">
                  <c:v>Robidas</c:v>
                </c:pt>
                <c:pt idx="18">
                  <c:v>Erixon</c:v>
                </c:pt>
                <c:pt idx="19">
                  <c:v>Kadri</c:v>
                </c:pt>
                <c:pt idx="20">
                  <c:v>Booth</c:v>
                </c:pt>
                <c:pt idx="21">
                  <c:v>Holland</c:v>
                </c:pt>
                <c:pt idx="22">
                  <c:v>Kessel</c:v>
                </c:pt>
                <c:pt idx="23">
                  <c:v>Panik</c:v>
                </c:pt>
                <c:pt idx="24">
                  <c:v>Rielly</c:v>
                </c:pt>
                <c:pt idx="25">
                  <c:v>Smith</c:v>
                </c:pt>
                <c:pt idx="26">
                  <c:v>Kozun</c:v>
                </c:pt>
                <c:pt idx="27">
                  <c:v>Komarov</c:v>
                </c:pt>
                <c:pt idx="28">
                  <c:v>Gardiner</c:v>
                </c:pt>
              </c:strCache>
            </c:strRef>
          </c:cat>
          <c:val>
            <c:numRef>
              <c:f>Sheet1!$B$3:$B$31</c:f>
              <c:numCache>
                <c:formatCode>0.000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4.8747947454844001E-4</c:v>
                </c:pt>
                <c:pt idx="5">
                  <c:v>2.4759903961584602E-3</c:v>
                </c:pt>
                <c:pt idx="6">
                  <c:v>4.2947063883024402E-3</c:v>
                </c:pt>
                <c:pt idx="7">
                  <c:v>5.0571384007344596E-3</c:v>
                </c:pt>
                <c:pt idx="8">
                  <c:v>7.7484912460281897E-3</c:v>
                </c:pt>
                <c:pt idx="9">
                  <c:v>9.2437549732536598E-3</c:v>
                </c:pt>
                <c:pt idx="10">
                  <c:v>1.17561259693974E-2</c:v>
                </c:pt>
                <c:pt idx="11">
                  <c:v>1.1875063907083599E-2</c:v>
                </c:pt>
                <c:pt idx="12">
                  <c:v>1.6726554780741899E-2</c:v>
                </c:pt>
                <c:pt idx="13">
                  <c:v>2.19943625106983E-2</c:v>
                </c:pt>
                <c:pt idx="14">
                  <c:v>2.3370580548753499E-2</c:v>
                </c:pt>
                <c:pt idx="15">
                  <c:v>2.5205898009070998E-2</c:v>
                </c:pt>
                <c:pt idx="16">
                  <c:v>3.49777377794619E-2</c:v>
                </c:pt>
                <c:pt idx="17">
                  <c:v>3.8295725713322001E-2</c:v>
                </c:pt>
                <c:pt idx="18">
                  <c:v>3.8517947569671702E-2</c:v>
                </c:pt>
                <c:pt idx="19">
                  <c:v>4.4552854901304603E-2</c:v>
                </c:pt>
                <c:pt idx="20">
                  <c:v>4.6825735157015901E-2</c:v>
                </c:pt>
                <c:pt idx="21">
                  <c:v>4.7975799515208299E-2</c:v>
                </c:pt>
                <c:pt idx="22">
                  <c:v>5.4788813885814698E-2</c:v>
                </c:pt>
                <c:pt idx="23">
                  <c:v>5.6789299193674703E-2</c:v>
                </c:pt>
                <c:pt idx="24">
                  <c:v>6.7871993564727506E-2</c:v>
                </c:pt>
                <c:pt idx="25">
                  <c:v>7.5837633904136295E-2</c:v>
                </c:pt>
                <c:pt idx="26">
                  <c:v>8.3373162483384097E-2</c:v>
                </c:pt>
                <c:pt idx="27">
                  <c:v>9.1527996135356296E-2</c:v>
                </c:pt>
                <c:pt idx="28">
                  <c:v>0.100842946695598</c:v>
                </c:pt>
              </c:numCache>
            </c:numRef>
          </c:val>
        </c:ser>
        <c:axId val="5817472"/>
        <c:axId val="35309440"/>
      </c:barChart>
      <c:catAx>
        <c:axId val="5817472"/>
        <c:scaling>
          <c:orientation val="minMax"/>
        </c:scaling>
        <c:axPos val="l"/>
        <c:tickLblPos val="nextTo"/>
        <c:crossAx val="35309440"/>
        <c:crosses val="autoZero"/>
        <c:auto val="1"/>
        <c:lblAlgn val="ctr"/>
        <c:lblOffset val="100"/>
        <c:tickLblSkip val="1"/>
      </c:catAx>
      <c:valAx>
        <c:axId val="35309440"/>
        <c:scaling>
          <c:orientation val="minMax"/>
          <c:max val="0.11"/>
          <c:min val="0"/>
        </c:scaling>
        <c:axPos val="b"/>
        <c:majorGridlines/>
        <c:numFmt formatCode="0.00" sourceLinked="0"/>
        <c:tickLblPos val="nextTo"/>
        <c:crossAx val="5817472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Isles 14-15 </a:t>
            </a:r>
            <a:r>
              <a:rPr lang="en-US" dirty="0" err="1" smtClean="0"/>
              <a:t>Betweenness</a:t>
            </a:r>
            <a:r>
              <a:rPr lang="en-US" dirty="0" smtClean="0"/>
              <a:t> </a:t>
            </a:r>
            <a:r>
              <a:rPr lang="en-US" dirty="0"/>
              <a:t>Centrality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Sheet2!$B$1</c:f>
              <c:strCache>
                <c:ptCount val="1"/>
                <c:pt idx="0">
                  <c:v>Betweenness Centrality</c:v>
                </c:pt>
              </c:strCache>
            </c:strRef>
          </c:tx>
          <c:cat>
            <c:strRef>
              <c:f>Sheet2!$A$3:$A$28</c:f>
              <c:strCache>
                <c:ptCount val="26"/>
                <c:pt idx="0">
                  <c:v>Conacher</c:v>
                </c:pt>
                <c:pt idx="1">
                  <c:v>Boulton</c:v>
                </c:pt>
                <c:pt idx="2">
                  <c:v>Donovan</c:v>
                </c:pt>
                <c:pt idx="3">
                  <c:v>Mouillierat</c:v>
                </c:pt>
                <c:pt idx="4">
                  <c:v>Grabovski</c:v>
                </c:pt>
                <c:pt idx="5">
                  <c:v>Bailey</c:v>
                </c:pt>
                <c:pt idx="6">
                  <c:v>Lee</c:v>
                </c:pt>
                <c:pt idx="7">
                  <c:v>Kennedy</c:v>
                </c:pt>
                <c:pt idx="8">
                  <c:v>Leddy</c:v>
                </c:pt>
                <c:pt idx="9">
                  <c:v>Clutterbuck</c:v>
                </c:pt>
                <c:pt idx="10">
                  <c:v>Grabner</c:v>
                </c:pt>
                <c:pt idx="11">
                  <c:v>McDonald</c:v>
                </c:pt>
                <c:pt idx="12">
                  <c:v>Visnovsky</c:v>
                </c:pt>
                <c:pt idx="13">
                  <c:v>Nielsen</c:v>
                </c:pt>
                <c:pt idx="14">
                  <c:v>de Haan</c:v>
                </c:pt>
                <c:pt idx="15">
                  <c:v>Strait</c:v>
                </c:pt>
                <c:pt idx="16">
                  <c:v>Martin</c:v>
                </c:pt>
                <c:pt idx="17">
                  <c:v>Strome</c:v>
                </c:pt>
                <c:pt idx="18">
                  <c:v>Cizikas</c:v>
                </c:pt>
                <c:pt idx="19">
                  <c:v>Okposo</c:v>
                </c:pt>
                <c:pt idx="20">
                  <c:v>Boychuk</c:v>
                </c:pt>
                <c:pt idx="21">
                  <c:v>Kulemin</c:v>
                </c:pt>
                <c:pt idx="22">
                  <c:v>Nelson</c:v>
                </c:pt>
                <c:pt idx="23">
                  <c:v>Hickey</c:v>
                </c:pt>
                <c:pt idx="24">
                  <c:v>Tavares</c:v>
                </c:pt>
                <c:pt idx="25">
                  <c:v>Hamonic</c:v>
                </c:pt>
              </c:strCache>
            </c:strRef>
          </c:cat>
          <c:val>
            <c:numRef>
              <c:f>Sheet2!$B$3:$B$28</c:f>
              <c:numCache>
                <c:formatCode>0.00E+00</c:formatCode>
                <c:ptCount val="26"/>
                <c:pt idx="0" formatCode="General">
                  <c:v>0</c:v>
                </c:pt>
                <c:pt idx="1">
                  <c:v>2.4207213749697401E-4</c:v>
                </c:pt>
                <c:pt idx="2">
                  <c:v>3.00358473435396E-4</c:v>
                </c:pt>
                <c:pt idx="3">
                  <c:v>5.1730683106475698E-4</c:v>
                </c:pt>
                <c:pt idx="4" formatCode="General">
                  <c:v>3.1663099065059801E-3</c:v>
                </c:pt>
                <c:pt idx="5" formatCode="General">
                  <c:v>4.8739807852427198E-3</c:v>
                </c:pt>
                <c:pt idx="6" formatCode="General">
                  <c:v>8.0187427975260996E-3</c:v>
                </c:pt>
                <c:pt idx="7" formatCode="General">
                  <c:v>8.27399574439747E-3</c:v>
                </c:pt>
                <c:pt idx="8" formatCode="General">
                  <c:v>9.1864963903109196E-3</c:v>
                </c:pt>
                <c:pt idx="9" formatCode="General">
                  <c:v>1.0173991232311899E-2</c:v>
                </c:pt>
                <c:pt idx="10" formatCode="General">
                  <c:v>1.38473824183736E-2</c:v>
                </c:pt>
                <c:pt idx="11" formatCode="General">
                  <c:v>1.48333702202561E-2</c:v>
                </c:pt>
                <c:pt idx="12" formatCode="General">
                  <c:v>1.52836209725714E-2</c:v>
                </c:pt>
                <c:pt idx="13" formatCode="General">
                  <c:v>1.5902493899825999E-2</c:v>
                </c:pt>
                <c:pt idx="14" formatCode="General">
                  <c:v>1.7208943324554998E-2</c:v>
                </c:pt>
                <c:pt idx="15" formatCode="General">
                  <c:v>1.9116174496775801E-2</c:v>
                </c:pt>
                <c:pt idx="16" formatCode="General">
                  <c:v>1.9466013577578802E-2</c:v>
                </c:pt>
                <c:pt idx="17" formatCode="General">
                  <c:v>2.0897317852141901E-2</c:v>
                </c:pt>
                <c:pt idx="18" formatCode="General">
                  <c:v>2.2087447941743301E-2</c:v>
                </c:pt>
                <c:pt idx="19" formatCode="General">
                  <c:v>2.2677596131593099E-2</c:v>
                </c:pt>
                <c:pt idx="20" formatCode="General">
                  <c:v>3.0555272252550801E-2</c:v>
                </c:pt>
                <c:pt idx="21" formatCode="General">
                  <c:v>3.06917634044452E-2</c:v>
                </c:pt>
                <c:pt idx="22" formatCode="General">
                  <c:v>3.3170194008027801E-2</c:v>
                </c:pt>
                <c:pt idx="23" formatCode="General">
                  <c:v>4.4304563148932899E-2</c:v>
                </c:pt>
                <c:pt idx="24" formatCode="General">
                  <c:v>4.4306989643031397E-2</c:v>
                </c:pt>
                <c:pt idx="25" formatCode="General">
                  <c:v>4.6738058249759698E-2</c:v>
                </c:pt>
              </c:numCache>
            </c:numRef>
          </c:val>
        </c:ser>
        <c:axId val="36772480"/>
        <c:axId val="36788096"/>
      </c:barChart>
      <c:catAx>
        <c:axId val="36772480"/>
        <c:scaling>
          <c:orientation val="minMax"/>
        </c:scaling>
        <c:axPos val="l"/>
        <c:tickLblPos val="nextTo"/>
        <c:crossAx val="36788096"/>
        <c:crosses val="autoZero"/>
        <c:auto val="1"/>
        <c:lblAlgn val="ctr"/>
        <c:lblOffset val="100"/>
        <c:tickLblSkip val="1"/>
      </c:catAx>
      <c:valAx>
        <c:axId val="36788096"/>
        <c:scaling>
          <c:orientation val="minMax"/>
          <c:max val="0.11"/>
          <c:min val="0"/>
        </c:scaling>
        <c:axPos val="b"/>
        <c:majorGridlines/>
        <c:numFmt formatCode="General" sourceLinked="1"/>
        <c:tickLblPos val="nextTo"/>
        <c:crossAx val="36772480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Leafs 14-15 </a:t>
            </a:r>
            <a:r>
              <a:rPr lang="en-US" dirty="0" err="1" smtClean="0"/>
              <a:t>PageRank</a:t>
            </a:r>
            <a:endParaRPr lang="en-US" dirty="0"/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Sheet2!$B$1</c:f>
              <c:strCache>
                <c:ptCount val="1"/>
                <c:pt idx="0">
                  <c:v>PageRank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Sheet2!$A$2:$A$30</c:f>
              <c:strCache>
                <c:ptCount val="29"/>
                <c:pt idx="0">
                  <c:v>Bailey</c:v>
                </c:pt>
                <c:pt idx="1">
                  <c:v>Granberg</c:v>
                </c:pt>
                <c:pt idx="2">
                  <c:v>Brewer</c:v>
                </c:pt>
                <c:pt idx="3">
                  <c:v>Carrick</c:v>
                </c:pt>
                <c:pt idx="4">
                  <c:v>Sill</c:v>
                </c:pt>
                <c:pt idx="5">
                  <c:v>Lindstrom</c:v>
                </c:pt>
                <c:pt idx="6">
                  <c:v>Kozun</c:v>
                </c:pt>
                <c:pt idx="7">
                  <c:v>Erixon</c:v>
                </c:pt>
                <c:pt idx="8">
                  <c:v>Jokinen</c:v>
                </c:pt>
                <c:pt idx="9">
                  <c:v>Phaneuf</c:v>
                </c:pt>
                <c:pt idx="10">
                  <c:v>Clarkson</c:v>
                </c:pt>
                <c:pt idx="11">
                  <c:v>Winnik</c:v>
                </c:pt>
                <c:pt idx="12">
                  <c:v>Holzer</c:v>
                </c:pt>
                <c:pt idx="13">
                  <c:v>Bozak</c:v>
                </c:pt>
                <c:pt idx="14">
                  <c:v>Lupul</c:v>
                </c:pt>
                <c:pt idx="15">
                  <c:v>Smith</c:v>
                </c:pt>
                <c:pt idx="16">
                  <c:v>Holland</c:v>
                </c:pt>
                <c:pt idx="17">
                  <c:v>Franson</c:v>
                </c:pt>
                <c:pt idx="18">
                  <c:v>Brennan</c:v>
                </c:pt>
                <c:pt idx="19">
                  <c:v>Komarov</c:v>
                </c:pt>
                <c:pt idx="20">
                  <c:v>van Riemsdyk</c:v>
                </c:pt>
                <c:pt idx="21">
                  <c:v>Robidas</c:v>
                </c:pt>
                <c:pt idx="22">
                  <c:v>Panik</c:v>
                </c:pt>
                <c:pt idx="23">
                  <c:v>Polak</c:v>
                </c:pt>
                <c:pt idx="24">
                  <c:v>Rielly</c:v>
                </c:pt>
                <c:pt idx="25">
                  <c:v>Kessel</c:v>
                </c:pt>
                <c:pt idx="26">
                  <c:v>Booth</c:v>
                </c:pt>
                <c:pt idx="27">
                  <c:v>Kadri</c:v>
                </c:pt>
                <c:pt idx="28">
                  <c:v>Gardiner</c:v>
                </c:pt>
              </c:strCache>
            </c:strRef>
          </c:cat>
          <c:val>
            <c:numRef>
              <c:f>Sheet2!$B$2:$B$30</c:f>
              <c:numCache>
                <c:formatCode>0.000</c:formatCode>
                <c:ptCount val="29"/>
                <c:pt idx="0">
                  <c:v>8.0476661346472016E-3</c:v>
                </c:pt>
                <c:pt idx="1">
                  <c:v>9.8801362577202959E-3</c:v>
                </c:pt>
                <c:pt idx="2">
                  <c:v>9.8801362577202959E-3</c:v>
                </c:pt>
                <c:pt idx="3">
                  <c:v>1.1163223377860701E-2</c:v>
                </c:pt>
                <c:pt idx="4">
                  <c:v>1.2409376661762202E-2</c:v>
                </c:pt>
                <c:pt idx="5">
                  <c:v>1.7136267403610999E-2</c:v>
                </c:pt>
                <c:pt idx="6">
                  <c:v>2.1548910076459708E-2</c:v>
                </c:pt>
                <c:pt idx="7">
                  <c:v>2.2625055338230997E-2</c:v>
                </c:pt>
                <c:pt idx="8">
                  <c:v>2.3577880109057998E-2</c:v>
                </c:pt>
                <c:pt idx="9">
                  <c:v>2.3803429665929507E-2</c:v>
                </c:pt>
                <c:pt idx="10">
                  <c:v>2.5814280477294005E-2</c:v>
                </c:pt>
                <c:pt idx="11">
                  <c:v>2.6470870370128508E-2</c:v>
                </c:pt>
                <c:pt idx="12">
                  <c:v>2.9719586248902394E-2</c:v>
                </c:pt>
                <c:pt idx="13">
                  <c:v>2.97309851004336E-2</c:v>
                </c:pt>
                <c:pt idx="14">
                  <c:v>3.2105081868562098E-2</c:v>
                </c:pt>
                <c:pt idx="15">
                  <c:v>3.2387840974264705E-2</c:v>
                </c:pt>
                <c:pt idx="16">
                  <c:v>3.2974929641560201E-2</c:v>
                </c:pt>
                <c:pt idx="17">
                  <c:v>3.3115245056644108E-2</c:v>
                </c:pt>
                <c:pt idx="18">
                  <c:v>3.3498228401889603E-2</c:v>
                </c:pt>
                <c:pt idx="19">
                  <c:v>3.4363856042166997E-2</c:v>
                </c:pt>
                <c:pt idx="20">
                  <c:v>3.6102577304159805E-2</c:v>
                </c:pt>
                <c:pt idx="21">
                  <c:v>3.8267100759198799E-2</c:v>
                </c:pt>
                <c:pt idx="22">
                  <c:v>4.1321579687360485E-2</c:v>
                </c:pt>
                <c:pt idx="23">
                  <c:v>4.4018116541057306E-2</c:v>
                </c:pt>
                <c:pt idx="24">
                  <c:v>4.7657902420542006E-2</c:v>
                </c:pt>
                <c:pt idx="25">
                  <c:v>4.8769359703178694E-2</c:v>
                </c:pt>
                <c:pt idx="26">
                  <c:v>5.2989676841848223E-2</c:v>
                </c:pt>
                <c:pt idx="27">
                  <c:v>5.3260069744230101E-2</c:v>
                </c:pt>
                <c:pt idx="28">
                  <c:v>5.9787266272133016E-2</c:v>
                </c:pt>
              </c:numCache>
            </c:numRef>
          </c:val>
        </c:ser>
        <c:axId val="96960896"/>
        <c:axId val="96962432"/>
      </c:barChart>
      <c:catAx>
        <c:axId val="96960896"/>
        <c:scaling>
          <c:orientation val="minMax"/>
        </c:scaling>
        <c:axPos val="l"/>
        <c:tickLblPos val="nextTo"/>
        <c:crossAx val="96962432"/>
        <c:crosses val="autoZero"/>
        <c:auto val="1"/>
        <c:lblAlgn val="ctr"/>
        <c:lblOffset val="100"/>
        <c:tickLblSkip val="1"/>
      </c:catAx>
      <c:valAx>
        <c:axId val="96962432"/>
        <c:scaling>
          <c:orientation val="minMax"/>
        </c:scaling>
        <c:axPos val="b"/>
        <c:majorGridlines/>
        <c:numFmt formatCode="0.000" sourceLinked="1"/>
        <c:tickLblPos val="nextTo"/>
        <c:crossAx val="96960896"/>
        <c:crosses val="autoZero"/>
        <c:crossBetween val="between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Isles</a:t>
            </a:r>
            <a:r>
              <a:rPr lang="en-US" baseline="0" dirty="0" smtClean="0"/>
              <a:t> 14-15 </a:t>
            </a:r>
            <a:r>
              <a:rPr lang="en-US" dirty="0" err="1" smtClean="0"/>
              <a:t>PageRank</a:t>
            </a:r>
            <a:endParaRPr lang="en-US" dirty="0"/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Sheet4!$B$1</c:f>
              <c:strCache>
                <c:ptCount val="1"/>
                <c:pt idx="0">
                  <c:v>PageRank</c:v>
                </c:pt>
              </c:strCache>
            </c:strRef>
          </c:tx>
          <c:cat>
            <c:strRef>
              <c:f>Sheet4!$A$2:$A$28</c:f>
              <c:strCache>
                <c:ptCount val="27"/>
                <c:pt idx="0">
                  <c:v>Zolnierczyk</c:v>
                </c:pt>
                <c:pt idx="1">
                  <c:v>Conacher</c:v>
                </c:pt>
                <c:pt idx="2">
                  <c:v>Mouillierat</c:v>
                </c:pt>
                <c:pt idx="3">
                  <c:v>Donovan</c:v>
                </c:pt>
                <c:pt idx="4">
                  <c:v>Boulton</c:v>
                </c:pt>
                <c:pt idx="5">
                  <c:v>Grabner</c:v>
                </c:pt>
                <c:pt idx="6">
                  <c:v>McDonald</c:v>
                </c:pt>
                <c:pt idx="7">
                  <c:v>Okposo</c:v>
                </c:pt>
                <c:pt idx="8">
                  <c:v>Grabovski</c:v>
                </c:pt>
                <c:pt idx="9">
                  <c:v>Clutterbuck</c:v>
                </c:pt>
                <c:pt idx="10">
                  <c:v>Martin</c:v>
                </c:pt>
                <c:pt idx="11">
                  <c:v>Kennedy</c:v>
                </c:pt>
                <c:pt idx="12">
                  <c:v>Bailey</c:v>
                </c:pt>
                <c:pt idx="13">
                  <c:v>Strait</c:v>
                </c:pt>
                <c:pt idx="14">
                  <c:v>Leddy</c:v>
                </c:pt>
                <c:pt idx="15">
                  <c:v>Cizikas</c:v>
                </c:pt>
                <c:pt idx="16">
                  <c:v>de Haan</c:v>
                </c:pt>
                <c:pt idx="17">
                  <c:v>Visnovsky</c:v>
                </c:pt>
                <c:pt idx="18">
                  <c:v>Kulemin</c:v>
                </c:pt>
                <c:pt idx="19">
                  <c:v>Lee</c:v>
                </c:pt>
                <c:pt idx="20">
                  <c:v>Nielsen</c:v>
                </c:pt>
                <c:pt idx="21">
                  <c:v>Nelson</c:v>
                </c:pt>
                <c:pt idx="22">
                  <c:v>Strome</c:v>
                </c:pt>
                <c:pt idx="23">
                  <c:v>Boychuk</c:v>
                </c:pt>
                <c:pt idx="24">
                  <c:v>Hamonic</c:v>
                </c:pt>
                <c:pt idx="25">
                  <c:v>Hickey</c:v>
                </c:pt>
                <c:pt idx="26">
                  <c:v>Tavares</c:v>
                </c:pt>
              </c:strCache>
            </c:strRef>
          </c:cat>
          <c:val>
            <c:numRef>
              <c:f>Sheet4!$B$2:$B$28</c:f>
              <c:numCache>
                <c:formatCode>General</c:formatCode>
                <c:ptCount val="27"/>
                <c:pt idx="0">
                  <c:v>1.05544920979691E-2</c:v>
                </c:pt>
                <c:pt idx="1">
                  <c:v>1.0907922859928001E-2</c:v>
                </c:pt>
                <c:pt idx="2">
                  <c:v>1.28041861145299E-2</c:v>
                </c:pt>
                <c:pt idx="3">
                  <c:v>1.39798921123387E-2</c:v>
                </c:pt>
                <c:pt idx="4">
                  <c:v>1.4668505545972099E-2</c:v>
                </c:pt>
                <c:pt idx="5">
                  <c:v>3.1887525566821298E-2</c:v>
                </c:pt>
                <c:pt idx="6">
                  <c:v>3.32510180335477E-2</c:v>
                </c:pt>
                <c:pt idx="7">
                  <c:v>3.4050749066110601E-2</c:v>
                </c:pt>
                <c:pt idx="8">
                  <c:v>3.5809548598757297E-2</c:v>
                </c:pt>
                <c:pt idx="9">
                  <c:v>3.5886083271791297E-2</c:v>
                </c:pt>
                <c:pt idx="10">
                  <c:v>3.6717446302476101E-2</c:v>
                </c:pt>
                <c:pt idx="11">
                  <c:v>3.8531531340596503E-2</c:v>
                </c:pt>
                <c:pt idx="12">
                  <c:v>3.8695248190454903E-2</c:v>
                </c:pt>
                <c:pt idx="13">
                  <c:v>3.87217746955342E-2</c:v>
                </c:pt>
                <c:pt idx="14">
                  <c:v>3.8899885118539403E-2</c:v>
                </c:pt>
                <c:pt idx="15">
                  <c:v>3.9162548239616797E-2</c:v>
                </c:pt>
                <c:pt idx="16">
                  <c:v>3.92035975544682E-2</c:v>
                </c:pt>
                <c:pt idx="17">
                  <c:v>3.93699378029852E-2</c:v>
                </c:pt>
                <c:pt idx="18">
                  <c:v>4.0100285088764197E-2</c:v>
                </c:pt>
                <c:pt idx="19">
                  <c:v>4.2004789490902299E-2</c:v>
                </c:pt>
                <c:pt idx="20">
                  <c:v>4.2395689620280702E-2</c:v>
                </c:pt>
                <c:pt idx="21">
                  <c:v>4.2611065209385998E-2</c:v>
                </c:pt>
                <c:pt idx="22">
                  <c:v>4.2673894060627701E-2</c:v>
                </c:pt>
                <c:pt idx="23">
                  <c:v>4.5249962766360001E-2</c:v>
                </c:pt>
                <c:pt idx="24">
                  <c:v>4.6099091570730298E-2</c:v>
                </c:pt>
                <c:pt idx="25">
                  <c:v>4.8678757352014303E-2</c:v>
                </c:pt>
                <c:pt idx="26">
                  <c:v>4.8726557527999502E-2</c:v>
                </c:pt>
              </c:numCache>
            </c:numRef>
          </c:val>
        </c:ser>
        <c:axId val="84000128"/>
        <c:axId val="84007552"/>
      </c:barChart>
      <c:catAx>
        <c:axId val="84000128"/>
        <c:scaling>
          <c:orientation val="minMax"/>
        </c:scaling>
        <c:axPos val="l"/>
        <c:tickLblPos val="nextTo"/>
        <c:crossAx val="84007552"/>
        <c:crosses val="autoZero"/>
        <c:auto val="1"/>
        <c:lblAlgn val="ctr"/>
        <c:lblOffset val="100"/>
        <c:tickLblSkip val="1"/>
      </c:catAx>
      <c:valAx>
        <c:axId val="84007552"/>
        <c:scaling>
          <c:orientation val="minMax"/>
          <c:max val="7.0000000000000021E-2"/>
          <c:min val="0"/>
        </c:scaling>
        <c:axPos val="b"/>
        <c:majorGridlines/>
        <c:numFmt formatCode="General" sourceLinked="1"/>
        <c:tickLblPos val="nextTo"/>
        <c:crossAx val="84000128"/>
        <c:crosses val="autoZero"/>
        <c:crossBetween val="between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Leafs 14-15 Eigenvector </a:t>
            </a:r>
            <a:r>
              <a:rPr lang="en-US" dirty="0"/>
              <a:t>Centrality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Sheet4!$B$1</c:f>
              <c:strCache>
                <c:ptCount val="1"/>
                <c:pt idx="0">
                  <c:v>Eigenvector Centrality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Sheet4!$A$2:$A$30</c:f>
              <c:strCache>
                <c:ptCount val="29"/>
                <c:pt idx="0">
                  <c:v>Bailey</c:v>
                </c:pt>
                <c:pt idx="1">
                  <c:v>Granberg</c:v>
                </c:pt>
                <c:pt idx="2">
                  <c:v>Brewer</c:v>
                </c:pt>
                <c:pt idx="3">
                  <c:v>Lindstrom</c:v>
                </c:pt>
                <c:pt idx="4">
                  <c:v>Sill</c:v>
                </c:pt>
                <c:pt idx="5">
                  <c:v>Carrick</c:v>
                </c:pt>
                <c:pt idx="6">
                  <c:v>Erixon</c:v>
                </c:pt>
                <c:pt idx="7">
                  <c:v>Kozun</c:v>
                </c:pt>
                <c:pt idx="8">
                  <c:v>Smith</c:v>
                </c:pt>
                <c:pt idx="9">
                  <c:v>Jokinen</c:v>
                </c:pt>
                <c:pt idx="10">
                  <c:v>Clarkson</c:v>
                </c:pt>
                <c:pt idx="11">
                  <c:v>Phaneuf</c:v>
                </c:pt>
                <c:pt idx="12">
                  <c:v>Komarov</c:v>
                </c:pt>
                <c:pt idx="13">
                  <c:v>Winnik</c:v>
                </c:pt>
                <c:pt idx="14">
                  <c:v>Bozak</c:v>
                </c:pt>
                <c:pt idx="15">
                  <c:v>Holland</c:v>
                </c:pt>
                <c:pt idx="16">
                  <c:v>Holzer</c:v>
                </c:pt>
                <c:pt idx="17">
                  <c:v>Franson</c:v>
                </c:pt>
                <c:pt idx="18">
                  <c:v>Brennan</c:v>
                </c:pt>
                <c:pt idx="19">
                  <c:v>Lupul</c:v>
                </c:pt>
                <c:pt idx="20">
                  <c:v>Robidas</c:v>
                </c:pt>
                <c:pt idx="21">
                  <c:v>van Riemsdyk</c:v>
                </c:pt>
                <c:pt idx="22">
                  <c:v>Panik</c:v>
                </c:pt>
                <c:pt idx="23">
                  <c:v>Polak</c:v>
                </c:pt>
                <c:pt idx="24">
                  <c:v>Kessel</c:v>
                </c:pt>
                <c:pt idx="25">
                  <c:v>Booth</c:v>
                </c:pt>
                <c:pt idx="26">
                  <c:v>Rielly</c:v>
                </c:pt>
                <c:pt idx="27">
                  <c:v>Kadri</c:v>
                </c:pt>
                <c:pt idx="28">
                  <c:v>Gardiner</c:v>
                </c:pt>
              </c:strCache>
            </c:strRef>
          </c:cat>
          <c:val>
            <c:numRef>
              <c:f>Sheet4!$B$2:$B$30</c:f>
              <c:numCache>
                <c:formatCode>0.000</c:formatCode>
                <c:ptCount val="29"/>
                <c:pt idx="0">
                  <c:v>0</c:v>
                </c:pt>
                <c:pt idx="1">
                  <c:v>1.81303452443928E-2</c:v>
                </c:pt>
                <c:pt idx="2">
                  <c:v>1.81303452443928E-2</c:v>
                </c:pt>
                <c:pt idx="3">
                  <c:v>3.3993127364573703E-2</c:v>
                </c:pt>
                <c:pt idx="4">
                  <c:v>4.9688244640094699E-2</c:v>
                </c:pt>
                <c:pt idx="5">
                  <c:v>6.6969560000494199E-2</c:v>
                </c:pt>
                <c:pt idx="6">
                  <c:v>0.13112536743053099</c:v>
                </c:pt>
                <c:pt idx="7">
                  <c:v>0.155257836706959</c:v>
                </c:pt>
                <c:pt idx="8">
                  <c:v>0.21077072905500099</c:v>
                </c:pt>
                <c:pt idx="9">
                  <c:v>0.22666430066919999</c:v>
                </c:pt>
                <c:pt idx="10">
                  <c:v>0.26821673274991398</c:v>
                </c:pt>
                <c:pt idx="11">
                  <c:v>0.287918261575414</c:v>
                </c:pt>
                <c:pt idx="12">
                  <c:v>0.28899669508873499</c:v>
                </c:pt>
                <c:pt idx="13">
                  <c:v>0.31528566840540001</c:v>
                </c:pt>
                <c:pt idx="14">
                  <c:v>0.33188294701612198</c:v>
                </c:pt>
                <c:pt idx="15">
                  <c:v>0.33313916756949202</c:v>
                </c:pt>
                <c:pt idx="16">
                  <c:v>0.34957586749410402</c:v>
                </c:pt>
                <c:pt idx="17">
                  <c:v>0.413678733843586</c:v>
                </c:pt>
                <c:pt idx="18">
                  <c:v>0.41546273284537799</c:v>
                </c:pt>
                <c:pt idx="19">
                  <c:v>0.42117430112744297</c:v>
                </c:pt>
                <c:pt idx="20">
                  <c:v>0.47490999815627699</c:v>
                </c:pt>
                <c:pt idx="21">
                  <c:v>0.48016219815974998</c:v>
                </c:pt>
                <c:pt idx="22">
                  <c:v>0.50372753377554103</c:v>
                </c:pt>
                <c:pt idx="23">
                  <c:v>0.50523741555028201</c:v>
                </c:pt>
                <c:pt idx="24">
                  <c:v>0.576708571646395</c:v>
                </c:pt>
                <c:pt idx="25">
                  <c:v>0.60437407033562696</c:v>
                </c:pt>
                <c:pt idx="26">
                  <c:v>0.62045308806643096</c:v>
                </c:pt>
                <c:pt idx="27">
                  <c:v>0.67701824563899804</c:v>
                </c:pt>
                <c:pt idx="28">
                  <c:v>0.69101210779104105</c:v>
                </c:pt>
              </c:numCache>
            </c:numRef>
          </c:val>
        </c:ser>
        <c:axId val="35406976"/>
        <c:axId val="35443072"/>
      </c:barChart>
      <c:catAx>
        <c:axId val="35406976"/>
        <c:scaling>
          <c:orientation val="minMax"/>
        </c:scaling>
        <c:axPos val="l"/>
        <c:tickLblPos val="nextTo"/>
        <c:crossAx val="35443072"/>
        <c:crosses val="autoZero"/>
        <c:auto val="1"/>
        <c:lblAlgn val="ctr"/>
        <c:lblOffset val="100"/>
        <c:tickLblSkip val="1"/>
      </c:catAx>
      <c:valAx>
        <c:axId val="35443072"/>
        <c:scaling>
          <c:orientation val="minMax"/>
          <c:max val="1"/>
        </c:scaling>
        <c:axPos val="b"/>
        <c:majorGridlines/>
        <c:numFmt formatCode="0.00" sourceLinked="0"/>
        <c:tickLblPos val="nextTo"/>
        <c:crossAx val="35406976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Isles 14-15 Eigenvector </a:t>
            </a:r>
            <a:r>
              <a:rPr lang="en-US" dirty="0"/>
              <a:t>Centrality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Sheet5!$B$1</c:f>
              <c:strCache>
                <c:ptCount val="1"/>
                <c:pt idx="0">
                  <c:v>Eigenvector Centrality</c:v>
                </c:pt>
              </c:strCache>
            </c:strRef>
          </c:tx>
          <c:cat>
            <c:strRef>
              <c:f>Sheet5!$A$2:$A$28</c:f>
              <c:strCache>
                <c:ptCount val="27"/>
                <c:pt idx="0">
                  <c:v>Conacher</c:v>
                </c:pt>
                <c:pt idx="1">
                  <c:v>Zolnierczyk</c:v>
                </c:pt>
                <c:pt idx="2">
                  <c:v>Mouillierat</c:v>
                </c:pt>
                <c:pt idx="3">
                  <c:v>Boulton</c:v>
                </c:pt>
                <c:pt idx="4">
                  <c:v>Donovan</c:v>
                </c:pt>
                <c:pt idx="5">
                  <c:v>McDonald</c:v>
                </c:pt>
                <c:pt idx="6">
                  <c:v>Martin</c:v>
                </c:pt>
                <c:pt idx="7">
                  <c:v>Okposo</c:v>
                </c:pt>
                <c:pt idx="8">
                  <c:v>Grabner</c:v>
                </c:pt>
                <c:pt idx="9">
                  <c:v>Grabovski</c:v>
                </c:pt>
                <c:pt idx="10">
                  <c:v>Kennedy</c:v>
                </c:pt>
                <c:pt idx="11">
                  <c:v>de Haan</c:v>
                </c:pt>
                <c:pt idx="12">
                  <c:v>Strait</c:v>
                </c:pt>
                <c:pt idx="13">
                  <c:v>Lee</c:v>
                </c:pt>
                <c:pt idx="14">
                  <c:v>Cizikas</c:v>
                </c:pt>
                <c:pt idx="15">
                  <c:v>Strome</c:v>
                </c:pt>
                <c:pt idx="16">
                  <c:v>Nelson</c:v>
                </c:pt>
                <c:pt idx="17">
                  <c:v>Visnovsky</c:v>
                </c:pt>
                <c:pt idx="18">
                  <c:v>Clutterbuck</c:v>
                </c:pt>
                <c:pt idx="19">
                  <c:v>Hickey</c:v>
                </c:pt>
                <c:pt idx="20">
                  <c:v>Leddy</c:v>
                </c:pt>
                <c:pt idx="21">
                  <c:v>Bailey</c:v>
                </c:pt>
                <c:pt idx="22">
                  <c:v>Nielsen</c:v>
                </c:pt>
                <c:pt idx="23">
                  <c:v>Boychuk</c:v>
                </c:pt>
                <c:pt idx="24">
                  <c:v>Kulemin</c:v>
                </c:pt>
                <c:pt idx="25">
                  <c:v>Hamonic</c:v>
                </c:pt>
                <c:pt idx="26">
                  <c:v>Tavares</c:v>
                </c:pt>
              </c:strCache>
            </c:strRef>
          </c:cat>
          <c:val>
            <c:numRef>
              <c:f>Sheet5!$B$2:$B$28</c:f>
              <c:numCache>
                <c:formatCode>General</c:formatCode>
                <c:ptCount val="27"/>
                <c:pt idx="0">
                  <c:v>0.18129469718576999</c:v>
                </c:pt>
                <c:pt idx="1">
                  <c:v>0.22944219854289599</c:v>
                </c:pt>
                <c:pt idx="2">
                  <c:v>0.24845356464989299</c:v>
                </c:pt>
                <c:pt idx="3">
                  <c:v>0.334259509317126</c:v>
                </c:pt>
                <c:pt idx="4">
                  <c:v>0.39313400933853099</c:v>
                </c:pt>
                <c:pt idx="5">
                  <c:v>0.639095134448596</c:v>
                </c:pt>
                <c:pt idx="6">
                  <c:v>0.75250429188691004</c:v>
                </c:pt>
                <c:pt idx="7">
                  <c:v>0.75733020738454104</c:v>
                </c:pt>
                <c:pt idx="8">
                  <c:v>0.78042969316141197</c:v>
                </c:pt>
                <c:pt idx="9">
                  <c:v>0.79256217646911997</c:v>
                </c:pt>
                <c:pt idx="10">
                  <c:v>0.80419603273311002</c:v>
                </c:pt>
                <c:pt idx="11">
                  <c:v>0.82287430024565</c:v>
                </c:pt>
                <c:pt idx="12">
                  <c:v>0.83849268650348596</c:v>
                </c:pt>
                <c:pt idx="13">
                  <c:v>0.84922975008339996</c:v>
                </c:pt>
                <c:pt idx="14">
                  <c:v>0.85477388615393401</c:v>
                </c:pt>
                <c:pt idx="15">
                  <c:v>0.86025218297888095</c:v>
                </c:pt>
                <c:pt idx="16">
                  <c:v>0.86104705413021199</c:v>
                </c:pt>
                <c:pt idx="17">
                  <c:v>0.87091725407116705</c:v>
                </c:pt>
                <c:pt idx="18">
                  <c:v>0.88481002537950604</c:v>
                </c:pt>
                <c:pt idx="19">
                  <c:v>0.89150829941870102</c:v>
                </c:pt>
                <c:pt idx="20">
                  <c:v>0.89364247156792598</c:v>
                </c:pt>
                <c:pt idx="21">
                  <c:v>0.910197953475535</c:v>
                </c:pt>
                <c:pt idx="22">
                  <c:v>0.91135768807624895</c:v>
                </c:pt>
                <c:pt idx="23">
                  <c:v>0.91437973542768403</c:v>
                </c:pt>
                <c:pt idx="24">
                  <c:v>0.94529266783388199</c:v>
                </c:pt>
                <c:pt idx="25">
                  <c:v>0.963090499109721</c:v>
                </c:pt>
                <c:pt idx="26">
                  <c:v>0.98869975447048497</c:v>
                </c:pt>
              </c:numCache>
            </c:numRef>
          </c:val>
        </c:ser>
        <c:axId val="36787328"/>
        <c:axId val="76858112"/>
      </c:barChart>
      <c:catAx>
        <c:axId val="36787328"/>
        <c:scaling>
          <c:orientation val="minMax"/>
        </c:scaling>
        <c:axPos val="l"/>
        <c:tickLblPos val="nextTo"/>
        <c:crossAx val="76858112"/>
        <c:crosses val="autoZero"/>
        <c:auto val="1"/>
        <c:lblAlgn val="ctr"/>
        <c:lblOffset val="100"/>
        <c:tickLblSkip val="1"/>
      </c:catAx>
      <c:valAx>
        <c:axId val="76858112"/>
        <c:scaling>
          <c:orientation val="minMax"/>
          <c:max val="1"/>
        </c:scaling>
        <c:axPos val="b"/>
        <c:majorGridlines/>
        <c:numFmt formatCode="#,##0.00" sourceLinked="0"/>
        <c:tickLblPos val="nextTo"/>
        <c:crossAx val="36787328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Leafs 2014-15 Clustering </a:t>
            </a:r>
            <a:r>
              <a:rPr lang="en-US" dirty="0"/>
              <a:t>Coefficient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Sheet3!$B$1</c:f>
              <c:strCache>
                <c:ptCount val="1"/>
                <c:pt idx="0">
                  <c:v>Clustering Coefficient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Sheet3!$A$2:$A$30</c:f>
              <c:strCache>
                <c:ptCount val="29"/>
                <c:pt idx="0">
                  <c:v>Bailey</c:v>
                </c:pt>
                <c:pt idx="1">
                  <c:v>Lindstrom</c:v>
                </c:pt>
                <c:pt idx="2">
                  <c:v>Kozun</c:v>
                </c:pt>
                <c:pt idx="3">
                  <c:v>Sill</c:v>
                </c:pt>
                <c:pt idx="4">
                  <c:v>Komarov</c:v>
                </c:pt>
                <c:pt idx="5">
                  <c:v>Erixon</c:v>
                </c:pt>
                <c:pt idx="6">
                  <c:v>Rielly</c:v>
                </c:pt>
                <c:pt idx="7">
                  <c:v>Gardiner</c:v>
                </c:pt>
                <c:pt idx="8">
                  <c:v>Smith</c:v>
                </c:pt>
                <c:pt idx="9">
                  <c:v>Booth</c:v>
                </c:pt>
                <c:pt idx="10">
                  <c:v>Phaneuf</c:v>
                </c:pt>
                <c:pt idx="11">
                  <c:v>Kadri</c:v>
                </c:pt>
                <c:pt idx="12">
                  <c:v>Clarkson</c:v>
                </c:pt>
                <c:pt idx="13">
                  <c:v>Jokinen</c:v>
                </c:pt>
                <c:pt idx="14">
                  <c:v>Polak</c:v>
                </c:pt>
                <c:pt idx="15">
                  <c:v>Kessel</c:v>
                </c:pt>
                <c:pt idx="16">
                  <c:v>Holland</c:v>
                </c:pt>
                <c:pt idx="17">
                  <c:v>van Riemsdyk</c:v>
                </c:pt>
                <c:pt idx="18">
                  <c:v>Robidas</c:v>
                </c:pt>
                <c:pt idx="19">
                  <c:v>Panik</c:v>
                </c:pt>
                <c:pt idx="20">
                  <c:v>Granberg</c:v>
                </c:pt>
                <c:pt idx="21">
                  <c:v>Brewer</c:v>
                </c:pt>
                <c:pt idx="22">
                  <c:v>Bozak</c:v>
                </c:pt>
                <c:pt idx="23">
                  <c:v>Carrick</c:v>
                </c:pt>
                <c:pt idx="24">
                  <c:v>Franson</c:v>
                </c:pt>
                <c:pt idx="25">
                  <c:v>Holzer</c:v>
                </c:pt>
                <c:pt idx="26">
                  <c:v>Brennan</c:v>
                </c:pt>
                <c:pt idx="27">
                  <c:v>Lupul</c:v>
                </c:pt>
                <c:pt idx="28">
                  <c:v>Winnik</c:v>
                </c:pt>
              </c:strCache>
            </c:strRef>
          </c:cat>
          <c:val>
            <c:numRef>
              <c:f>Sheet3!$B$2:$B$30</c:f>
              <c:numCache>
                <c:formatCode>0.000</c:formatCode>
                <c:ptCount val="29"/>
                <c:pt idx="0">
                  <c:v>0</c:v>
                </c:pt>
                <c:pt idx="1">
                  <c:v>0.25</c:v>
                </c:pt>
                <c:pt idx="2">
                  <c:v>0.28030303000000001</c:v>
                </c:pt>
                <c:pt idx="3">
                  <c:v>0.33333334000000003</c:v>
                </c:pt>
                <c:pt idx="4">
                  <c:v>0.34285715</c:v>
                </c:pt>
                <c:pt idx="5">
                  <c:v>0.36666667000000008</c:v>
                </c:pt>
                <c:pt idx="6">
                  <c:v>0.37426900000000002</c:v>
                </c:pt>
                <c:pt idx="7">
                  <c:v>0.37426900000000002</c:v>
                </c:pt>
                <c:pt idx="8">
                  <c:v>0.39393940000000005</c:v>
                </c:pt>
                <c:pt idx="9">
                  <c:v>0.40196080000000006</c:v>
                </c:pt>
                <c:pt idx="10">
                  <c:v>0.4181818000000001</c:v>
                </c:pt>
                <c:pt idx="11">
                  <c:v>0.4183006600000001</c:v>
                </c:pt>
                <c:pt idx="12">
                  <c:v>0.42222223000000003</c:v>
                </c:pt>
                <c:pt idx="13">
                  <c:v>0.43333334000000001</c:v>
                </c:pt>
                <c:pt idx="14">
                  <c:v>0.43333334000000001</c:v>
                </c:pt>
                <c:pt idx="15">
                  <c:v>0.43464053000000002</c:v>
                </c:pt>
                <c:pt idx="16">
                  <c:v>0.43809524</c:v>
                </c:pt>
                <c:pt idx="17">
                  <c:v>0.44761904999999996</c:v>
                </c:pt>
                <c:pt idx="18">
                  <c:v>0.44761904999999996</c:v>
                </c:pt>
                <c:pt idx="19">
                  <c:v>0.46666667000000006</c:v>
                </c:pt>
                <c:pt idx="20">
                  <c:v>0.5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0.50909090000000001</c:v>
                </c:pt>
                <c:pt idx="25">
                  <c:v>0.52272724999999998</c:v>
                </c:pt>
                <c:pt idx="26">
                  <c:v>0.55555560000000004</c:v>
                </c:pt>
                <c:pt idx="27">
                  <c:v>0.63888890000000009</c:v>
                </c:pt>
                <c:pt idx="28">
                  <c:v>0.66666669999999995</c:v>
                </c:pt>
              </c:numCache>
            </c:numRef>
          </c:val>
        </c:ser>
        <c:axId val="75183616"/>
        <c:axId val="75185152"/>
      </c:barChart>
      <c:catAx>
        <c:axId val="75183616"/>
        <c:scaling>
          <c:orientation val="minMax"/>
        </c:scaling>
        <c:axPos val="l"/>
        <c:tickLblPos val="nextTo"/>
        <c:crossAx val="75185152"/>
        <c:crosses val="autoZero"/>
        <c:auto val="1"/>
        <c:lblAlgn val="ctr"/>
        <c:lblOffset val="100"/>
        <c:tickLblSkip val="1"/>
      </c:catAx>
      <c:valAx>
        <c:axId val="75185152"/>
        <c:scaling>
          <c:orientation val="minMax"/>
          <c:max val="0.9"/>
        </c:scaling>
        <c:axPos val="b"/>
        <c:majorGridlines/>
        <c:numFmt formatCode="0.00" sourceLinked="0"/>
        <c:tickLblPos val="nextTo"/>
        <c:crossAx val="75183616"/>
        <c:crosses val="autoZero"/>
        <c:crossBetween val="between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Isles</a:t>
            </a:r>
            <a:r>
              <a:rPr lang="en-US" baseline="0" dirty="0" smtClean="0"/>
              <a:t> 14-15 </a:t>
            </a:r>
            <a:r>
              <a:rPr lang="en-US" dirty="0" smtClean="0"/>
              <a:t>Clustering </a:t>
            </a:r>
            <a:r>
              <a:rPr lang="en-US" dirty="0"/>
              <a:t>Coefficient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Sheet6!$B$1</c:f>
              <c:strCache>
                <c:ptCount val="1"/>
                <c:pt idx="0">
                  <c:v>Clustering Coefficient</c:v>
                </c:pt>
              </c:strCache>
            </c:strRef>
          </c:tx>
          <c:cat>
            <c:strRef>
              <c:f>Sheet6!$A$2:$A$29</c:f>
              <c:strCache>
                <c:ptCount val="27"/>
                <c:pt idx="0">
                  <c:v>Hickey</c:v>
                </c:pt>
                <c:pt idx="1">
                  <c:v>Boychuk</c:v>
                </c:pt>
                <c:pt idx="2">
                  <c:v>McDonald</c:v>
                </c:pt>
                <c:pt idx="3">
                  <c:v>Hamonic</c:v>
                </c:pt>
                <c:pt idx="4">
                  <c:v>de Haan</c:v>
                </c:pt>
                <c:pt idx="5">
                  <c:v>Cizikas</c:v>
                </c:pt>
                <c:pt idx="6">
                  <c:v>Mouillierat</c:v>
                </c:pt>
                <c:pt idx="7">
                  <c:v>Grabner</c:v>
                </c:pt>
                <c:pt idx="8">
                  <c:v>Strome</c:v>
                </c:pt>
                <c:pt idx="9">
                  <c:v>Nelson</c:v>
                </c:pt>
                <c:pt idx="10">
                  <c:v>Nielsen</c:v>
                </c:pt>
                <c:pt idx="11">
                  <c:v>Tavares</c:v>
                </c:pt>
                <c:pt idx="12">
                  <c:v>Visnovsky</c:v>
                </c:pt>
                <c:pt idx="13">
                  <c:v>Kulemin</c:v>
                </c:pt>
                <c:pt idx="14">
                  <c:v>Martin</c:v>
                </c:pt>
                <c:pt idx="15">
                  <c:v>Strait</c:v>
                </c:pt>
                <c:pt idx="16">
                  <c:v>Boulton</c:v>
                </c:pt>
                <c:pt idx="17">
                  <c:v>Clutterbuck</c:v>
                </c:pt>
                <c:pt idx="18">
                  <c:v>Okposo</c:v>
                </c:pt>
                <c:pt idx="19">
                  <c:v>Leddy</c:v>
                </c:pt>
                <c:pt idx="20">
                  <c:v>Lee</c:v>
                </c:pt>
                <c:pt idx="21">
                  <c:v>Kennedy</c:v>
                </c:pt>
                <c:pt idx="22">
                  <c:v>Conacher</c:v>
                </c:pt>
                <c:pt idx="23">
                  <c:v>Donovan</c:v>
                </c:pt>
                <c:pt idx="24">
                  <c:v>Bailey</c:v>
                </c:pt>
                <c:pt idx="25">
                  <c:v>Zolnierczyk</c:v>
                </c:pt>
                <c:pt idx="26">
                  <c:v>Grabovski</c:v>
                </c:pt>
              </c:strCache>
            </c:strRef>
          </c:cat>
          <c:val>
            <c:numRef>
              <c:f>Sheet6!$B$2:$B$29</c:f>
              <c:numCache>
                <c:formatCode>General</c:formatCode>
                <c:ptCount val="28"/>
                <c:pt idx="0">
                  <c:v>0.58695649999999999</c:v>
                </c:pt>
                <c:pt idx="1">
                  <c:v>0.63636360000000003</c:v>
                </c:pt>
                <c:pt idx="2">
                  <c:v>0.64285713</c:v>
                </c:pt>
                <c:pt idx="3">
                  <c:v>0.64673910000000001</c:v>
                </c:pt>
                <c:pt idx="4">
                  <c:v>0.65526320000000005</c:v>
                </c:pt>
                <c:pt idx="5">
                  <c:v>0.66190475000000004</c:v>
                </c:pt>
                <c:pt idx="6">
                  <c:v>0.66666669999999995</c:v>
                </c:pt>
                <c:pt idx="7">
                  <c:v>0.67251459999999996</c:v>
                </c:pt>
                <c:pt idx="8">
                  <c:v>0.67619050000000003</c:v>
                </c:pt>
                <c:pt idx="9">
                  <c:v>0.67619050000000003</c:v>
                </c:pt>
                <c:pt idx="10">
                  <c:v>0.68831169999999997</c:v>
                </c:pt>
                <c:pt idx="11">
                  <c:v>0.68972330000000004</c:v>
                </c:pt>
                <c:pt idx="12">
                  <c:v>0.69047619999999998</c:v>
                </c:pt>
                <c:pt idx="13">
                  <c:v>0.69565220000000005</c:v>
                </c:pt>
                <c:pt idx="14">
                  <c:v>0.70261437000000004</c:v>
                </c:pt>
                <c:pt idx="15">
                  <c:v>0.71315790000000001</c:v>
                </c:pt>
                <c:pt idx="16">
                  <c:v>0.71428572999999995</c:v>
                </c:pt>
                <c:pt idx="17">
                  <c:v>0.7236842</c:v>
                </c:pt>
                <c:pt idx="18">
                  <c:v>0.72875816000000004</c:v>
                </c:pt>
                <c:pt idx="19">
                  <c:v>0.72894734000000005</c:v>
                </c:pt>
                <c:pt idx="20">
                  <c:v>0.73947370000000001</c:v>
                </c:pt>
                <c:pt idx="21">
                  <c:v>0.73976606</c:v>
                </c:pt>
                <c:pt idx="22">
                  <c:v>0.75</c:v>
                </c:pt>
                <c:pt idx="23">
                  <c:v>0.75</c:v>
                </c:pt>
                <c:pt idx="24">
                  <c:v>0.78947369999999994</c:v>
                </c:pt>
                <c:pt idx="25">
                  <c:v>0.8</c:v>
                </c:pt>
                <c:pt idx="26">
                  <c:v>0.80065359999999997</c:v>
                </c:pt>
              </c:numCache>
            </c:numRef>
          </c:val>
        </c:ser>
        <c:axId val="36787712"/>
        <c:axId val="83997056"/>
      </c:barChart>
      <c:catAx>
        <c:axId val="36787712"/>
        <c:scaling>
          <c:orientation val="minMax"/>
        </c:scaling>
        <c:axPos val="l"/>
        <c:tickLblPos val="nextTo"/>
        <c:crossAx val="83997056"/>
        <c:crosses val="autoZero"/>
        <c:auto val="1"/>
        <c:lblAlgn val="ctr"/>
        <c:lblOffset val="100"/>
      </c:catAx>
      <c:valAx>
        <c:axId val="83997056"/>
        <c:scaling>
          <c:orientation val="minMax"/>
          <c:max val="0.9"/>
        </c:scaling>
        <c:axPos val="b"/>
        <c:majorGridlines/>
        <c:numFmt formatCode="#,##0.00" sourceLinked="0"/>
        <c:tickLblPos val="nextTo"/>
        <c:crossAx val="36787712"/>
        <c:crosses val="autoZero"/>
        <c:crossBetween val="between"/>
      </c:valAx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90AC3-0495-4F12-BC2D-646AC93A3C05}" type="datetimeFigureOut">
              <a:rPr lang="en-CA" smtClean="0"/>
              <a:pPr/>
              <a:t>2015-10-10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196B1-432F-4327-9AD8-366EE48896D0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90AC3-0495-4F12-BC2D-646AC93A3C05}" type="datetimeFigureOut">
              <a:rPr lang="en-CA" smtClean="0"/>
              <a:pPr/>
              <a:t>2015-10-10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196B1-432F-4327-9AD8-366EE48896D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90AC3-0495-4F12-BC2D-646AC93A3C05}" type="datetimeFigureOut">
              <a:rPr lang="en-CA" smtClean="0"/>
              <a:pPr/>
              <a:t>2015-10-10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196B1-432F-4327-9AD8-366EE48896D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90AC3-0495-4F12-BC2D-646AC93A3C05}" type="datetimeFigureOut">
              <a:rPr lang="en-CA" smtClean="0"/>
              <a:pPr/>
              <a:t>2015-10-10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196B1-432F-4327-9AD8-366EE48896D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90AC3-0495-4F12-BC2D-646AC93A3C05}" type="datetimeFigureOut">
              <a:rPr lang="en-CA" smtClean="0"/>
              <a:pPr/>
              <a:t>2015-10-10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196B1-432F-4327-9AD8-366EE48896D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90AC3-0495-4F12-BC2D-646AC93A3C05}" type="datetimeFigureOut">
              <a:rPr lang="en-CA" smtClean="0"/>
              <a:pPr/>
              <a:t>2015-10-10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196B1-432F-4327-9AD8-366EE48896D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90AC3-0495-4F12-BC2D-646AC93A3C05}" type="datetimeFigureOut">
              <a:rPr lang="en-CA" smtClean="0"/>
              <a:pPr/>
              <a:t>2015-10-10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196B1-432F-4327-9AD8-366EE48896D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90AC3-0495-4F12-BC2D-646AC93A3C05}" type="datetimeFigureOut">
              <a:rPr lang="en-CA" smtClean="0"/>
              <a:pPr/>
              <a:t>2015-10-10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196B1-432F-4327-9AD8-366EE48896D0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8B90AC3-0495-4F12-BC2D-646AC93A3C05}" type="datetimeFigureOut">
              <a:rPr lang="en-CA" smtClean="0"/>
              <a:pPr/>
              <a:t>2015-10-10</a:t>
            </a:fld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E2196B1-432F-4327-9AD8-366EE48896D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90AC3-0495-4F12-BC2D-646AC93A3C05}" type="datetimeFigureOut">
              <a:rPr lang="en-CA" smtClean="0"/>
              <a:pPr/>
              <a:t>2015-10-10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196B1-432F-4327-9AD8-366EE48896D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90AC3-0495-4F12-BC2D-646AC93A3C05}" type="datetimeFigureOut">
              <a:rPr lang="en-CA" smtClean="0"/>
              <a:pPr/>
              <a:t>2015-10-10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196B1-432F-4327-9AD8-366EE48896D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8B90AC3-0495-4F12-BC2D-646AC93A3C05}" type="datetimeFigureOut">
              <a:rPr lang="en-CA" smtClean="0"/>
              <a:pPr/>
              <a:t>2015-10-10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E2196B1-432F-4327-9AD8-366EE48896D0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729336"/>
          </a:xfrm>
        </p:spPr>
        <p:txBody>
          <a:bodyPr>
            <a:normAutofit fontScale="90000"/>
          </a:bodyPr>
          <a:lstStyle/>
          <a:p>
            <a:r>
              <a:rPr lang="en-CA" sz="4900" dirty="0" smtClean="0"/>
              <a:t>Passing Networks in </a:t>
            </a:r>
            <a:r>
              <a:rPr lang="en-CA" sz="4900" dirty="0" smtClean="0"/>
              <a:t>Hockey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sz="4000" dirty="0" smtClean="0"/>
              <a:t>RIT Analytics Conference 2015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sz="3100" dirty="0" smtClean="0"/>
              <a:t>S </a:t>
            </a:r>
            <a:r>
              <a:rPr lang="en-CA" sz="3100" dirty="0" err="1" smtClean="0"/>
              <a:t>Burtch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Diagrams and Statistical Analysis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3995936" y="45091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65660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Classical Passing</a:t>
            </a:r>
            <a:br>
              <a:rPr lang="en-CA" dirty="0" smtClean="0"/>
            </a:br>
            <a:r>
              <a:rPr lang="en-CA" dirty="0" smtClean="0"/>
              <a:t>Influence &amp; Metrics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Originally Hockey was an On-Side game similar to Rugby – only backwards passes were allowed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Transition to allowing forward passes began in 1927-28  in the DZ and NZ.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Forward passing INTO the OZ from the NZ allowed in 1928-29 (but no forward passing once in the OZ).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 Forward passing permitted in all zones but not across blue line in 1929-30.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Modern passing standard achieved in 1929-30, awarding of Assists quickly increased.</a:t>
            </a:r>
            <a:endParaRPr lang="en-CA" dirty="0"/>
          </a:p>
        </p:txBody>
      </p:sp>
    </p:spTree>
    <p:extLst>
      <p:ext uri="{BB962C8B-B14F-4D97-AF65-F5344CB8AC3E}">
        <p14:creationId xmlns="" xmlns:p14="http://schemas.microsoft.com/office/powerpoint/2010/main" val="15477233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Assists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Originally credited to the last scoring team player to shoot, pass, deflect or make contact with the puck immediately prior to the goal scorer.</a:t>
            </a:r>
          </a:p>
          <a:p>
            <a:r>
              <a:rPr lang="en-CA" dirty="0" smtClean="0"/>
              <a:t>2</a:t>
            </a:r>
            <a:r>
              <a:rPr lang="en-CA" baseline="30000" dirty="0" smtClean="0"/>
              <a:t>nd</a:t>
            </a:r>
            <a:r>
              <a:rPr lang="en-CA" dirty="0" smtClean="0"/>
              <a:t> Assists weren’t recorded in the 1920’s but they were being included on score sheets by the 1931-32 season.</a:t>
            </a:r>
          </a:p>
          <a:p>
            <a:r>
              <a:rPr lang="en-CA" dirty="0" smtClean="0"/>
              <a:t>In 1945 off-season the NHL made a rule change to restrict awarding of 2</a:t>
            </a:r>
            <a:r>
              <a:rPr lang="en-CA" baseline="30000" dirty="0" smtClean="0"/>
              <a:t>nd</a:t>
            </a:r>
            <a:r>
              <a:rPr lang="en-CA" dirty="0" smtClean="0"/>
              <a:t> assists.</a:t>
            </a:r>
            <a:endParaRPr lang="en-CA" dirty="0"/>
          </a:p>
        </p:txBody>
      </p:sp>
    </p:spTree>
    <p:extLst>
      <p:ext uri="{BB962C8B-B14F-4D97-AF65-F5344CB8AC3E}">
        <p14:creationId xmlns="" xmlns:p14="http://schemas.microsoft.com/office/powerpoint/2010/main" val="4147736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Limitations of Assist Data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While 1</a:t>
            </a:r>
            <a:r>
              <a:rPr lang="en-CA" baseline="30000" dirty="0" smtClean="0"/>
              <a:t>st</a:t>
            </a:r>
            <a:r>
              <a:rPr lang="en-CA" dirty="0" smtClean="0"/>
              <a:t> and 2</a:t>
            </a:r>
            <a:r>
              <a:rPr lang="en-CA" baseline="30000" dirty="0" smtClean="0"/>
              <a:t>nd</a:t>
            </a:r>
            <a:r>
              <a:rPr lang="en-CA" dirty="0" smtClean="0"/>
              <a:t> assists do capture relevant performance data, some have disputed the relative value of them.</a:t>
            </a:r>
          </a:p>
          <a:p>
            <a:r>
              <a:rPr lang="en-CA" dirty="0" smtClean="0"/>
              <a:t>Fs are more likely to record 1</a:t>
            </a:r>
            <a:r>
              <a:rPr lang="en-CA" baseline="30000" dirty="0" smtClean="0"/>
              <a:t>st</a:t>
            </a:r>
            <a:r>
              <a:rPr lang="en-CA" dirty="0" smtClean="0"/>
              <a:t> assists than D, so excluding 2</a:t>
            </a:r>
            <a:r>
              <a:rPr lang="en-CA" baseline="30000" dirty="0" smtClean="0"/>
              <a:t>nd</a:t>
            </a:r>
            <a:r>
              <a:rPr lang="en-CA" dirty="0" smtClean="0"/>
              <a:t> assists likely understates offensive contribution of defenders.</a:t>
            </a:r>
          </a:p>
          <a:p>
            <a:r>
              <a:rPr lang="en-CA" dirty="0" smtClean="0"/>
              <a:t>Passing specifically for the purposes of breakouts and zone entry goes unrecorded and is thus ignored.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="" xmlns:p14="http://schemas.microsoft.com/office/powerpoint/2010/main" val="40807479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Can Be Done?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All Three Zones Project </a:t>
            </a:r>
          </a:p>
          <a:p>
            <a:pPr lvl="1"/>
            <a:r>
              <a:rPr lang="en-CA" dirty="0" smtClean="0"/>
              <a:t>(C. </a:t>
            </a:r>
            <a:r>
              <a:rPr lang="en-CA" dirty="0" err="1" smtClean="0"/>
              <a:t>Sznajder</a:t>
            </a:r>
            <a:r>
              <a:rPr lang="en-CA" dirty="0" smtClean="0"/>
              <a:t> – 2014-15)</a:t>
            </a:r>
          </a:p>
          <a:p>
            <a:pPr lvl="1"/>
            <a:r>
              <a:rPr lang="en-CA" dirty="0" smtClean="0"/>
              <a:t>Recording of all Zone Entry / Exit touches and passes by skater</a:t>
            </a:r>
          </a:p>
          <a:p>
            <a:r>
              <a:rPr lang="en-CA" dirty="0" smtClean="0"/>
              <a:t>The Passing Project </a:t>
            </a:r>
          </a:p>
          <a:p>
            <a:pPr lvl="1"/>
            <a:r>
              <a:rPr lang="en-CA" dirty="0" smtClean="0"/>
              <a:t>(R. Stimson et al – 2014-15) </a:t>
            </a:r>
          </a:p>
          <a:p>
            <a:pPr lvl="1"/>
            <a:r>
              <a:rPr lang="en-CA" dirty="0" smtClean="0"/>
              <a:t>Recording of shot attempt primary and secondary assists by skater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="" xmlns:p14="http://schemas.microsoft.com/office/powerpoint/2010/main" val="9591852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do we best Analyze?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Passing Network Suggestion (P. Power of </a:t>
            </a:r>
            <a:r>
              <a:rPr lang="en-CA" dirty="0" err="1" smtClean="0"/>
              <a:t>ProZone</a:t>
            </a:r>
            <a:r>
              <a:rPr lang="en-CA" dirty="0" smtClean="0"/>
              <a:t> Sports – 2014)</a:t>
            </a:r>
          </a:p>
          <a:p>
            <a:r>
              <a:rPr lang="en-CA" dirty="0" smtClean="0"/>
              <a:t>Built upon research in Social and Neural Networks</a:t>
            </a:r>
          </a:p>
          <a:p>
            <a:r>
              <a:rPr lang="en-CA" dirty="0" smtClean="0"/>
              <a:t>Applied to Football (Soccer) as far back as 2010 </a:t>
            </a:r>
          </a:p>
          <a:p>
            <a:pPr lvl="1"/>
            <a:r>
              <a:rPr lang="en-CA" dirty="0" smtClean="0"/>
              <a:t>S. </a:t>
            </a:r>
            <a:r>
              <a:rPr lang="en-CA" dirty="0" err="1" smtClean="0"/>
              <a:t>Sarangi</a:t>
            </a:r>
            <a:r>
              <a:rPr lang="en-CA" dirty="0" smtClean="0"/>
              <a:t>, E. </a:t>
            </a:r>
            <a:r>
              <a:rPr lang="en-CA" dirty="0" err="1" smtClean="0"/>
              <a:t>Unlu</a:t>
            </a:r>
            <a:r>
              <a:rPr lang="en-CA" dirty="0" smtClean="0"/>
              <a:t> (2010)</a:t>
            </a:r>
          </a:p>
          <a:p>
            <a:pPr lvl="1"/>
            <a:r>
              <a:rPr lang="en-CA" dirty="0" smtClean="0"/>
              <a:t>J.L. Pena, H. </a:t>
            </a:r>
            <a:r>
              <a:rPr lang="en-CA" dirty="0" err="1" smtClean="0"/>
              <a:t>Touchette</a:t>
            </a:r>
            <a:r>
              <a:rPr lang="en-CA" dirty="0" smtClean="0"/>
              <a:t> (2012)</a:t>
            </a:r>
          </a:p>
          <a:p>
            <a:r>
              <a:rPr lang="en-CA" dirty="0" smtClean="0"/>
              <a:t>Allows visualization and statistical analysis of passing networks and flow.</a:t>
            </a:r>
          </a:p>
        </p:txBody>
      </p:sp>
    </p:spTree>
    <p:extLst>
      <p:ext uri="{BB962C8B-B14F-4D97-AF65-F5344CB8AC3E}">
        <p14:creationId xmlns="" xmlns:p14="http://schemas.microsoft.com/office/powerpoint/2010/main" val="768801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the Visual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093296"/>
            <a:ext cx="8229600" cy="429673"/>
          </a:xfrm>
        </p:spPr>
        <p:txBody>
          <a:bodyPr>
            <a:normAutofit/>
          </a:bodyPr>
          <a:lstStyle/>
          <a:p>
            <a:r>
              <a:rPr lang="en-US" sz="1400" b="1" i="1" dirty="0" smtClean="0"/>
              <a:t>Network Theory  and </a:t>
            </a:r>
            <a:r>
              <a:rPr lang="en-US" sz="1400" b="1" i="1" dirty="0" err="1" smtClean="0"/>
              <a:t>Anaysis</a:t>
            </a:r>
            <a:r>
              <a:rPr lang="en-US" sz="1400" b="1" i="1" dirty="0" smtClean="0"/>
              <a:t> of Football Strategies, </a:t>
            </a:r>
            <a:r>
              <a:rPr lang="en-US" sz="1400" i="1" dirty="0" smtClean="0"/>
              <a:t>J.L. Pena – University College London</a:t>
            </a:r>
            <a:endParaRPr lang="en-US" sz="1400" i="1" dirty="0"/>
          </a:p>
        </p:txBody>
      </p:sp>
      <p:pic>
        <p:nvPicPr>
          <p:cNvPr id="5" name="Picture 4" descr="SoccerNetwor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9821" y="1652339"/>
            <a:ext cx="7838792" cy="444095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First the Visual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Is a Network?</a:t>
            </a:r>
          </a:p>
          <a:p>
            <a:pPr lvl="1"/>
            <a:r>
              <a:rPr lang="en-CA" dirty="0" smtClean="0"/>
              <a:t>A collection of </a:t>
            </a:r>
            <a:r>
              <a:rPr lang="en-CA" dirty="0" smtClean="0">
                <a:solidFill>
                  <a:srgbClr val="FF0000"/>
                </a:solidFill>
              </a:rPr>
              <a:t>nodes</a:t>
            </a:r>
            <a:r>
              <a:rPr lang="en-CA" dirty="0" smtClean="0"/>
              <a:t> (or </a:t>
            </a:r>
            <a:r>
              <a:rPr lang="en-CA" dirty="0" smtClean="0">
                <a:solidFill>
                  <a:srgbClr val="FF0000"/>
                </a:solidFill>
              </a:rPr>
              <a:t>vertices</a:t>
            </a:r>
            <a:r>
              <a:rPr lang="en-CA" dirty="0" smtClean="0"/>
              <a:t>) that are connected by </a:t>
            </a:r>
            <a:r>
              <a:rPr lang="en-CA" dirty="0" smtClean="0">
                <a:solidFill>
                  <a:srgbClr val="FF0000"/>
                </a:solidFill>
              </a:rPr>
              <a:t>edges</a:t>
            </a:r>
            <a:r>
              <a:rPr lang="en-CA" dirty="0" smtClean="0"/>
              <a:t>.</a:t>
            </a:r>
          </a:p>
          <a:p>
            <a:pPr lvl="1"/>
            <a:r>
              <a:rPr lang="en-CA" dirty="0" smtClean="0">
                <a:solidFill>
                  <a:srgbClr val="FF0000"/>
                </a:solidFill>
              </a:rPr>
              <a:t>Edges</a:t>
            </a:r>
            <a:r>
              <a:rPr lang="en-CA" dirty="0" smtClean="0"/>
              <a:t> can be </a:t>
            </a:r>
            <a:r>
              <a:rPr lang="en-CA" dirty="0" smtClean="0">
                <a:solidFill>
                  <a:srgbClr val="FF0000"/>
                </a:solidFill>
              </a:rPr>
              <a:t>directional </a:t>
            </a:r>
            <a:r>
              <a:rPr lang="en-CA" dirty="0" smtClean="0"/>
              <a:t>and/or </a:t>
            </a:r>
            <a:r>
              <a:rPr lang="en-CA" dirty="0" smtClean="0">
                <a:solidFill>
                  <a:srgbClr val="FF0000"/>
                </a:solidFill>
              </a:rPr>
              <a:t>weighted</a:t>
            </a:r>
            <a:r>
              <a:rPr lang="en-CA" dirty="0" smtClean="0"/>
              <a:t>.</a:t>
            </a:r>
          </a:p>
          <a:p>
            <a:pPr lvl="1"/>
            <a:r>
              <a:rPr lang="en-CA" dirty="0" smtClean="0"/>
              <a:t>For our purposes </a:t>
            </a:r>
            <a:r>
              <a:rPr lang="en-CA" dirty="0" smtClean="0">
                <a:solidFill>
                  <a:srgbClr val="FF0000"/>
                </a:solidFill>
              </a:rPr>
              <a:t>nodes</a:t>
            </a:r>
            <a:r>
              <a:rPr lang="en-CA" dirty="0" smtClean="0"/>
              <a:t> represent </a:t>
            </a:r>
            <a:r>
              <a:rPr lang="en-CA" dirty="0" smtClean="0">
                <a:solidFill>
                  <a:srgbClr val="7030A0"/>
                </a:solidFill>
              </a:rPr>
              <a:t>skaters / the goal</a:t>
            </a:r>
            <a:r>
              <a:rPr lang="en-CA" dirty="0" smtClean="0"/>
              <a:t>, </a:t>
            </a:r>
            <a:r>
              <a:rPr lang="en-CA" dirty="0" smtClean="0">
                <a:solidFill>
                  <a:srgbClr val="FF0000"/>
                </a:solidFill>
              </a:rPr>
              <a:t>edges</a:t>
            </a:r>
            <a:r>
              <a:rPr lang="en-CA" dirty="0" smtClean="0"/>
              <a:t> represent </a:t>
            </a:r>
            <a:r>
              <a:rPr lang="en-CA" dirty="0" smtClean="0">
                <a:solidFill>
                  <a:srgbClr val="7030A0"/>
                </a:solidFill>
              </a:rPr>
              <a:t>passes / shot attempts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3203848" y="4869160"/>
            <a:ext cx="2520280" cy="1600085"/>
            <a:chOff x="3203848" y="4869160"/>
            <a:chExt cx="2520280" cy="1600085"/>
          </a:xfrm>
        </p:grpSpPr>
        <p:grpSp>
          <p:nvGrpSpPr>
            <p:cNvPr id="29" name="Group 28"/>
            <p:cNvGrpSpPr/>
            <p:nvPr/>
          </p:nvGrpSpPr>
          <p:grpSpPr>
            <a:xfrm>
              <a:off x="3203848" y="4869160"/>
              <a:ext cx="2520280" cy="1600085"/>
              <a:chOff x="1119955" y="3789040"/>
              <a:chExt cx="3790381" cy="2129293"/>
            </a:xfrm>
          </p:grpSpPr>
          <p:sp>
            <p:nvSpPr>
              <p:cNvPr id="4" name="Flowchart: Connector 3"/>
              <p:cNvSpPr/>
              <p:nvPr/>
            </p:nvSpPr>
            <p:spPr>
              <a:xfrm>
                <a:off x="2162703" y="3789040"/>
                <a:ext cx="457200" cy="4572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5" name="Flowchart: Connector 4"/>
              <p:cNvSpPr/>
              <p:nvPr/>
            </p:nvSpPr>
            <p:spPr>
              <a:xfrm>
                <a:off x="4453136" y="3789040"/>
                <a:ext cx="457200" cy="4572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6" name="Flowchart: Connector 5"/>
              <p:cNvSpPr/>
              <p:nvPr/>
            </p:nvSpPr>
            <p:spPr>
              <a:xfrm>
                <a:off x="3512452" y="5429620"/>
                <a:ext cx="457200" cy="4572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7" name="Flowchart: Connector 6"/>
              <p:cNvSpPr/>
              <p:nvPr/>
            </p:nvSpPr>
            <p:spPr>
              <a:xfrm>
                <a:off x="1119955" y="5461133"/>
                <a:ext cx="457200" cy="4572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cxnSp>
            <p:nvCxnSpPr>
              <p:cNvPr id="9" name="Straight Connector 8"/>
              <p:cNvCxnSpPr>
                <a:stCxn id="4" idx="6"/>
                <a:endCxn id="5" idx="2"/>
              </p:cNvCxnSpPr>
              <p:nvPr/>
            </p:nvCxnSpPr>
            <p:spPr>
              <a:xfrm>
                <a:off x="2619903" y="4017640"/>
                <a:ext cx="1833233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>
                <a:stCxn id="4" idx="3"/>
                <a:endCxn id="7" idx="7"/>
              </p:cNvCxnSpPr>
              <p:nvPr/>
            </p:nvCxnSpPr>
            <p:spPr>
              <a:xfrm flipH="1">
                <a:off x="1510200" y="4179285"/>
                <a:ext cx="719458" cy="134880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>
                <a:stCxn id="7" idx="6"/>
                <a:endCxn id="6" idx="2"/>
              </p:cNvCxnSpPr>
              <p:nvPr/>
            </p:nvCxnSpPr>
            <p:spPr>
              <a:xfrm flipV="1">
                <a:off x="1577155" y="5658220"/>
                <a:ext cx="1935297" cy="3151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>
                <a:stCxn id="4" idx="5"/>
                <a:endCxn id="6" idx="1"/>
              </p:cNvCxnSpPr>
              <p:nvPr/>
            </p:nvCxnSpPr>
            <p:spPr>
              <a:xfrm>
                <a:off x="2552948" y="4179285"/>
                <a:ext cx="1026459" cy="1317290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Curved Connector 20"/>
            <p:cNvCxnSpPr>
              <a:stCxn id="6" idx="2"/>
              <a:endCxn id="4" idx="4"/>
            </p:cNvCxnSpPr>
            <p:nvPr/>
          </p:nvCxnSpPr>
          <p:spPr>
            <a:xfrm rot="10800000">
              <a:off x="4049186" y="5212730"/>
              <a:ext cx="745468" cy="1061051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urved Connector 24"/>
            <p:cNvCxnSpPr>
              <a:stCxn id="4" idx="6"/>
              <a:endCxn id="6" idx="0"/>
            </p:cNvCxnSpPr>
            <p:nvPr/>
          </p:nvCxnSpPr>
          <p:spPr>
            <a:xfrm>
              <a:off x="4201185" y="5040945"/>
              <a:ext cx="745469" cy="1061050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5410809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eaf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59" y="2264683"/>
            <a:ext cx="4968553" cy="45933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First the Visual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Leafs 5v5 Passing Network for games tracked in 2014-15 as part of The Passing Project.</a:t>
            </a:r>
            <a:endParaRPr lang="en-US" sz="1800" dirty="0"/>
          </a:p>
        </p:txBody>
      </p:sp>
    </p:spTree>
    <p:extLst>
      <p:ext uri="{BB962C8B-B14F-4D97-AF65-F5344CB8AC3E}">
        <p14:creationId xmlns="" xmlns:p14="http://schemas.microsoft.com/office/powerpoint/2010/main" val="3613466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l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2060848"/>
            <a:ext cx="4968552" cy="47971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the Visual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717705"/>
          </a:xfrm>
        </p:spPr>
        <p:txBody>
          <a:bodyPr/>
          <a:lstStyle/>
          <a:p>
            <a:r>
              <a:rPr lang="en-US" sz="1800" dirty="0" smtClean="0"/>
              <a:t>Islanders </a:t>
            </a:r>
            <a:r>
              <a:rPr lang="en-US" sz="1800" dirty="0" smtClean="0"/>
              <a:t>5v5 Passing Network for games tracked in 2014-15 as part of The Passing Project.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the Statistical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use a variety of metrics to assess performance of individual skaters and compare teams</a:t>
            </a:r>
          </a:p>
          <a:p>
            <a:pPr lvl="2"/>
            <a:r>
              <a:rPr lang="en-US" dirty="0" smtClean="0"/>
              <a:t>Centrality Measures</a:t>
            </a:r>
          </a:p>
          <a:p>
            <a:pPr lvl="2"/>
            <a:r>
              <a:rPr lang="en-US" dirty="0" smtClean="0"/>
              <a:t>Clustering</a:t>
            </a:r>
          </a:p>
          <a:p>
            <a:pPr lvl="2"/>
            <a:r>
              <a:rPr lang="en-US" dirty="0" smtClean="0"/>
              <a:t>Degree Measures</a:t>
            </a:r>
          </a:p>
          <a:p>
            <a:pPr lvl="2"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Closeness Centrality</a:t>
            </a:r>
          </a:p>
          <a:p>
            <a:pPr lvl="1"/>
            <a:r>
              <a:rPr lang="en-US" sz="2000" dirty="0" smtClean="0"/>
              <a:t>Average Path Distance from a node to other nodes in the network</a:t>
            </a:r>
            <a:endParaRPr lang="en-US" sz="2000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4139952" y="1556792"/>
          <a:ext cx="5004048" cy="530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Closeness Centrality</a:t>
            </a:r>
          </a:p>
          <a:p>
            <a:pPr lvl="1"/>
            <a:r>
              <a:rPr lang="en-US" sz="2000" dirty="0" smtClean="0"/>
              <a:t>Average Path Distance from a node to other nodes in the network</a:t>
            </a:r>
            <a:endParaRPr lang="en-US" sz="2000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4572000" y="1484784"/>
          <a:ext cx="4572000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3466728" cy="4625609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Betweenness</a:t>
            </a:r>
            <a:r>
              <a:rPr lang="en-US" sz="2400" dirty="0" smtClean="0"/>
              <a:t>  Centrality</a:t>
            </a:r>
          </a:p>
          <a:p>
            <a:pPr lvl="1"/>
            <a:r>
              <a:rPr lang="en-US" sz="2000" dirty="0" smtClean="0"/>
              <a:t>How the Network would suffer if a Node is removed</a:t>
            </a:r>
          </a:p>
          <a:p>
            <a:pPr lvl="1"/>
            <a:r>
              <a:rPr lang="en-US" sz="2000" dirty="0" smtClean="0"/>
              <a:t>Popular nodes are linked to other popular nodes</a:t>
            </a:r>
          </a:p>
          <a:p>
            <a:pPr lvl="1"/>
            <a:r>
              <a:rPr lang="en-US" sz="2000" dirty="0" smtClean="0"/>
              <a:t>If these nodes are removed they present a </a:t>
            </a:r>
            <a:r>
              <a:rPr lang="en-US" sz="2000" b="1" dirty="0" smtClean="0">
                <a:solidFill>
                  <a:srgbClr val="FF0000"/>
                </a:solidFill>
              </a:rPr>
              <a:t>DANGER</a:t>
            </a:r>
            <a:r>
              <a:rPr lang="en-US" sz="2000" dirty="0" smtClean="0"/>
              <a:t> to the network</a:t>
            </a:r>
          </a:p>
          <a:p>
            <a:pPr lvl="1"/>
            <a:r>
              <a:rPr lang="en-US" sz="2000" dirty="0" smtClean="0"/>
              <a:t>Targets for Opposition?</a:t>
            </a:r>
            <a:endParaRPr lang="en-US" sz="2000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3635896" y="1412776"/>
          <a:ext cx="5508104" cy="544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6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3466728" cy="4625609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Betweenness</a:t>
            </a:r>
            <a:r>
              <a:rPr lang="en-US" sz="2400" dirty="0" smtClean="0"/>
              <a:t>  Centrality</a:t>
            </a:r>
          </a:p>
          <a:p>
            <a:pPr lvl="1"/>
            <a:r>
              <a:rPr lang="en-US" sz="2000" dirty="0" smtClean="0"/>
              <a:t>How the Network would suffer if a Node is removed</a:t>
            </a:r>
          </a:p>
          <a:p>
            <a:pPr lvl="1"/>
            <a:r>
              <a:rPr lang="en-US" sz="2000" dirty="0" smtClean="0"/>
              <a:t>Popular nodes are linked to other popular nodes</a:t>
            </a:r>
          </a:p>
          <a:p>
            <a:pPr lvl="1"/>
            <a:r>
              <a:rPr lang="en-US" sz="2000" dirty="0" smtClean="0"/>
              <a:t>If these nodes are removed they present a </a:t>
            </a:r>
            <a:r>
              <a:rPr lang="en-US" sz="2000" b="1" dirty="0" smtClean="0">
                <a:solidFill>
                  <a:srgbClr val="FF0000"/>
                </a:solidFill>
              </a:rPr>
              <a:t>DANGER</a:t>
            </a:r>
            <a:r>
              <a:rPr lang="en-US" sz="2000" dirty="0" smtClean="0"/>
              <a:t> to the network</a:t>
            </a:r>
          </a:p>
          <a:p>
            <a:pPr lvl="1"/>
            <a:r>
              <a:rPr lang="en-US" sz="2000" dirty="0" smtClean="0"/>
              <a:t>Targets for Opposition?</a:t>
            </a:r>
            <a:endParaRPr lang="en-US" sz="2000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3779912" y="1412776"/>
          <a:ext cx="5364088" cy="544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3538736" cy="4625609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PageRank</a:t>
            </a:r>
            <a:endParaRPr lang="en-US" sz="2400" dirty="0" smtClean="0"/>
          </a:p>
          <a:p>
            <a:pPr lvl="1"/>
            <a:r>
              <a:rPr lang="en-US" sz="2000" dirty="0" smtClean="0"/>
              <a:t> A recursive assessment of value of the node to the Network</a:t>
            </a:r>
          </a:p>
          <a:p>
            <a:pPr lvl="1"/>
            <a:r>
              <a:rPr lang="en-US" sz="2000" dirty="0" smtClean="0"/>
              <a:t>The probability of a pass or shot involving this player within the network</a:t>
            </a:r>
            <a:endParaRPr lang="en-US" sz="2000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3923928" y="1484784"/>
          <a:ext cx="5220072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4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3538736" cy="4625609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PageRank</a:t>
            </a:r>
            <a:endParaRPr lang="en-US" sz="2400" dirty="0" smtClean="0"/>
          </a:p>
          <a:p>
            <a:pPr lvl="1"/>
            <a:r>
              <a:rPr lang="en-US" sz="2000" dirty="0" smtClean="0"/>
              <a:t> A recursive assessment of value of the node to the Network</a:t>
            </a:r>
          </a:p>
          <a:p>
            <a:pPr lvl="1"/>
            <a:r>
              <a:rPr lang="en-US" sz="2000" dirty="0" smtClean="0"/>
              <a:t>The probability of a pass or shot involving this player within the network</a:t>
            </a:r>
            <a:endParaRPr lang="en-US" sz="2000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3995936" y="1412776"/>
          <a:ext cx="5148064" cy="544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Centrality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3538736" cy="4625609"/>
          </a:xfrm>
        </p:spPr>
        <p:txBody>
          <a:bodyPr/>
          <a:lstStyle/>
          <a:p>
            <a:r>
              <a:rPr lang="en-US" sz="2400" dirty="0" smtClean="0"/>
              <a:t>Eigenvector Centrality</a:t>
            </a:r>
          </a:p>
          <a:p>
            <a:pPr lvl="1"/>
            <a:r>
              <a:rPr lang="en-US" sz="2000" dirty="0" smtClean="0"/>
              <a:t>Description of the central actors within the network structure</a:t>
            </a:r>
          </a:p>
          <a:p>
            <a:pPr lvl="1"/>
            <a:r>
              <a:rPr lang="en-US" sz="2000" dirty="0" smtClean="0"/>
              <a:t>Ignores “Local” patterns</a:t>
            </a:r>
            <a:endParaRPr lang="en-US" sz="2000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3635896" y="1412776"/>
          <a:ext cx="5508104" cy="544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Centrality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3538736" cy="4625609"/>
          </a:xfrm>
        </p:spPr>
        <p:txBody>
          <a:bodyPr/>
          <a:lstStyle/>
          <a:p>
            <a:r>
              <a:rPr lang="en-US" sz="2400" dirty="0" smtClean="0"/>
              <a:t>Eigenvector Centrality</a:t>
            </a:r>
          </a:p>
          <a:p>
            <a:pPr lvl="1"/>
            <a:r>
              <a:rPr lang="en-US" sz="2000" dirty="0" smtClean="0"/>
              <a:t>Description </a:t>
            </a:r>
            <a:r>
              <a:rPr lang="en-US" sz="2000" dirty="0" smtClean="0"/>
              <a:t>of the central actors within the network structure</a:t>
            </a:r>
          </a:p>
          <a:p>
            <a:pPr lvl="1"/>
            <a:r>
              <a:rPr lang="en-US" sz="2000" dirty="0" smtClean="0"/>
              <a:t>Ignores “Local” patterns</a:t>
            </a:r>
          </a:p>
          <a:p>
            <a:endParaRPr lang="en-US" sz="2400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3779912" y="1412776"/>
          <a:ext cx="5364088" cy="544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 within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3466728" cy="462560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Clustering Coefficient</a:t>
            </a:r>
          </a:p>
          <a:p>
            <a:pPr lvl="1"/>
            <a:r>
              <a:rPr lang="en-US" sz="2000" dirty="0" smtClean="0"/>
              <a:t>Describes how tightly connected the </a:t>
            </a:r>
            <a:r>
              <a:rPr lang="en-US" sz="2000" dirty="0" err="1" smtClean="0"/>
              <a:t>neighbouring</a:t>
            </a:r>
            <a:r>
              <a:rPr lang="en-US" sz="2000" dirty="0" smtClean="0"/>
              <a:t> nodes are for every node in the network</a:t>
            </a:r>
          </a:p>
          <a:p>
            <a:pPr lvl="1"/>
            <a:r>
              <a:rPr lang="en-US" sz="2000" dirty="0" smtClean="0"/>
              <a:t>Higher values represent more distinct cliques (groupings / lines / units) within the </a:t>
            </a:r>
            <a:r>
              <a:rPr lang="en-US" sz="2000" dirty="0" err="1" smtClean="0"/>
              <a:t>neighbouring</a:t>
            </a:r>
            <a:r>
              <a:rPr lang="en-US" sz="2000" dirty="0" smtClean="0"/>
              <a:t> nodes</a:t>
            </a:r>
            <a:endParaRPr lang="en-US" sz="2000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4067944" y="1556792"/>
          <a:ext cx="5076056" cy="530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 within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3466728" cy="462560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Clustering Coefficient</a:t>
            </a:r>
          </a:p>
          <a:p>
            <a:pPr lvl="1"/>
            <a:r>
              <a:rPr lang="en-US" sz="2000" dirty="0" smtClean="0"/>
              <a:t>Describes how tightly connected the </a:t>
            </a:r>
            <a:r>
              <a:rPr lang="en-US" sz="2000" dirty="0" err="1" smtClean="0"/>
              <a:t>neighbouring</a:t>
            </a:r>
            <a:r>
              <a:rPr lang="en-US" sz="2000" dirty="0" smtClean="0"/>
              <a:t> nodes are for every node in the network</a:t>
            </a:r>
          </a:p>
          <a:p>
            <a:pPr lvl="1"/>
            <a:r>
              <a:rPr lang="en-US" sz="2000" dirty="0" smtClean="0"/>
              <a:t>Higher values represent more distinct cliques (groupings / lines / units) within the </a:t>
            </a:r>
            <a:r>
              <a:rPr lang="en-US" sz="2000" dirty="0" err="1" smtClean="0"/>
              <a:t>neighbouring</a:t>
            </a:r>
            <a:r>
              <a:rPr lang="en-US" sz="2000" dirty="0" smtClean="0"/>
              <a:t> nodes</a:t>
            </a:r>
            <a:endParaRPr lang="en-US" sz="2000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4211960" y="1412776"/>
          <a:ext cx="4932040" cy="544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Teams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Average Clustering Coefficient</a:t>
            </a:r>
          </a:p>
          <a:p>
            <a:pPr lvl="1"/>
            <a:r>
              <a:rPr lang="en-US" dirty="0" smtClean="0"/>
              <a:t>NYI = 0.698</a:t>
            </a:r>
          </a:p>
          <a:p>
            <a:pPr lvl="1"/>
            <a:r>
              <a:rPr lang="en-US" dirty="0" smtClean="0"/>
              <a:t>PIT = 0.442</a:t>
            </a:r>
          </a:p>
          <a:p>
            <a:pPr lvl="1"/>
            <a:r>
              <a:rPr lang="en-US" dirty="0" smtClean="0"/>
              <a:t>ANA = 0.442</a:t>
            </a:r>
          </a:p>
          <a:p>
            <a:pPr lvl="1"/>
            <a:r>
              <a:rPr lang="en-US" dirty="0" smtClean="0"/>
              <a:t>TOR = 0.422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Average Path Length</a:t>
            </a:r>
          </a:p>
          <a:p>
            <a:pPr lvl="1"/>
            <a:r>
              <a:rPr lang="en-US" dirty="0" smtClean="0"/>
              <a:t>NYI = 1.439</a:t>
            </a:r>
          </a:p>
          <a:p>
            <a:pPr lvl="1"/>
            <a:r>
              <a:rPr lang="en-US" dirty="0" smtClean="0"/>
              <a:t>PIT = </a:t>
            </a:r>
            <a:r>
              <a:rPr lang="en-US" dirty="0" smtClean="0"/>
              <a:t>1.774</a:t>
            </a:r>
          </a:p>
          <a:p>
            <a:pPr lvl="1"/>
            <a:r>
              <a:rPr lang="en-US" dirty="0" smtClean="0"/>
              <a:t>ANA = 1.829</a:t>
            </a:r>
          </a:p>
          <a:p>
            <a:pPr lvl="1"/>
            <a:r>
              <a:rPr lang="en-US" dirty="0" smtClean="0"/>
              <a:t>TOR = 1.987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/ 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Lack of data</a:t>
            </a:r>
          </a:p>
          <a:p>
            <a:pPr lvl="1"/>
            <a:r>
              <a:rPr lang="en-US" dirty="0" smtClean="0"/>
              <a:t>Full season data sets would be ideal</a:t>
            </a:r>
          </a:p>
          <a:p>
            <a:pPr lvl="1"/>
            <a:r>
              <a:rPr lang="en-US" dirty="0" smtClean="0"/>
              <a:t>Automated tracking would improve data reliability</a:t>
            </a:r>
          </a:p>
          <a:p>
            <a:r>
              <a:rPr lang="en-US" dirty="0" smtClean="0"/>
              <a:t>Broaden Scope</a:t>
            </a:r>
          </a:p>
          <a:p>
            <a:r>
              <a:rPr lang="en-US" dirty="0" smtClean="0"/>
              <a:t>Reliability / Repeatability of Metrics</a:t>
            </a:r>
          </a:p>
          <a:p>
            <a:r>
              <a:rPr lang="en-US" dirty="0" smtClean="0"/>
              <a:t>Assess tactical </a:t>
            </a:r>
            <a:r>
              <a:rPr lang="en-US" dirty="0" smtClean="0"/>
              <a:t>applications</a:t>
            </a:r>
          </a:p>
          <a:p>
            <a:endParaRPr lang="en-US" dirty="0" smtClean="0"/>
          </a:p>
          <a:p>
            <a:r>
              <a:rPr lang="en-US" dirty="0" smtClean="0"/>
              <a:t>THANKS TO RIT, Ryan and Matt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671</TotalTime>
  <Words>839</Words>
  <Application>Microsoft Office PowerPoint</Application>
  <PresentationFormat>On-screen Show (4:3)</PresentationFormat>
  <Paragraphs>119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Module</vt:lpstr>
      <vt:lpstr>Passing Networks in Hockey RIT Analytics Conference 2015 S Burtch </vt:lpstr>
      <vt:lpstr>Classical Passing Influence &amp; Metrics</vt:lpstr>
      <vt:lpstr>Assists</vt:lpstr>
      <vt:lpstr>Limitations of Assist Data</vt:lpstr>
      <vt:lpstr>What Can Be Done?</vt:lpstr>
      <vt:lpstr>How do we best Analyze?</vt:lpstr>
      <vt:lpstr>First the Visual</vt:lpstr>
      <vt:lpstr>First the Visual</vt:lpstr>
      <vt:lpstr>First the Visual</vt:lpstr>
      <vt:lpstr>First the Visual</vt:lpstr>
      <vt:lpstr>Now the Statistical</vt:lpstr>
      <vt:lpstr>Centrality Measures</vt:lpstr>
      <vt:lpstr>Centrality Measures</vt:lpstr>
      <vt:lpstr>Centrality Measures</vt:lpstr>
      <vt:lpstr>Centrality Measures</vt:lpstr>
      <vt:lpstr>Centrality Measures</vt:lpstr>
      <vt:lpstr>Centrality Measures</vt:lpstr>
      <vt:lpstr>Centrality Measures</vt:lpstr>
      <vt:lpstr>Centrality Measures</vt:lpstr>
      <vt:lpstr>Clustering within Networks</vt:lpstr>
      <vt:lpstr>Clustering within Networks</vt:lpstr>
      <vt:lpstr>Comparison of Teams</vt:lpstr>
      <vt:lpstr>Limitations / Next Steps</vt:lpstr>
    </vt:vector>
  </TitlesOfParts>
  <Company>Toronto District School Board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Passing Networks in Hockey</dc:title>
  <dc:creator>Burtch, Stephen</dc:creator>
  <cp:lastModifiedBy>Steve</cp:lastModifiedBy>
  <cp:revision>19</cp:revision>
  <dcterms:created xsi:type="dcterms:W3CDTF">2015-10-09T13:48:37Z</dcterms:created>
  <dcterms:modified xsi:type="dcterms:W3CDTF">2015-10-10T18:44:43Z</dcterms:modified>
</cp:coreProperties>
</file>