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552" r:id="rId2"/>
    <p:sldId id="624" r:id="rId3"/>
    <p:sldId id="625" r:id="rId4"/>
    <p:sldId id="609" r:id="rId5"/>
    <p:sldId id="520" r:id="rId6"/>
    <p:sldId id="555" r:id="rId7"/>
    <p:sldId id="523" r:id="rId8"/>
    <p:sldId id="626" r:id="rId9"/>
    <p:sldId id="532" r:id="rId10"/>
    <p:sldId id="579" r:id="rId11"/>
    <p:sldId id="627" r:id="rId12"/>
    <p:sldId id="628" r:id="rId13"/>
    <p:sldId id="629" r:id="rId14"/>
    <p:sldId id="630" r:id="rId15"/>
    <p:sldId id="610" r:id="rId16"/>
    <p:sldId id="631" r:id="rId17"/>
    <p:sldId id="604" r:id="rId18"/>
    <p:sldId id="634" r:id="rId19"/>
    <p:sldId id="563" r:id="rId20"/>
    <p:sldId id="633" r:id="rId21"/>
    <p:sldId id="632" r:id="rId22"/>
    <p:sldId id="635" r:id="rId23"/>
  </p:sldIdLst>
  <p:sldSz cx="12192000" cy="6858000"/>
  <p:notesSz cx="6858000" cy="9144000"/>
  <p:defaultTextStyle>
    <a:defPPr>
      <a:defRPr lang="en-US"/>
    </a:defPPr>
    <a:lvl1pPr marL="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2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3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3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7E7E7E"/>
    <a:srgbClr val="595959"/>
    <a:srgbClr val="191919"/>
    <a:srgbClr val="118CE7"/>
    <a:srgbClr val="0E91EE"/>
    <a:srgbClr val="108EE9"/>
    <a:srgbClr val="2B2B2B"/>
    <a:srgbClr val="9B9B9B"/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8" autoAdjust="0"/>
    <p:restoredTop sz="95337" autoAdjust="0"/>
  </p:normalViewPr>
  <p:slideViewPr>
    <p:cSldViewPr snapToGrid="0" snapToObjects="1">
      <p:cViewPr>
        <p:scale>
          <a:sx n="75" d="100"/>
          <a:sy n="75" d="100"/>
        </p:scale>
        <p:origin x="384" y="496"/>
      </p:cViewPr>
      <p:guideLst>
        <p:guide orient="horz"/>
        <p:guide pos="3840"/>
      </p:guideLst>
    </p:cSldViewPr>
  </p:slideViewPr>
  <p:outlineViewPr>
    <p:cViewPr>
      <p:scale>
        <a:sx n="33" d="100"/>
        <a:sy n="33" d="100"/>
      </p:scale>
      <p:origin x="0" y="132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890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1A594-041B-449E-89BC-5A6CB1F5A9AB}" type="datetimeFigureOut">
              <a:rPr lang="id-ID" smtClean="0"/>
              <a:t>09/10/15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DDC53-01B7-4E0F-8BE2-02DC8C67218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1936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CCC32-3486-46B1-A8B7-921064D8D59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1495A-DD81-44F4-9F54-1F39867BF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19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1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8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52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3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3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84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09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03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14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24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95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43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23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144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488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55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3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40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58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881" y="625851"/>
            <a:ext cx="1090523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kern="0" spc="15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1515583" y="6303057"/>
            <a:ext cx="343044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1566" y="6257742"/>
            <a:ext cx="431079" cy="389083"/>
          </a:xfrm>
        </p:spPr>
        <p:txBody>
          <a:bodyPr lIns="0" tIns="0" rIns="0" bIns="0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279769" y="6329173"/>
            <a:ext cx="14699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www.</a:t>
            </a:r>
            <a:r>
              <a:rPr lang="en-US" sz="1000" b="0" dirty="0" err="1" smtClean="0">
                <a:solidFill>
                  <a:schemeClr val="bg2">
                    <a:lumMod val="2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slideproject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.com</a:t>
            </a:r>
            <a:endParaRPr lang="id-ID" sz="1000" dirty="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50581" y="415427"/>
            <a:ext cx="1090523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000" kern="0" spc="20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650581" y="1016000"/>
            <a:ext cx="639758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1351" dirty="0">
              <a:solidFill>
                <a:srgbClr val="118C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576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>
        <p:tmplLst>
          <p:tmpl lvl="1">
            <p:tnLst>
              <p:par>
                <p:cTn presetID="47" presetClass="entr" presetSubtype="0" fill="hold" nodeType="click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click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 userDrawn="1"/>
        </p:nvSpPr>
        <p:spPr>
          <a:xfrm>
            <a:off x="11515583" y="6303057"/>
            <a:ext cx="343044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1566" y="6257742"/>
            <a:ext cx="431079" cy="389083"/>
          </a:xfrm>
        </p:spPr>
        <p:txBody>
          <a:bodyPr lIns="0" tIns="0" rIns="0" bIns="0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279769" y="6329173"/>
            <a:ext cx="14699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www.</a:t>
            </a:r>
            <a:r>
              <a:rPr lang="en-US" sz="1000" b="0" dirty="0" err="1" smtClean="0">
                <a:solidFill>
                  <a:schemeClr val="bg2">
                    <a:lumMod val="2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slideproject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.com</a:t>
            </a:r>
            <a:endParaRPr lang="id-ID" sz="1000" dirty="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864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621498" y="1888277"/>
            <a:ext cx="1440000" cy="1440000"/>
          </a:xfrm>
          <a:prstGeom prst="ellipse">
            <a:avLst/>
          </a:prstGeom>
          <a:solidFill>
            <a:srgbClr val="D9D9D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id-ID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095649" y="1888277"/>
            <a:ext cx="1440000" cy="1440000"/>
          </a:xfrm>
          <a:prstGeom prst="ellipse">
            <a:avLst/>
          </a:prstGeom>
          <a:solidFill>
            <a:srgbClr val="D9D9D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id-ID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569800" y="1888277"/>
            <a:ext cx="1440000" cy="1440000"/>
          </a:xfrm>
          <a:prstGeom prst="ellipse">
            <a:avLst/>
          </a:prstGeom>
          <a:solidFill>
            <a:srgbClr val="D9D9D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043951" y="1888277"/>
            <a:ext cx="1440000" cy="1440000"/>
          </a:xfrm>
          <a:prstGeom prst="ellipse">
            <a:avLst/>
          </a:prstGeom>
          <a:solidFill>
            <a:srgbClr val="D9D9D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id-ID"/>
          </a:p>
        </p:txBody>
      </p:sp>
      <p:sp>
        <p:nvSpPr>
          <p:cNvPr id="14" name="Rounded Rectangle 13"/>
          <p:cNvSpPr/>
          <p:nvPr userDrawn="1"/>
        </p:nvSpPr>
        <p:spPr>
          <a:xfrm>
            <a:off x="11515583" y="6303057"/>
            <a:ext cx="343044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1566" y="6257742"/>
            <a:ext cx="431079" cy="389083"/>
          </a:xfrm>
        </p:spPr>
        <p:txBody>
          <a:bodyPr lIns="0" tIns="0" rIns="0" bIns="0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279769" y="6329173"/>
            <a:ext cx="14699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www.</a:t>
            </a:r>
            <a:r>
              <a:rPr lang="en-US" sz="1000" b="0" dirty="0" err="1" smtClean="0">
                <a:solidFill>
                  <a:schemeClr val="bg2">
                    <a:lumMod val="2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slideproject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.com</a:t>
            </a:r>
            <a:endParaRPr lang="id-ID" sz="1000" dirty="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650581" y="1016000"/>
            <a:ext cx="639758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1351" dirty="0">
              <a:solidFill>
                <a:srgbClr val="118CE7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881" y="625851"/>
            <a:ext cx="1090523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kern="0" spc="15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650581" y="415427"/>
            <a:ext cx="1090523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000" kern="0" spc="20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7878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47" presetClass="entr" presetSubtype="0" fill="hold" nodeType="click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click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406590" y="1799424"/>
            <a:ext cx="5378822" cy="5058575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1515583" y="6303057"/>
            <a:ext cx="343044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1566" y="6257742"/>
            <a:ext cx="431079" cy="389083"/>
          </a:xfrm>
        </p:spPr>
        <p:txBody>
          <a:bodyPr lIns="0" tIns="0" rIns="0" bIns="0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279769" y="6329173"/>
            <a:ext cx="14699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www.</a:t>
            </a:r>
            <a:r>
              <a:rPr lang="en-US" sz="1000" b="0" dirty="0" err="1" smtClean="0">
                <a:solidFill>
                  <a:schemeClr val="bg2">
                    <a:lumMod val="2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slideproject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.com</a:t>
            </a:r>
            <a:endParaRPr lang="id-ID" sz="1000" dirty="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881" y="625851"/>
            <a:ext cx="1090523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kern="0" spc="15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50581" y="415427"/>
            <a:ext cx="1090523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000" kern="0" spc="20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50581" y="1016000"/>
            <a:ext cx="639758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1351" dirty="0">
              <a:solidFill>
                <a:srgbClr val="118C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420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7" presetClass="entr" presetSubtype="0" fill="hold" nodeType="click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click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3041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-1" y="0"/>
            <a:ext cx="6290235" cy="6858000"/>
          </a:xfrm>
          <a:solidFill>
            <a:srgbClr val="D9D9D9"/>
          </a:solidFill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1515583" y="6303057"/>
            <a:ext cx="343044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1566" y="6257742"/>
            <a:ext cx="431079" cy="389083"/>
          </a:xfrm>
        </p:spPr>
        <p:txBody>
          <a:bodyPr lIns="0" tIns="0" rIns="0" bIns="0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279769" y="6329173"/>
            <a:ext cx="14699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www.</a:t>
            </a:r>
            <a:r>
              <a:rPr lang="en-US" sz="1000" b="0" dirty="0" err="1" smtClean="0">
                <a:solidFill>
                  <a:schemeClr val="bg2">
                    <a:lumMod val="2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slideproject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.com</a:t>
            </a:r>
            <a:endParaRPr lang="id-ID" sz="1000" dirty="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101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85" r:id="rId4"/>
    <p:sldLayoutId id="2147483674" r:id="rId5"/>
    <p:sldLayoutId id="2147483680" r:id="rId6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lang="en-US" sz="3000" kern="1200">
          <a:solidFill>
            <a:schemeClr val="tx1">
              <a:lumMod val="75000"/>
              <a:lumOff val="25000"/>
            </a:schemeClr>
          </a:solidFill>
          <a:latin typeface="Roboto Medium" panose="02000000000000000000" pitchFamily="2" charset="0"/>
          <a:ea typeface="Roboto Medium" panose="02000000000000000000" pitchFamily="2" charset="0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Roboto Light" panose="02000000000000000000" pitchFamily="2" charset="0"/>
          <a:ea typeface="Roboto Light" panose="02000000000000000000" pitchFamily="2" charset="0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Roboto Light" panose="02000000000000000000" pitchFamily="2" charset="0"/>
          <a:ea typeface="Roboto Light" panose="02000000000000000000" pitchFamily="2" charset="0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Roboto Light" panose="02000000000000000000" pitchFamily="2" charset="0"/>
          <a:ea typeface="Roboto Light" panose="02000000000000000000" pitchFamily="2" charset="0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Roboto Light" panose="02000000000000000000" pitchFamily="2" charset="0"/>
          <a:ea typeface="Roboto Light" panose="02000000000000000000" pitchFamily="2" charset="0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>
              <a:lumMod val="75000"/>
              <a:lumOff val="25000"/>
            </a:schemeClr>
          </a:solidFill>
          <a:effectLst/>
          <a:latin typeface="Roboto Light" panose="02000000000000000000" pitchFamily="2" charset="0"/>
          <a:ea typeface="Roboto Light" panose="02000000000000000000" pitchFamily="2" charset="0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1</a:t>
            </a:fld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5736000" y="4748905"/>
            <a:ext cx="720000" cy="89638"/>
            <a:chOff x="5342615" y="6257925"/>
            <a:chExt cx="1468948" cy="182880"/>
          </a:xfrm>
        </p:grpSpPr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5342615" y="6257925"/>
              <a:ext cx="182880" cy="1828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5664132" y="6257925"/>
              <a:ext cx="182880" cy="1828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5985649" y="6257925"/>
              <a:ext cx="182880" cy="1828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6307166" y="6257925"/>
              <a:ext cx="182880" cy="1828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6628683" y="6257925"/>
              <a:ext cx="182880" cy="1828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 Placeholder 33"/>
          <p:cNvSpPr txBox="1">
            <a:spLocks/>
          </p:cNvSpPr>
          <p:nvPr/>
        </p:nvSpPr>
        <p:spPr>
          <a:xfrm>
            <a:off x="0" y="367051"/>
            <a:ext cx="12063663" cy="416039"/>
          </a:xfrm>
          <a:prstGeom prst="rect">
            <a:avLst/>
          </a:prstGeom>
          <a:noFill/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8800" b="1" dirty="0" smtClean="0">
                <a:solidFill>
                  <a:schemeClr val="accent5">
                    <a:lumMod val="50000"/>
                    <a:lumOff val="50000"/>
                  </a:schemeClr>
                </a:solidFill>
                <a:effectLst>
                  <a:outerShdw blurRad="50800" dist="76200" dir="18240000" sx="102000" sy="102000" algn="ctr" rotWithShape="0">
                    <a:srgbClr val="000000"/>
                  </a:outerShdw>
                </a:effectLst>
                <a:latin typeface="Tsukushi B Round Gothic" charset="-128"/>
                <a:ea typeface="Tsukushi B Round Gothic" charset="-128"/>
                <a:cs typeface="Tsukushi B Round Gothic" charset="-128"/>
              </a:rPr>
              <a:t>Goalies Are Voodoo.</a:t>
            </a:r>
            <a:endParaRPr lang="en-AU" sz="8800" b="1" dirty="0">
              <a:solidFill>
                <a:schemeClr val="accent5">
                  <a:lumMod val="50000"/>
                  <a:lumOff val="50000"/>
                </a:schemeClr>
              </a:solidFill>
              <a:effectLst>
                <a:outerShdw blurRad="50800" dist="76200" dir="18240000" sx="102000" sy="102000" algn="ctr" rotWithShape="0">
                  <a:srgbClr val="000000"/>
                </a:outerShdw>
              </a:effectLst>
              <a:latin typeface="Tsukushi B Round Gothic" charset="-128"/>
              <a:ea typeface="Tsukushi B Round Gothic" charset="-128"/>
              <a:cs typeface="Tsukushi B Round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404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2</a:t>
            </a:fld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5736000" y="4748905"/>
            <a:ext cx="720000" cy="89638"/>
            <a:chOff x="5342615" y="6257925"/>
            <a:chExt cx="1468948" cy="182880"/>
          </a:xfrm>
        </p:grpSpPr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5342615" y="6257925"/>
              <a:ext cx="182880" cy="1828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5664132" y="6257925"/>
              <a:ext cx="182880" cy="1828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5985649" y="6257925"/>
              <a:ext cx="182880" cy="1828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6307166" y="6257925"/>
              <a:ext cx="182880" cy="1828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6628683" y="6257925"/>
              <a:ext cx="182880" cy="1828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 Placeholder 33"/>
          <p:cNvSpPr txBox="1">
            <a:spLocks/>
          </p:cNvSpPr>
          <p:nvPr/>
        </p:nvSpPr>
        <p:spPr>
          <a:xfrm>
            <a:off x="0" y="367051"/>
            <a:ext cx="12063663" cy="416039"/>
          </a:xfrm>
          <a:prstGeom prst="rect">
            <a:avLst/>
          </a:prstGeom>
          <a:noFill/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8800" b="1" dirty="0" smtClean="0">
                <a:solidFill>
                  <a:schemeClr val="accent5">
                    <a:lumMod val="50000"/>
                    <a:lumOff val="50000"/>
                  </a:schemeClr>
                </a:solidFill>
                <a:effectLst>
                  <a:outerShdw blurRad="50800" dist="76200" dir="18240000" sx="102000" sy="102000" algn="ctr" rotWithShape="0">
                    <a:srgbClr val="000000"/>
                  </a:outerShdw>
                </a:effectLst>
                <a:latin typeface="Tsukushi B Round Gothic" charset="-128"/>
                <a:ea typeface="Tsukushi B Round Gothic" charset="-128"/>
                <a:cs typeface="Tsukushi B Round Gothic" charset="-128"/>
              </a:rPr>
              <a:t>The End.</a:t>
            </a:r>
            <a:endParaRPr lang="en-AU" sz="8800" b="1" dirty="0">
              <a:solidFill>
                <a:schemeClr val="accent5">
                  <a:lumMod val="50000"/>
                  <a:lumOff val="50000"/>
                </a:schemeClr>
              </a:solidFill>
              <a:effectLst>
                <a:outerShdw blurRad="50800" dist="76200" dir="18240000" sx="102000" sy="102000" algn="ctr" rotWithShape="0">
                  <a:srgbClr val="000000"/>
                </a:outerShdw>
              </a:effectLst>
              <a:latin typeface="Tsukushi B Round Gothic" charset="-128"/>
              <a:ea typeface="Tsukushi B Round Gothic" charset="-128"/>
              <a:cs typeface="Tsukushi B Round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2732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3</a:t>
            </a:fld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5736000" y="4748905"/>
            <a:ext cx="720000" cy="89638"/>
            <a:chOff x="5342615" y="6257925"/>
            <a:chExt cx="1468948" cy="182880"/>
          </a:xfrm>
        </p:grpSpPr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5342615" y="6257925"/>
              <a:ext cx="182880" cy="1828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5664132" y="6257925"/>
              <a:ext cx="182880" cy="1828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5985649" y="6257925"/>
              <a:ext cx="182880" cy="1828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6307166" y="6257925"/>
              <a:ext cx="182880" cy="1828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6628683" y="6257925"/>
              <a:ext cx="182880" cy="1828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 Placeholder 33"/>
          <p:cNvSpPr txBox="1">
            <a:spLocks/>
          </p:cNvSpPr>
          <p:nvPr/>
        </p:nvSpPr>
        <p:spPr>
          <a:xfrm>
            <a:off x="0" y="367051"/>
            <a:ext cx="12063663" cy="416039"/>
          </a:xfrm>
          <a:prstGeom prst="rect">
            <a:avLst/>
          </a:prstGeom>
          <a:noFill/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8800" b="1" dirty="0">
                <a:solidFill>
                  <a:schemeClr val="accent5">
                    <a:lumMod val="50000"/>
                    <a:lumOff val="50000"/>
                  </a:schemeClr>
                </a:solidFill>
                <a:effectLst>
                  <a:outerShdw blurRad="50800" dist="76200" dir="18240000" sx="102000" sy="102000" algn="ctr" rotWithShape="0">
                    <a:srgbClr val="000000"/>
                  </a:outerShdw>
                </a:effectLst>
                <a:latin typeface="Tsukushi B Round Gothic" charset="-128"/>
                <a:ea typeface="Tsukushi B Round Gothic" charset="-128"/>
                <a:cs typeface="Tsukushi B Round Gothic" charset="-128"/>
              </a:rPr>
              <a:t>J</a:t>
            </a:r>
            <a:r>
              <a:rPr lang="en-AU" sz="8800" b="1" dirty="0" smtClean="0">
                <a:solidFill>
                  <a:schemeClr val="accent5">
                    <a:lumMod val="50000"/>
                    <a:lumOff val="50000"/>
                  </a:schemeClr>
                </a:solidFill>
                <a:effectLst>
                  <a:outerShdw blurRad="50800" dist="76200" dir="18240000" sx="102000" sy="102000" algn="ctr" rotWithShape="0">
                    <a:srgbClr val="000000"/>
                  </a:outerShdw>
                </a:effectLst>
                <a:latin typeface="Tsukushi B Round Gothic" charset="-128"/>
                <a:ea typeface="Tsukushi B Round Gothic" charset="-128"/>
                <a:cs typeface="Tsukushi B Round Gothic" charset="-128"/>
              </a:rPr>
              <a:t>ust kidding.</a:t>
            </a:r>
            <a:endParaRPr lang="en-AU" sz="8800" b="1" dirty="0">
              <a:solidFill>
                <a:schemeClr val="accent5">
                  <a:lumMod val="50000"/>
                  <a:lumOff val="50000"/>
                </a:schemeClr>
              </a:solidFill>
              <a:effectLst>
                <a:outerShdw blurRad="50800" dist="76200" dir="18240000" sx="102000" sy="102000" algn="ctr" rotWithShape="0">
                  <a:srgbClr val="000000"/>
                </a:outerShdw>
              </a:effectLst>
              <a:latin typeface="Tsukushi B Round Gothic" charset="-128"/>
              <a:ea typeface="Tsukushi B Round Gothic" charset="-128"/>
              <a:cs typeface="Tsukushi B Round Gothic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46358" y="5621285"/>
            <a:ext cx="42992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 smtClean="0">
                <a:solidFill>
                  <a:schemeClr val="accent5">
                    <a:lumMod val="50000"/>
                    <a:lumOff val="50000"/>
                  </a:schemeClr>
                </a:solidFill>
                <a:effectLst>
                  <a:outerShdw blurRad="50800" dist="76200" dir="18240000" sx="102000" sy="102000" algn="ctr" rotWithShape="0">
                    <a:srgbClr val="000000"/>
                  </a:outerShdw>
                </a:effectLst>
                <a:latin typeface="Tsukushi B Round Gothic" charset="-128"/>
                <a:ea typeface="Tsukushi B Round Gothic" charset="-128"/>
                <a:cs typeface="Tsukushi B Round Gothic" charset="-128"/>
              </a:rPr>
              <a:t>(kind of)</a:t>
            </a:r>
            <a:endParaRPr lang="en-AU" sz="4800" b="1" dirty="0">
              <a:solidFill>
                <a:schemeClr val="accent5">
                  <a:lumMod val="50000"/>
                  <a:lumOff val="50000"/>
                </a:schemeClr>
              </a:solidFill>
              <a:effectLst>
                <a:outerShdw blurRad="50800" dist="76200" dir="18240000" sx="102000" sy="102000" algn="ctr" rotWithShape="0">
                  <a:srgbClr val="000000"/>
                </a:outerShdw>
              </a:effectLst>
              <a:latin typeface="Tsukushi B Round Gothic" charset="-128"/>
              <a:ea typeface="Tsukushi B Round Gothic" charset="-128"/>
              <a:cs typeface="Tsukushi B Round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0448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Establishing New Baselines For Goaltender Analysis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4</a:t>
            </a:fld>
            <a:endParaRPr lang="en-US" dirty="0"/>
          </a:p>
        </p:txBody>
      </p:sp>
      <p:cxnSp>
        <p:nvCxnSpPr>
          <p:cNvPr id="18" name="Straight Connector 17"/>
          <p:cNvCxnSpPr>
            <a:endCxn id="26" idx="0"/>
          </p:cNvCxnSpPr>
          <p:nvPr/>
        </p:nvCxnSpPr>
        <p:spPr>
          <a:xfrm>
            <a:off x="1299085" y="2850256"/>
            <a:ext cx="0" cy="746682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27" idx="4"/>
          </p:cNvCxnSpPr>
          <p:nvPr/>
        </p:nvCxnSpPr>
        <p:spPr>
          <a:xfrm>
            <a:off x="2643382" y="3748069"/>
            <a:ext cx="3648" cy="877419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30" idx="4"/>
          </p:cNvCxnSpPr>
          <p:nvPr/>
        </p:nvCxnSpPr>
        <p:spPr>
          <a:xfrm>
            <a:off x="6741998" y="3748068"/>
            <a:ext cx="1" cy="1068705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35" idx="4"/>
          </p:cNvCxnSpPr>
          <p:nvPr/>
        </p:nvCxnSpPr>
        <p:spPr>
          <a:xfrm>
            <a:off x="10883680" y="3748072"/>
            <a:ext cx="1" cy="877419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28" idx="0"/>
          </p:cNvCxnSpPr>
          <p:nvPr/>
        </p:nvCxnSpPr>
        <p:spPr>
          <a:xfrm flipH="1">
            <a:off x="9543465" y="2850256"/>
            <a:ext cx="1" cy="746682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29" idx="0"/>
          </p:cNvCxnSpPr>
          <p:nvPr/>
        </p:nvCxnSpPr>
        <p:spPr>
          <a:xfrm flipH="1">
            <a:off x="5392715" y="2850256"/>
            <a:ext cx="5781" cy="746682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299085" y="3654870"/>
            <a:ext cx="9584596" cy="383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1223520" y="3596938"/>
            <a:ext cx="151130" cy="151130"/>
          </a:xfrm>
          <a:prstGeom prst="ellipse">
            <a:avLst/>
          </a:prstGeom>
          <a:solidFill>
            <a:schemeClr val="accent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351" dirty="0" smtClean="0">
                <a:solidFill>
                  <a:srgbClr val="26A6CF"/>
                </a:solidFill>
              </a:rPr>
              <a:t> </a:t>
            </a:r>
            <a:endParaRPr lang="en-US" sz="1351" dirty="0">
              <a:solidFill>
                <a:srgbClr val="26A6CF"/>
              </a:solidFill>
            </a:endParaRPr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2567818" y="3596938"/>
            <a:ext cx="151130" cy="151130"/>
          </a:xfrm>
          <a:prstGeom prst="ellipse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</a:endParaRP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9467897" y="3596938"/>
            <a:ext cx="151130" cy="151130"/>
          </a:xfrm>
          <a:prstGeom prst="ellipse">
            <a:avLst/>
          </a:prstGeom>
          <a:solidFill>
            <a:schemeClr val="accent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5317150" y="3596938"/>
            <a:ext cx="151130" cy="151130"/>
          </a:xfrm>
          <a:prstGeom prst="ellipse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6666433" y="3596938"/>
            <a:ext cx="151130" cy="151130"/>
          </a:xfrm>
          <a:prstGeom prst="ellipse">
            <a:avLst/>
          </a:pr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</a:endParaRPr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10808114" y="3596938"/>
            <a:ext cx="151130" cy="151130"/>
          </a:xfrm>
          <a:prstGeom prst="ellipse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953522" y="3622127"/>
            <a:ext cx="100754" cy="100754"/>
          </a:xfrm>
          <a:prstGeom prst="ellipse">
            <a:avLst/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7992693" y="3622127"/>
            <a:ext cx="100754" cy="100754"/>
          </a:xfrm>
          <a:prstGeom prst="ellipse">
            <a:avLst/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49232" y="3211950"/>
            <a:ext cx="14952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2"/>
                </a:solidFill>
                <a:latin typeface="+mj-lt"/>
              </a:rPr>
              <a:t>Cat Photo</a:t>
            </a:r>
            <a:endParaRPr lang="en-AU" sz="9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284271" y="3211950"/>
            <a:ext cx="14850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+mj-lt"/>
              </a:rPr>
              <a:t>Cat </a:t>
            </a:r>
            <a:r>
              <a:rPr lang="en-US" sz="900" dirty="0" smtClean="0">
                <a:latin typeface="+mj-lt"/>
              </a:rPr>
              <a:t>Photo</a:t>
            </a:r>
            <a:endParaRPr lang="en-AU" sz="900" dirty="0"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794610" y="2728272"/>
            <a:ext cx="404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400" dirty="0">
                <a:solidFill>
                  <a:schemeClr val="accent5"/>
                </a:solidFill>
                <a:latin typeface="FontAwesome" pitchFamily="2" charset="0"/>
              </a:rPr>
              <a:t>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841348" y="2728272"/>
            <a:ext cx="404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400" dirty="0">
                <a:solidFill>
                  <a:schemeClr val="accent5"/>
                </a:solidFill>
                <a:latin typeface="FontAwesome" pitchFamily="2" charset="0"/>
              </a:rPr>
              <a:t></a:t>
            </a:r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899784" y="2064346"/>
            <a:ext cx="798602" cy="798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AU" sz="2000" dirty="0">
                <a:solidFill>
                  <a:srgbClr val="FFFFFF"/>
                </a:solidFill>
                <a:latin typeface="FontAwesome" pitchFamily="2" charset="0"/>
              </a:rPr>
              <a:t>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2244081" y="4539992"/>
            <a:ext cx="798602" cy="79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FontAwesome" pitchFamily="2" charset="0"/>
              </a:rPr>
              <a:t></a:t>
            </a:r>
            <a:endParaRPr lang="en-US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222972" y="1489375"/>
            <a:ext cx="23448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5v5 </a:t>
            </a:r>
            <a:r>
              <a:rPr lang="en-US" sz="2400" dirty="0" err="1" smtClean="0">
                <a:solidFill>
                  <a:schemeClr val="tx2"/>
                </a:solidFill>
                <a:latin typeface="+mj-lt"/>
              </a:rPr>
              <a:t>adjGSAA</a:t>
            </a: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/60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895751" y="5409268"/>
            <a:ext cx="149526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Concept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4996833" y="2064346"/>
            <a:ext cx="798602" cy="79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2000" dirty="0">
                <a:solidFill>
                  <a:schemeClr val="bg1"/>
                </a:solidFill>
                <a:latin typeface="FontAwesome" pitchFamily="2" charset="0"/>
              </a:rPr>
              <a:t>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96408" y="1438856"/>
            <a:ext cx="169419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Application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>
            <a:off x="9144164" y="2064346"/>
            <a:ext cx="798602" cy="798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2000" dirty="0">
                <a:solidFill>
                  <a:schemeClr val="bg1"/>
                </a:solidFill>
                <a:latin typeface="FontAwesome" pitchFamily="2" charset="0"/>
              </a:rPr>
              <a:t>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370373" y="1134245"/>
            <a:ext cx="225055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2015-16 Predictions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6342697" y="4539992"/>
            <a:ext cx="798602" cy="79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2000" dirty="0">
                <a:latin typeface="FontAwesome" pitchFamily="2" charset="0"/>
              </a:rPr>
              <a:t></a:t>
            </a:r>
            <a:endParaRPr lang="en-US" sz="2000" dirty="0">
              <a:solidFill>
                <a:srgbClr val="F33745"/>
              </a:solidFill>
              <a:latin typeface="FontAwesome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94367" y="5409268"/>
            <a:ext cx="149526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AU" sz="2400" dirty="0" smtClean="0">
                <a:solidFill>
                  <a:schemeClr val="tx2"/>
                </a:solidFill>
                <a:latin typeface="+mj-lt"/>
              </a:rPr>
              <a:t>Predictive Model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0493615" y="4539992"/>
            <a:ext cx="798602" cy="79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2000" dirty="0">
                <a:latin typeface="FontAwesome" pitchFamily="2" charset="0"/>
              </a:rPr>
              <a:t></a:t>
            </a:r>
            <a:endParaRPr lang="en-US" sz="2000" dirty="0">
              <a:solidFill>
                <a:srgbClr val="F33745"/>
              </a:solidFill>
              <a:latin typeface="FontAwesome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0145285" y="5409268"/>
            <a:ext cx="149526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AU" sz="2400" dirty="0" smtClean="0">
                <a:solidFill>
                  <a:schemeClr val="tx2"/>
                </a:solidFill>
                <a:latin typeface="+mj-lt"/>
              </a:rPr>
              <a:t>Ratings Chart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9536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What is 5v5 </a:t>
            </a:r>
            <a:r>
              <a:rPr lang="en-US" sz="2400" dirty="0" err="1" smtClean="0"/>
              <a:t>adjGSAA</a:t>
            </a:r>
            <a:r>
              <a:rPr lang="en-US" sz="2400" dirty="0" smtClean="0"/>
              <a:t>/60?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5v5 </a:t>
            </a:r>
            <a:r>
              <a:rPr lang="en-US" dirty="0" err="1" smtClean="0"/>
              <a:t>adjGSAA</a:t>
            </a:r>
            <a:r>
              <a:rPr lang="en-US" dirty="0" smtClean="0"/>
              <a:t>/60</a:t>
            </a:r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407655" y="1563196"/>
            <a:ext cx="3876014" cy="46166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en-AU" sz="2400" dirty="0" smtClean="0">
                <a:solidFill>
                  <a:schemeClr val="tx2"/>
                </a:solidFill>
                <a:latin typeface="+mj-lt"/>
              </a:rPr>
              <a:t>Adjusted for Danger Zone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16285" y="1921334"/>
            <a:ext cx="8344791" cy="75713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AU" dirty="0" smtClean="0">
                <a:solidFill>
                  <a:schemeClr val="tx2"/>
                </a:solidFill>
              </a:rPr>
              <a:t>How many more/fewer goals allowed by Our Hero than if a league average goalie faced the same LD, MD, and HD shot volume?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07655" y="3275617"/>
            <a:ext cx="2630538" cy="46166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en-AU" sz="2400" dirty="0" smtClean="0">
                <a:solidFill>
                  <a:schemeClr val="tx2"/>
                </a:solidFill>
                <a:latin typeface="+mj-lt"/>
              </a:rPr>
              <a:t>+/-    60 Minute Rate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07655" y="3603566"/>
            <a:ext cx="7095254" cy="4247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AU" dirty="0" smtClean="0">
                <a:solidFill>
                  <a:schemeClr val="tx2"/>
                </a:solidFill>
              </a:rPr>
              <a:t>League average is 0.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07654" y="4896552"/>
            <a:ext cx="4885008" cy="46166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en-AU" sz="2400" dirty="0" smtClean="0">
                <a:solidFill>
                  <a:schemeClr val="tx2"/>
                </a:solidFill>
                <a:latin typeface="+mj-lt"/>
              </a:rPr>
              <a:t>Control For Situation and Environment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16285" y="5358217"/>
            <a:ext cx="7095254" cy="4247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AU" dirty="0" smtClean="0">
                <a:solidFill>
                  <a:schemeClr val="tx2"/>
                </a:solidFill>
              </a:rPr>
              <a:t>5v5; empirical league-wide </a:t>
            </a:r>
            <a:r>
              <a:rPr lang="en-AU" dirty="0" err="1" smtClean="0">
                <a:solidFill>
                  <a:schemeClr val="tx2"/>
                </a:solidFill>
              </a:rPr>
              <a:t>sh</a:t>
            </a:r>
            <a:r>
              <a:rPr lang="en-AU" dirty="0" smtClean="0">
                <a:solidFill>
                  <a:schemeClr val="tx2"/>
                </a:solidFill>
              </a:rPr>
              <a:t>%.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1" name="Chevron 40"/>
          <p:cNvSpPr/>
          <p:nvPr/>
        </p:nvSpPr>
        <p:spPr>
          <a:xfrm>
            <a:off x="1736733" y="1594443"/>
            <a:ext cx="1518287" cy="791386"/>
          </a:xfrm>
          <a:prstGeom prst="chevron">
            <a:avLst>
              <a:gd name="adj" fmla="val 270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dirty="0">
                <a:solidFill>
                  <a:schemeClr val="bg1"/>
                </a:solidFill>
                <a:latin typeface="FontAwesome" pitchFamily="2" charset="0"/>
              </a:rPr>
              <a:t>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3" name="Chevron 42"/>
          <p:cNvSpPr/>
          <p:nvPr/>
        </p:nvSpPr>
        <p:spPr>
          <a:xfrm>
            <a:off x="1736732" y="3280168"/>
            <a:ext cx="1518287" cy="791386"/>
          </a:xfrm>
          <a:prstGeom prst="chevron">
            <a:avLst>
              <a:gd name="adj" fmla="val 2702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AU" sz="2800" dirty="0">
                <a:solidFill>
                  <a:srgbClr val="FFFFFF"/>
                </a:solidFill>
                <a:latin typeface="FontAwesome" pitchFamily="2" charset="0"/>
              </a:rPr>
              <a:t></a:t>
            </a:r>
            <a:endParaRPr lang="en-US" sz="2800" dirty="0"/>
          </a:p>
        </p:txBody>
      </p:sp>
      <p:sp>
        <p:nvSpPr>
          <p:cNvPr id="44" name="Chevron 43"/>
          <p:cNvSpPr/>
          <p:nvPr/>
        </p:nvSpPr>
        <p:spPr>
          <a:xfrm>
            <a:off x="1736733" y="4965893"/>
            <a:ext cx="1518287" cy="791386"/>
          </a:xfrm>
          <a:prstGeom prst="chevron">
            <a:avLst>
              <a:gd name="adj" fmla="val 2702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AU" sz="2800" dirty="0">
                <a:solidFill>
                  <a:srgbClr val="FFFFFF"/>
                </a:solidFill>
                <a:latin typeface="FontAwesome" pitchFamily="2" charset="0"/>
              </a:rPr>
              <a:t>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95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id-ID" sz="2400" dirty="0" err="1" smtClean="0"/>
              <a:t>Danger</a:t>
            </a:r>
            <a:r>
              <a:rPr lang="id-ID" sz="2400" dirty="0" smtClean="0"/>
              <a:t> </a:t>
            </a:r>
            <a:r>
              <a:rPr lang="id-ID" sz="2400" dirty="0" err="1" smtClean="0"/>
              <a:t>Zones</a:t>
            </a:r>
            <a:endParaRPr lang="id-ID" sz="2400" dirty="0"/>
          </a:p>
        </p:txBody>
      </p:sp>
      <p:sp>
        <p:nvSpPr>
          <p:cNvPr id="86" name="Text Placeholder 22"/>
          <p:cNvSpPr txBox="1">
            <a:spLocks/>
          </p:cNvSpPr>
          <p:nvPr/>
        </p:nvSpPr>
        <p:spPr>
          <a:xfrm>
            <a:off x="1432105" y="3461782"/>
            <a:ext cx="1818787" cy="2864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400" dirty="0" smtClean="0">
                <a:solidFill>
                  <a:schemeClr val="tx2"/>
                </a:solidFill>
                <a:latin typeface="+mj-lt"/>
              </a:rPr>
              <a:t>Peter Mark</a:t>
            </a:r>
            <a:endParaRPr lang="en-AU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1026" name="Picture 2" descr="anger zone 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874" y="720671"/>
            <a:ext cx="4465791" cy="49616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ccess ra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28" y="1319531"/>
            <a:ext cx="4383940" cy="428450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741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Improving Comparative Tools</a:t>
            </a:r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7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60" y="590840"/>
            <a:ext cx="10498682" cy="566690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98115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What is 5v5 </a:t>
            </a:r>
            <a:r>
              <a:rPr lang="en-US" sz="2400" dirty="0" err="1" smtClean="0"/>
              <a:t>adjGSAA</a:t>
            </a:r>
            <a:r>
              <a:rPr lang="en-US" sz="2400" dirty="0" smtClean="0"/>
              <a:t>/60?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5v5 </a:t>
            </a:r>
            <a:r>
              <a:rPr lang="en-US" dirty="0" err="1" smtClean="0"/>
              <a:t>adjGSAA</a:t>
            </a:r>
            <a:r>
              <a:rPr lang="en-US" dirty="0" smtClean="0"/>
              <a:t>/60</a:t>
            </a:r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407655" y="1563196"/>
            <a:ext cx="3876014" cy="46166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en-AU" sz="2400" dirty="0" smtClean="0">
                <a:solidFill>
                  <a:schemeClr val="tx2"/>
                </a:solidFill>
                <a:latin typeface="+mj-lt"/>
              </a:rPr>
              <a:t>Adjusted for Danger Zone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16285" y="1921334"/>
            <a:ext cx="8344791" cy="75713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AU" dirty="0" smtClean="0">
                <a:solidFill>
                  <a:schemeClr val="tx2"/>
                </a:solidFill>
              </a:rPr>
              <a:t>How many more/fewer goals allowed by Our Hero than if a league average goalie faced the same LD, MD, and HD shot volume?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07655" y="3275617"/>
            <a:ext cx="2630538" cy="46166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en-AU" sz="2400" dirty="0" smtClean="0">
                <a:solidFill>
                  <a:schemeClr val="tx2"/>
                </a:solidFill>
                <a:latin typeface="+mj-lt"/>
              </a:rPr>
              <a:t>+/-    60 Minute Rate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07655" y="3603566"/>
            <a:ext cx="7095254" cy="4247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AU" dirty="0" smtClean="0">
                <a:solidFill>
                  <a:schemeClr val="tx2"/>
                </a:solidFill>
              </a:rPr>
              <a:t>League average is 0.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07654" y="4896552"/>
            <a:ext cx="4885008" cy="46166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en-AU" sz="2400" dirty="0" smtClean="0">
                <a:solidFill>
                  <a:schemeClr val="tx2"/>
                </a:solidFill>
                <a:latin typeface="+mj-lt"/>
              </a:rPr>
              <a:t>Control For Situation and Environment</a:t>
            </a:r>
            <a:endParaRPr lang="en-A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16285" y="5358217"/>
            <a:ext cx="7095254" cy="4247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AU" dirty="0" smtClean="0">
                <a:solidFill>
                  <a:schemeClr val="tx2"/>
                </a:solidFill>
              </a:rPr>
              <a:t>5v5; empirical league-wide </a:t>
            </a:r>
            <a:r>
              <a:rPr lang="en-AU" dirty="0" err="1" smtClean="0">
                <a:solidFill>
                  <a:schemeClr val="tx2"/>
                </a:solidFill>
              </a:rPr>
              <a:t>sh</a:t>
            </a:r>
            <a:r>
              <a:rPr lang="en-AU" dirty="0" smtClean="0">
                <a:solidFill>
                  <a:schemeClr val="tx2"/>
                </a:solidFill>
              </a:rPr>
              <a:t>%; </a:t>
            </a:r>
            <a:r>
              <a:rPr lang="en-AU" b="1" dirty="0" smtClean="0">
                <a:solidFill>
                  <a:schemeClr val="tx2"/>
                </a:solidFill>
              </a:rPr>
              <a:t>compare across seasons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1" name="Chevron 40"/>
          <p:cNvSpPr/>
          <p:nvPr/>
        </p:nvSpPr>
        <p:spPr>
          <a:xfrm>
            <a:off x="1736733" y="1594443"/>
            <a:ext cx="1518287" cy="791386"/>
          </a:xfrm>
          <a:prstGeom prst="chevron">
            <a:avLst>
              <a:gd name="adj" fmla="val 270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dirty="0">
                <a:solidFill>
                  <a:schemeClr val="bg1"/>
                </a:solidFill>
                <a:latin typeface="FontAwesome" pitchFamily="2" charset="0"/>
              </a:rPr>
              <a:t>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3" name="Chevron 42"/>
          <p:cNvSpPr/>
          <p:nvPr/>
        </p:nvSpPr>
        <p:spPr>
          <a:xfrm>
            <a:off x="1736732" y="3280168"/>
            <a:ext cx="1518287" cy="791386"/>
          </a:xfrm>
          <a:prstGeom prst="chevron">
            <a:avLst>
              <a:gd name="adj" fmla="val 2702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AU" sz="2800" dirty="0">
                <a:solidFill>
                  <a:srgbClr val="FFFFFF"/>
                </a:solidFill>
                <a:latin typeface="FontAwesome" pitchFamily="2" charset="0"/>
              </a:rPr>
              <a:t></a:t>
            </a:r>
            <a:endParaRPr lang="en-US" sz="2800" dirty="0"/>
          </a:p>
        </p:txBody>
      </p:sp>
      <p:sp>
        <p:nvSpPr>
          <p:cNvPr id="44" name="Chevron 43"/>
          <p:cNvSpPr/>
          <p:nvPr/>
        </p:nvSpPr>
        <p:spPr>
          <a:xfrm>
            <a:off x="1736733" y="4965893"/>
            <a:ext cx="1518287" cy="791386"/>
          </a:xfrm>
          <a:prstGeom prst="chevron">
            <a:avLst>
              <a:gd name="adj" fmla="val 2702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AU" sz="2800" dirty="0">
                <a:solidFill>
                  <a:srgbClr val="FFFFFF"/>
                </a:solidFill>
                <a:latin typeface="FontAwesome" pitchFamily="2" charset="0"/>
              </a:rPr>
              <a:t>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694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Formula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49624" y="2070848"/>
            <a:ext cx="111934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</a:rPr>
              <a:t>(total LD shots faced by </a:t>
            </a:r>
            <a:r>
              <a:rPr lang="en-US" sz="2000" b="1" dirty="0" smtClean="0">
                <a:solidFill>
                  <a:schemeClr val="accent6"/>
                </a:solidFill>
              </a:rPr>
              <a:t>Our Hero)*(</a:t>
            </a:r>
            <a:r>
              <a:rPr lang="en-US" sz="2000" b="1" dirty="0">
                <a:solidFill>
                  <a:schemeClr val="accent6"/>
                </a:solidFill>
              </a:rPr>
              <a:t>1 - LD </a:t>
            </a:r>
            <a:r>
              <a:rPr lang="en-US" sz="2000" b="1" dirty="0" err="1">
                <a:solidFill>
                  <a:schemeClr val="accent6"/>
                </a:solidFill>
              </a:rPr>
              <a:t>lg</a:t>
            </a:r>
            <a:r>
              <a:rPr lang="en-US" sz="2000" b="1" dirty="0">
                <a:solidFill>
                  <a:schemeClr val="accent6"/>
                </a:solidFill>
              </a:rPr>
              <a:t> </a:t>
            </a:r>
            <a:r>
              <a:rPr lang="en-US" sz="2000" b="1" dirty="0" err="1">
                <a:solidFill>
                  <a:schemeClr val="accent6"/>
                </a:solidFill>
              </a:rPr>
              <a:t>avg</a:t>
            </a:r>
            <a:r>
              <a:rPr lang="en-US" sz="2000" b="1" dirty="0">
                <a:solidFill>
                  <a:schemeClr val="accent6"/>
                </a:solidFill>
              </a:rPr>
              <a:t> </a:t>
            </a:r>
            <a:r>
              <a:rPr lang="en-US" sz="2000" b="1" dirty="0" err="1">
                <a:solidFill>
                  <a:schemeClr val="accent6"/>
                </a:solidFill>
              </a:rPr>
              <a:t>sv</a:t>
            </a:r>
            <a:r>
              <a:rPr lang="en-US" sz="2000" b="1" dirty="0">
                <a:solidFill>
                  <a:schemeClr val="accent6"/>
                </a:solidFill>
              </a:rPr>
              <a:t>%) - LD goals allowed by </a:t>
            </a:r>
            <a:r>
              <a:rPr lang="en-US" sz="2000" b="1" dirty="0" smtClean="0">
                <a:solidFill>
                  <a:schemeClr val="accent6"/>
                </a:solidFill>
              </a:rPr>
              <a:t>Our Hero = </a:t>
            </a:r>
            <a:r>
              <a:rPr lang="en-US" sz="2000" b="1" dirty="0">
                <a:solidFill>
                  <a:schemeClr val="accent6"/>
                </a:solidFill>
              </a:rPr>
              <a:t>LGSAA</a:t>
            </a:r>
          </a:p>
          <a:p>
            <a:endParaRPr lang="en-US" sz="2000" b="1" dirty="0" smtClean="0">
              <a:solidFill>
                <a:srgbClr val="FFC000"/>
              </a:solidFill>
            </a:endParaRPr>
          </a:p>
          <a:p>
            <a:r>
              <a:rPr lang="en-US" sz="2000" b="1" dirty="0" smtClean="0">
                <a:solidFill>
                  <a:srgbClr val="FFC000"/>
                </a:solidFill>
              </a:rPr>
              <a:t>(</a:t>
            </a:r>
            <a:r>
              <a:rPr lang="en-US" sz="2000" b="1" dirty="0">
                <a:solidFill>
                  <a:srgbClr val="FFC000"/>
                </a:solidFill>
              </a:rPr>
              <a:t>total MD shots faced by </a:t>
            </a:r>
            <a:r>
              <a:rPr lang="en-US" sz="2000" b="1" dirty="0" smtClean="0">
                <a:solidFill>
                  <a:srgbClr val="FFC000"/>
                </a:solidFill>
              </a:rPr>
              <a:t>Our Hero)*(</a:t>
            </a:r>
            <a:r>
              <a:rPr lang="en-US" sz="2000" b="1" dirty="0">
                <a:solidFill>
                  <a:srgbClr val="FFC000"/>
                </a:solidFill>
              </a:rPr>
              <a:t>1 - MD </a:t>
            </a:r>
            <a:r>
              <a:rPr lang="en-US" sz="2000" b="1" dirty="0" err="1">
                <a:solidFill>
                  <a:srgbClr val="FFC000"/>
                </a:solidFill>
              </a:rPr>
              <a:t>lg</a:t>
            </a:r>
            <a:r>
              <a:rPr lang="en-US" sz="2000" b="1" dirty="0">
                <a:solidFill>
                  <a:srgbClr val="FFC000"/>
                </a:solidFill>
              </a:rPr>
              <a:t> </a:t>
            </a:r>
            <a:r>
              <a:rPr lang="en-US" sz="2000" b="1" dirty="0" err="1">
                <a:solidFill>
                  <a:srgbClr val="FFC000"/>
                </a:solidFill>
              </a:rPr>
              <a:t>avg</a:t>
            </a:r>
            <a:r>
              <a:rPr lang="en-US" sz="2000" b="1" dirty="0">
                <a:solidFill>
                  <a:srgbClr val="FFC000"/>
                </a:solidFill>
              </a:rPr>
              <a:t> </a:t>
            </a:r>
            <a:r>
              <a:rPr lang="en-US" sz="2000" b="1" dirty="0" err="1">
                <a:solidFill>
                  <a:srgbClr val="FFC000"/>
                </a:solidFill>
              </a:rPr>
              <a:t>sv</a:t>
            </a:r>
            <a:r>
              <a:rPr lang="en-US" sz="2000" b="1" dirty="0">
                <a:solidFill>
                  <a:srgbClr val="FFC000"/>
                </a:solidFill>
              </a:rPr>
              <a:t>%) - MD goals allowed by </a:t>
            </a:r>
            <a:r>
              <a:rPr lang="en-US" sz="2000" b="1" dirty="0" smtClean="0">
                <a:solidFill>
                  <a:srgbClr val="FFC000"/>
                </a:solidFill>
              </a:rPr>
              <a:t>Our Hero </a:t>
            </a:r>
            <a:r>
              <a:rPr lang="en-US" sz="2000" b="1" dirty="0">
                <a:solidFill>
                  <a:srgbClr val="FFC000"/>
                </a:solidFill>
              </a:rPr>
              <a:t>= MGSAA</a:t>
            </a:r>
          </a:p>
          <a:p>
            <a:endParaRPr lang="en-US" sz="2000" b="1" dirty="0" smtClean="0">
              <a:solidFill>
                <a:srgbClr val="595959"/>
              </a:solidFill>
            </a:endParaRPr>
          </a:p>
          <a:p>
            <a:r>
              <a:rPr lang="en-US" sz="2000" b="1" dirty="0" smtClean="0">
                <a:solidFill>
                  <a:srgbClr val="595959"/>
                </a:solidFill>
              </a:rPr>
              <a:t>(</a:t>
            </a:r>
            <a:r>
              <a:rPr lang="en-US" sz="2000" b="1" dirty="0">
                <a:solidFill>
                  <a:srgbClr val="595959"/>
                </a:solidFill>
              </a:rPr>
              <a:t>total HD shots faced by </a:t>
            </a:r>
            <a:r>
              <a:rPr lang="en-US" sz="2000" b="1" dirty="0" smtClean="0">
                <a:solidFill>
                  <a:srgbClr val="595959"/>
                </a:solidFill>
              </a:rPr>
              <a:t>Our Hero)*(</a:t>
            </a:r>
            <a:r>
              <a:rPr lang="en-US" sz="2000" b="1" dirty="0">
                <a:solidFill>
                  <a:srgbClr val="595959"/>
                </a:solidFill>
              </a:rPr>
              <a:t>1 - HD </a:t>
            </a:r>
            <a:r>
              <a:rPr lang="en-US" sz="2000" b="1" dirty="0" err="1">
                <a:solidFill>
                  <a:srgbClr val="595959"/>
                </a:solidFill>
              </a:rPr>
              <a:t>lg</a:t>
            </a:r>
            <a:r>
              <a:rPr lang="en-US" sz="2000" b="1" dirty="0">
                <a:solidFill>
                  <a:srgbClr val="595959"/>
                </a:solidFill>
              </a:rPr>
              <a:t> </a:t>
            </a:r>
            <a:r>
              <a:rPr lang="en-US" sz="2000" b="1" dirty="0" err="1">
                <a:solidFill>
                  <a:srgbClr val="595959"/>
                </a:solidFill>
              </a:rPr>
              <a:t>avg</a:t>
            </a:r>
            <a:r>
              <a:rPr lang="en-US" sz="2000" b="1" dirty="0">
                <a:solidFill>
                  <a:srgbClr val="595959"/>
                </a:solidFill>
              </a:rPr>
              <a:t> </a:t>
            </a:r>
            <a:r>
              <a:rPr lang="en-US" sz="2000" b="1" dirty="0" err="1">
                <a:solidFill>
                  <a:srgbClr val="595959"/>
                </a:solidFill>
              </a:rPr>
              <a:t>sv</a:t>
            </a:r>
            <a:r>
              <a:rPr lang="en-US" sz="2000" b="1" dirty="0">
                <a:solidFill>
                  <a:srgbClr val="595959"/>
                </a:solidFill>
              </a:rPr>
              <a:t>%) - HD goals allowed by </a:t>
            </a:r>
            <a:r>
              <a:rPr lang="en-US" sz="2000" b="1" dirty="0" smtClean="0">
                <a:solidFill>
                  <a:srgbClr val="595959"/>
                </a:solidFill>
              </a:rPr>
              <a:t>Our Hero= </a:t>
            </a:r>
            <a:r>
              <a:rPr lang="en-US" sz="2000" b="1" dirty="0">
                <a:solidFill>
                  <a:srgbClr val="595959"/>
                </a:solidFill>
              </a:rPr>
              <a:t>HGSAA</a:t>
            </a:r>
          </a:p>
          <a:p>
            <a:endParaRPr lang="en-US" sz="2000" dirty="0"/>
          </a:p>
          <a:p>
            <a:endParaRPr lang="en-US" sz="2400" b="1" dirty="0" smtClean="0"/>
          </a:p>
          <a:p>
            <a:r>
              <a:rPr lang="en-US" sz="2400" b="1" dirty="0" smtClean="0"/>
              <a:t>((LGSAA+MGSAA+HGSAA)/goalie TOI)/60 = </a:t>
            </a:r>
            <a:r>
              <a:rPr lang="en-US" sz="2400" b="1" i="1" dirty="0" err="1" smtClean="0"/>
              <a:t>adjGSAA</a:t>
            </a:r>
            <a:r>
              <a:rPr lang="en-US" sz="2400" b="1" i="1" dirty="0" smtClean="0"/>
              <a:t>/60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84839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Cat Voodoo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 smtClean="0"/>
              <a:t>adjGSAA</a:t>
            </a:r>
            <a:r>
              <a:rPr lang="en-US" dirty="0" smtClean="0"/>
              <a:t>/60</a:t>
            </a:r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10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052" y="696820"/>
            <a:ext cx="7620000" cy="54356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519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2014-15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 smtClean="0"/>
              <a:t>adjGSAA</a:t>
            </a:r>
            <a:r>
              <a:rPr lang="en-US" dirty="0" smtClean="0"/>
              <a:t>/60</a:t>
            </a:r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11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637881" y="1544639"/>
            <a:ext cx="1865760" cy="1865760"/>
            <a:chOff x="1447864" y="1680671"/>
            <a:chExt cx="1256032" cy="1256032"/>
          </a:xfrm>
        </p:grpSpPr>
        <p:sp>
          <p:nvSpPr>
            <p:cNvPr id="11" name="Donut 10"/>
            <p:cNvSpPr/>
            <p:nvPr/>
          </p:nvSpPr>
          <p:spPr>
            <a:xfrm>
              <a:off x="1447864" y="1680671"/>
              <a:ext cx="1256032" cy="1256032"/>
            </a:xfrm>
            <a:prstGeom prst="donut">
              <a:avLst>
                <a:gd name="adj" fmla="val 1168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Block Arc 11"/>
            <p:cNvSpPr/>
            <p:nvPr/>
          </p:nvSpPr>
          <p:spPr>
            <a:xfrm>
              <a:off x="1447864" y="1680671"/>
              <a:ext cx="1256032" cy="1256032"/>
            </a:xfrm>
            <a:prstGeom prst="blockArc">
              <a:avLst>
                <a:gd name="adj1" fmla="val 16162069"/>
                <a:gd name="adj2" fmla="val 7846899"/>
                <a:gd name="adj3" fmla="val 1099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091680" y="2166782"/>
            <a:ext cx="964727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 smtClean="0">
                <a:solidFill>
                  <a:schemeClr val="accent6"/>
                </a:solidFill>
                <a:latin typeface="Roboto black"/>
                <a:cs typeface="Roboto black"/>
              </a:rPr>
              <a:t>61%</a:t>
            </a:r>
            <a:endParaRPr lang="en-US" sz="3200" dirty="0">
              <a:solidFill>
                <a:schemeClr val="accent6"/>
              </a:solidFill>
              <a:latin typeface="Roboto black"/>
              <a:cs typeface="Roboto black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35761" y="3789393"/>
            <a:ext cx="1270000" cy="486297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200" dirty="0" smtClean="0"/>
              <a:t>Above Average</a:t>
            </a:r>
            <a:endParaRPr lang="en-US" sz="1200" spc="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40" y="190837"/>
            <a:ext cx="8945205" cy="608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69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2012-15 (3 </a:t>
            </a:r>
            <a:r>
              <a:rPr lang="en-US" sz="2400" dirty="0" err="1" smtClean="0"/>
              <a:t>yr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 smtClean="0"/>
              <a:t>adjGSAA</a:t>
            </a:r>
            <a:r>
              <a:rPr lang="en-US" dirty="0" smtClean="0"/>
              <a:t>/60</a:t>
            </a:r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12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637881" y="1544639"/>
            <a:ext cx="1865760" cy="1865760"/>
            <a:chOff x="1447864" y="1680671"/>
            <a:chExt cx="1256032" cy="1256032"/>
          </a:xfrm>
        </p:grpSpPr>
        <p:sp>
          <p:nvSpPr>
            <p:cNvPr id="11" name="Donut 10"/>
            <p:cNvSpPr/>
            <p:nvPr/>
          </p:nvSpPr>
          <p:spPr>
            <a:xfrm>
              <a:off x="1447864" y="1680671"/>
              <a:ext cx="1256032" cy="1256032"/>
            </a:xfrm>
            <a:prstGeom prst="donut">
              <a:avLst>
                <a:gd name="adj" fmla="val 1168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Block Arc 11"/>
            <p:cNvSpPr/>
            <p:nvPr/>
          </p:nvSpPr>
          <p:spPr>
            <a:xfrm>
              <a:off x="1447864" y="1680671"/>
              <a:ext cx="1256032" cy="1256032"/>
            </a:xfrm>
            <a:prstGeom prst="blockArc">
              <a:avLst>
                <a:gd name="adj1" fmla="val 16162069"/>
                <a:gd name="adj2" fmla="val 10016542"/>
                <a:gd name="adj3" fmla="val 1060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105806" y="2166782"/>
            <a:ext cx="9364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 smtClean="0">
                <a:solidFill>
                  <a:schemeClr val="accent6"/>
                </a:solidFill>
                <a:latin typeface="Roboto black"/>
                <a:cs typeface="Roboto black"/>
              </a:rPr>
              <a:t>71%</a:t>
            </a:r>
            <a:endParaRPr lang="en-US" sz="3200" dirty="0">
              <a:solidFill>
                <a:schemeClr val="accent6"/>
              </a:solidFill>
              <a:latin typeface="Roboto black"/>
              <a:cs typeface="Roboto black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35761" y="3789393"/>
            <a:ext cx="1270000" cy="486297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200" dirty="0" smtClean="0"/>
              <a:t>Above Average</a:t>
            </a:r>
            <a:endParaRPr lang="en-US" sz="1200" spc="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440" y="172553"/>
            <a:ext cx="8945205" cy="608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34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2005-15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 smtClean="0"/>
              <a:t>adjGSAA</a:t>
            </a:r>
            <a:r>
              <a:rPr lang="en-US" dirty="0" smtClean="0"/>
              <a:t>/60</a:t>
            </a:r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13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637881" y="1544639"/>
            <a:ext cx="1865760" cy="1865760"/>
            <a:chOff x="1447864" y="1680671"/>
            <a:chExt cx="1256032" cy="1256032"/>
          </a:xfrm>
        </p:grpSpPr>
        <p:sp>
          <p:nvSpPr>
            <p:cNvPr id="11" name="Donut 10"/>
            <p:cNvSpPr/>
            <p:nvPr/>
          </p:nvSpPr>
          <p:spPr>
            <a:xfrm>
              <a:off x="1447864" y="1680671"/>
              <a:ext cx="1256032" cy="1256032"/>
            </a:xfrm>
            <a:prstGeom prst="donut">
              <a:avLst>
                <a:gd name="adj" fmla="val 1168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Block Arc 11"/>
            <p:cNvSpPr/>
            <p:nvPr/>
          </p:nvSpPr>
          <p:spPr>
            <a:xfrm>
              <a:off x="1447864" y="1680671"/>
              <a:ext cx="1256032" cy="1256032"/>
            </a:xfrm>
            <a:prstGeom prst="blockArc">
              <a:avLst>
                <a:gd name="adj1" fmla="val 16162069"/>
                <a:gd name="adj2" fmla="val 7060091"/>
                <a:gd name="adj3" fmla="val 1179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105806" y="2166782"/>
            <a:ext cx="9364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 smtClean="0">
                <a:solidFill>
                  <a:schemeClr val="accent6"/>
                </a:solidFill>
                <a:latin typeface="Roboto black"/>
                <a:cs typeface="Roboto black"/>
              </a:rPr>
              <a:t>54%</a:t>
            </a:r>
            <a:endParaRPr lang="en-US" sz="3200" dirty="0">
              <a:solidFill>
                <a:schemeClr val="accent6"/>
              </a:solidFill>
              <a:latin typeface="Roboto black"/>
              <a:cs typeface="Roboto black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35761" y="3789393"/>
            <a:ext cx="1270000" cy="486297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200" dirty="0" smtClean="0"/>
              <a:t>Above Average</a:t>
            </a:r>
            <a:endParaRPr lang="en-US" sz="1200" spc="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739" y="236766"/>
            <a:ext cx="9386006" cy="602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384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G.O.A.T.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 smtClean="0"/>
              <a:t>adjGSAA</a:t>
            </a:r>
            <a:r>
              <a:rPr lang="en-US" dirty="0" smtClean="0"/>
              <a:t>/60</a:t>
            </a:r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14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11" y="272714"/>
            <a:ext cx="9187634" cy="58937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808" y="4365041"/>
            <a:ext cx="2482237" cy="1801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6906"/>
            <a:ext cx="2918660" cy="19457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73621" y="3052679"/>
            <a:ext cx="946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=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32" y="3653177"/>
            <a:ext cx="2340864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97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6807066" y="950542"/>
            <a:ext cx="47133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Goalie Stats Are </a:t>
            </a:r>
          </a:p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Not Created Equally</a:t>
            </a:r>
            <a:endParaRPr lang="en-US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7" name="Text Placeholder 33"/>
          <p:cNvSpPr txBox="1">
            <a:spLocks/>
          </p:cNvSpPr>
          <p:nvPr/>
        </p:nvSpPr>
        <p:spPr>
          <a:xfrm>
            <a:off x="7625305" y="2497641"/>
            <a:ext cx="3895154" cy="1867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400" b="1" dirty="0" smtClean="0">
                <a:solidFill>
                  <a:schemeClr val="accent6"/>
                </a:solidFill>
                <a:latin typeface="+mj-lt"/>
              </a:rPr>
              <a:t>Inconsistency = Bad</a:t>
            </a:r>
            <a:endParaRPr lang="en-AU" sz="24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8" name="Text Placeholder 32"/>
          <p:cNvSpPr txBox="1">
            <a:spLocks/>
          </p:cNvSpPr>
          <p:nvPr/>
        </p:nvSpPr>
        <p:spPr>
          <a:xfrm>
            <a:off x="7625303" y="3939826"/>
            <a:ext cx="3895156" cy="7360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en-US" sz="11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9" name="Text Placeholder 33"/>
          <p:cNvSpPr txBox="1">
            <a:spLocks/>
          </p:cNvSpPr>
          <p:nvPr/>
        </p:nvSpPr>
        <p:spPr>
          <a:xfrm>
            <a:off x="7625305" y="3693110"/>
            <a:ext cx="4053984" cy="246716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400" b="1" dirty="0" smtClean="0">
                <a:solidFill>
                  <a:schemeClr val="accent6"/>
                </a:solidFill>
                <a:latin typeface="+mj-lt"/>
              </a:rPr>
              <a:t>Consistently Above </a:t>
            </a:r>
            <a:r>
              <a:rPr lang="en-AU" sz="2400" b="1" dirty="0" err="1" smtClean="0">
                <a:solidFill>
                  <a:schemeClr val="accent6"/>
                </a:solidFill>
                <a:latin typeface="+mj-lt"/>
              </a:rPr>
              <a:t>Avg</a:t>
            </a:r>
            <a:r>
              <a:rPr lang="en-AU" sz="2400" b="1" dirty="0" smtClean="0">
                <a:solidFill>
                  <a:schemeClr val="accent6"/>
                </a:solidFill>
                <a:latin typeface="+mj-lt"/>
              </a:rPr>
              <a:t> = Rare</a:t>
            </a:r>
            <a:endParaRPr lang="en-AU" sz="24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6914481" y="2495049"/>
            <a:ext cx="551992" cy="55199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FontAwesome" pitchFamily="2" charset="0"/>
              </a:rPr>
              <a:t></a:t>
            </a:r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6914481" y="3680013"/>
            <a:ext cx="551992" cy="551992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  <a:latin typeface="FontAwesome" pitchFamily="2" charset="0"/>
              </a:rPr>
              <a:t></a:t>
            </a:r>
          </a:p>
        </p:txBody>
      </p:sp>
      <p:sp>
        <p:nvSpPr>
          <p:cNvPr id="42" name="Text Placeholder 32"/>
          <p:cNvSpPr txBox="1">
            <a:spLocks/>
          </p:cNvSpPr>
          <p:nvPr/>
        </p:nvSpPr>
        <p:spPr>
          <a:xfrm>
            <a:off x="7625303" y="5149358"/>
            <a:ext cx="3895156" cy="7360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en-US" sz="11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3" name="Text Placeholder 33"/>
          <p:cNvSpPr txBox="1">
            <a:spLocks/>
          </p:cNvSpPr>
          <p:nvPr/>
        </p:nvSpPr>
        <p:spPr>
          <a:xfrm>
            <a:off x="7625305" y="4902642"/>
            <a:ext cx="3895154" cy="1867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400" b="1" dirty="0" smtClean="0">
                <a:solidFill>
                  <a:schemeClr val="accent6"/>
                </a:solidFill>
                <a:latin typeface="+mj-lt"/>
              </a:rPr>
              <a:t>Elite = 60%+ Above Avg.</a:t>
            </a:r>
            <a:endParaRPr lang="en-AU" sz="24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6914481" y="4889545"/>
            <a:ext cx="551992" cy="5519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AU" dirty="0">
                <a:solidFill>
                  <a:srgbClr val="FFFFFF"/>
                </a:solidFill>
                <a:latin typeface="FontAwesome" pitchFamily="2" charset="0"/>
              </a:rPr>
              <a:t>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16" y="1087606"/>
            <a:ext cx="6388150" cy="463208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5336754" y="1199522"/>
            <a:ext cx="1318079" cy="1295527"/>
            <a:chOff x="1447864" y="1680671"/>
            <a:chExt cx="1256032" cy="1256032"/>
          </a:xfrm>
        </p:grpSpPr>
        <p:sp>
          <p:nvSpPr>
            <p:cNvPr id="21" name="Donut 20"/>
            <p:cNvSpPr/>
            <p:nvPr/>
          </p:nvSpPr>
          <p:spPr>
            <a:xfrm>
              <a:off x="1447864" y="1680671"/>
              <a:ext cx="1256032" cy="1256032"/>
            </a:xfrm>
            <a:prstGeom prst="donut">
              <a:avLst>
                <a:gd name="adj" fmla="val 1168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  <p:sp>
          <p:nvSpPr>
            <p:cNvPr id="22" name="Block Arc 21"/>
            <p:cNvSpPr/>
            <p:nvPr/>
          </p:nvSpPr>
          <p:spPr>
            <a:xfrm>
              <a:off x="1447864" y="1680671"/>
              <a:ext cx="1256032" cy="1256032"/>
            </a:xfrm>
            <a:prstGeom prst="blockArc">
              <a:avLst>
                <a:gd name="adj1" fmla="val 16162069"/>
                <a:gd name="adj2" fmla="val 8784650"/>
                <a:gd name="adj3" fmla="val 1140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5456133" y="1562170"/>
            <a:ext cx="1079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 smtClean="0">
                <a:solidFill>
                  <a:schemeClr val="accent6"/>
                </a:solidFill>
                <a:latin typeface="Roboto black"/>
                <a:cs typeface="Roboto black"/>
              </a:rPr>
              <a:t>62.7%</a:t>
            </a:r>
            <a:endParaRPr lang="en-US" sz="2400" dirty="0">
              <a:solidFill>
                <a:schemeClr val="accent6"/>
              </a:solidFill>
              <a:latin typeface="Roboto black"/>
              <a:cs typeface="Roboto black"/>
            </a:endParaRPr>
          </a:p>
        </p:txBody>
      </p:sp>
    </p:spTree>
    <p:extLst>
      <p:ext uri="{BB962C8B-B14F-4D97-AF65-F5344CB8AC3E}">
        <p14:creationId xmlns:p14="http://schemas.microsoft.com/office/powerpoint/2010/main" val="2652374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2" name="Text Placeholder 32"/>
          <p:cNvSpPr txBox="1">
            <a:spLocks/>
          </p:cNvSpPr>
          <p:nvPr/>
        </p:nvSpPr>
        <p:spPr>
          <a:xfrm>
            <a:off x="7625303" y="5149358"/>
            <a:ext cx="3895156" cy="7360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en-US" sz="11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41" y="158828"/>
            <a:ext cx="8831847" cy="6404018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9816482" y="710803"/>
            <a:ext cx="1318079" cy="1295527"/>
            <a:chOff x="1447864" y="1680671"/>
            <a:chExt cx="1256032" cy="1256032"/>
          </a:xfrm>
        </p:grpSpPr>
        <p:sp>
          <p:nvSpPr>
            <p:cNvPr id="19" name="Donut 18"/>
            <p:cNvSpPr/>
            <p:nvPr/>
          </p:nvSpPr>
          <p:spPr>
            <a:xfrm>
              <a:off x="1447864" y="1680671"/>
              <a:ext cx="1256032" cy="1256032"/>
            </a:xfrm>
            <a:prstGeom prst="donut">
              <a:avLst>
                <a:gd name="adj" fmla="val 1168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  <p:sp>
          <p:nvSpPr>
            <p:cNvPr id="24" name="Block Arc 23"/>
            <p:cNvSpPr/>
            <p:nvPr/>
          </p:nvSpPr>
          <p:spPr>
            <a:xfrm>
              <a:off x="1447864" y="1680671"/>
              <a:ext cx="1256032" cy="1256032"/>
            </a:xfrm>
            <a:prstGeom prst="blockArc">
              <a:avLst>
                <a:gd name="adj1" fmla="val 16162069"/>
                <a:gd name="adj2" fmla="val 6670853"/>
                <a:gd name="adj3" fmla="val 10965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9935861" y="1073451"/>
            <a:ext cx="1079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 smtClean="0">
                <a:solidFill>
                  <a:schemeClr val="accent6"/>
                </a:solidFill>
                <a:latin typeface="Roboto black"/>
                <a:cs typeface="Roboto black"/>
              </a:rPr>
              <a:t>56.4%</a:t>
            </a:r>
            <a:endParaRPr lang="en-US" sz="2400" dirty="0">
              <a:solidFill>
                <a:schemeClr val="accent6"/>
              </a:solidFill>
              <a:latin typeface="Roboto black"/>
              <a:cs typeface="Roboto black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9816482" y="4471895"/>
            <a:ext cx="1318079" cy="1295527"/>
            <a:chOff x="1447864" y="1680671"/>
            <a:chExt cx="1256032" cy="1256032"/>
          </a:xfrm>
        </p:grpSpPr>
        <p:sp>
          <p:nvSpPr>
            <p:cNvPr id="27" name="Donut 26"/>
            <p:cNvSpPr/>
            <p:nvPr/>
          </p:nvSpPr>
          <p:spPr>
            <a:xfrm>
              <a:off x="1447864" y="1680671"/>
              <a:ext cx="1256032" cy="1256032"/>
            </a:xfrm>
            <a:prstGeom prst="donut">
              <a:avLst>
                <a:gd name="adj" fmla="val 1168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  <p:sp>
          <p:nvSpPr>
            <p:cNvPr id="28" name="Block Arc 27"/>
            <p:cNvSpPr/>
            <p:nvPr/>
          </p:nvSpPr>
          <p:spPr>
            <a:xfrm>
              <a:off x="1447864" y="1680671"/>
              <a:ext cx="1256032" cy="1256032"/>
            </a:xfrm>
            <a:prstGeom prst="blockArc">
              <a:avLst>
                <a:gd name="adj1" fmla="val 16162069"/>
                <a:gd name="adj2" fmla="val 6670853"/>
                <a:gd name="adj3" fmla="val 10965"/>
              </a:avLst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9935861" y="4834543"/>
            <a:ext cx="1079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 smtClean="0">
                <a:solidFill>
                  <a:srgbClr val="FF0000"/>
                </a:solidFill>
                <a:latin typeface="Roboto black"/>
                <a:cs typeface="Roboto black"/>
              </a:rPr>
              <a:t>26.4%</a:t>
            </a:r>
            <a:endParaRPr lang="en-US" sz="2400" dirty="0">
              <a:solidFill>
                <a:srgbClr val="FF0000"/>
              </a:solidFill>
              <a:latin typeface="Roboto black"/>
              <a:cs typeface="Roboto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616226" y="2057271"/>
            <a:ext cx="190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Above </a:t>
            </a:r>
            <a:r>
              <a:rPr lang="en-US" dirty="0" err="1" smtClean="0">
                <a:solidFill>
                  <a:schemeClr val="accent6"/>
                </a:solidFill>
              </a:rPr>
              <a:t>avg</a:t>
            </a:r>
            <a:r>
              <a:rPr lang="en-US" dirty="0" smtClean="0">
                <a:solidFill>
                  <a:schemeClr val="accent6"/>
                </a:solidFill>
              </a:rPr>
              <a:t> start %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22750" y="5818363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“Bad” Start %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162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203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9" name="Rectangle 38"/>
          <p:cNvSpPr/>
          <p:nvPr/>
        </p:nvSpPr>
        <p:spPr>
          <a:xfrm>
            <a:off x="2032000" y="1"/>
            <a:ext cx="203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1" name="Rectangle 40"/>
          <p:cNvSpPr/>
          <p:nvPr/>
        </p:nvSpPr>
        <p:spPr>
          <a:xfrm>
            <a:off x="4064000" y="1"/>
            <a:ext cx="203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2" name="Rectangle 41"/>
          <p:cNvSpPr/>
          <p:nvPr/>
        </p:nvSpPr>
        <p:spPr>
          <a:xfrm>
            <a:off x="6096000" y="1"/>
            <a:ext cx="203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3" name="Rectangle 42"/>
          <p:cNvSpPr/>
          <p:nvPr/>
        </p:nvSpPr>
        <p:spPr>
          <a:xfrm>
            <a:off x="8128000" y="1"/>
            <a:ext cx="203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4" name="Rectangle 43"/>
          <p:cNvSpPr/>
          <p:nvPr/>
        </p:nvSpPr>
        <p:spPr>
          <a:xfrm>
            <a:off x="10160000" y="1"/>
            <a:ext cx="203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4002837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>
            <a:off x="934244" y="3921081"/>
            <a:ext cx="163512" cy="163512"/>
            <a:chOff x="874729" y="3479006"/>
            <a:chExt cx="282542" cy="282542"/>
          </a:xfrm>
        </p:grpSpPr>
        <p:sp>
          <p:nvSpPr>
            <p:cNvPr id="12" name="Oval 11"/>
            <p:cNvSpPr/>
            <p:nvPr/>
          </p:nvSpPr>
          <p:spPr>
            <a:xfrm>
              <a:off x="874729" y="3479006"/>
              <a:ext cx="282542" cy="282542"/>
            </a:xfrm>
            <a:prstGeom prst="ellipse">
              <a:avLst/>
            </a:prstGeom>
            <a:solidFill>
              <a:srgbClr val="262626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4" name="Oval 63"/>
            <p:cNvSpPr/>
            <p:nvPr/>
          </p:nvSpPr>
          <p:spPr>
            <a:xfrm>
              <a:off x="931862" y="3536139"/>
              <a:ext cx="168276" cy="16827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966244" y="3921081"/>
            <a:ext cx="163512" cy="163512"/>
            <a:chOff x="874729" y="3479006"/>
            <a:chExt cx="282542" cy="282542"/>
          </a:xfrm>
        </p:grpSpPr>
        <p:sp>
          <p:nvSpPr>
            <p:cNvPr id="66" name="Oval 65"/>
            <p:cNvSpPr/>
            <p:nvPr/>
          </p:nvSpPr>
          <p:spPr>
            <a:xfrm>
              <a:off x="874729" y="3479006"/>
              <a:ext cx="282542" cy="282542"/>
            </a:xfrm>
            <a:prstGeom prst="ellipse">
              <a:avLst/>
            </a:prstGeom>
            <a:solidFill>
              <a:schemeClr val="accent6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7" name="Oval 66"/>
            <p:cNvSpPr/>
            <p:nvPr/>
          </p:nvSpPr>
          <p:spPr>
            <a:xfrm>
              <a:off x="931862" y="3536139"/>
              <a:ext cx="168276" cy="16827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004464" y="3921081"/>
            <a:ext cx="163512" cy="163512"/>
            <a:chOff x="874729" y="3479006"/>
            <a:chExt cx="282542" cy="282542"/>
          </a:xfrm>
        </p:grpSpPr>
        <p:sp>
          <p:nvSpPr>
            <p:cNvPr id="69" name="Oval 68"/>
            <p:cNvSpPr/>
            <p:nvPr/>
          </p:nvSpPr>
          <p:spPr>
            <a:xfrm>
              <a:off x="874729" y="3479006"/>
              <a:ext cx="282542" cy="282542"/>
            </a:xfrm>
            <a:prstGeom prst="ellipse">
              <a:avLst/>
            </a:prstGeom>
            <a:solidFill>
              <a:srgbClr val="262626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0" name="Oval 69"/>
            <p:cNvSpPr/>
            <p:nvPr/>
          </p:nvSpPr>
          <p:spPr>
            <a:xfrm>
              <a:off x="931862" y="3536139"/>
              <a:ext cx="168276" cy="16827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7030244" y="3921081"/>
            <a:ext cx="163512" cy="163512"/>
            <a:chOff x="874729" y="3479006"/>
            <a:chExt cx="282542" cy="282542"/>
          </a:xfrm>
        </p:grpSpPr>
        <p:sp>
          <p:nvSpPr>
            <p:cNvPr id="72" name="Oval 71"/>
            <p:cNvSpPr/>
            <p:nvPr/>
          </p:nvSpPr>
          <p:spPr>
            <a:xfrm>
              <a:off x="874729" y="3479006"/>
              <a:ext cx="282542" cy="282542"/>
            </a:xfrm>
            <a:prstGeom prst="ellipse">
              <a:avLst/>
            </a:prstGeom>
            <a:solidFill>
              <a:schemeClr val="accent6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3" name="Oval 72"/>
            <p:cNvSpPr/>
            <p:nvPr/>
          </p:nvSpPr>
          <p:spPr>
            <a:xfrm>
              <a:off x="931862" y="3536139"/>
              <a:ext cx="168276" cy="16827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9062244" y="3921081"/>
            <a:ext cx="163512" cy="163512"/>
            <a:chOff x="874729" y="3479006"/>
            <a:chExt cx="282542" cy="282542"/>
          </a:xfrm>
        </p:grpSpPr>
        <p:sp>
          <p:nvSpPr>
            <p:cNvPr id="75" name="Oval 74"/>
            <p:cNvSpPr/>
            <p:nvPr/>
          </p:nvSpPr>
          <p:spPr>
            <a:xfrm>
              <a:off x="874729" y="3479006"/>
              <a:ext cx="282542" cy="28254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6" name="Oval 75"/>
            <p:cNvSpPr/>
            <p:nvPr/>
          </p:nvSpPr>
          <p:spPr>
            <a:xfrm>
              <a:off x="931862" y="3536139"/>
              <a:ext cx="168276" cy="16827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11094244" y="3921081"/>
            <a:ext cx="163512" cy="163512"/>
            <a:chOff x="874729" y="3479006"/>
            <a:chExt cx="282542" cy="282542"/>
          </a:xfrm>
        </p:grpSpPr>
        <p:sp>
          <p:nvSpPr>
            <p:cNvPr id="78" name="Oval 77"/>
            <p:cNvSpPr/>
            <p:nvPr/>
          </p:nvSpPr>
          <p:spPr>
            <a:xfrm>
              <a:off x="874729" y="3479006"/>
              <a:ext cx="282542" cy="282542"/>
            </a:xfrm>
            <a:prstGeom prst="ellipse">
              <a:avLst/>
            </a:prstGeom>
            <a:solidFill>
              <a:schemeClr val="accent6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9" name="Oval 78"/>
            <p:cNvSpPr/>
            <p:nvPr/>
          </p:nvSpPr>
          <p:spPr>
            <a:xfrm>
              <a:off x="931862" y="3536139"/>
              <a:ext cx="168276" cy="16827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10428369" y="4337051"/>
            <a:ext cx="1495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2015-16</a:t>
            </a:r>
            <a:endParaRPr lang="en-AU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396369" y="4337051"/>
            <a:ext cx="1495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+mj-lt"/>
              </a:rPr>
              <a:t>2014-15</a:t>
            </a:r>
            <a:endParaRPr lang="en-AU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365707" y="4337051"/>
            <a:ext cx="149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</a:rPr>
              <a:t>2013-14</a:t>
            </a:r>
            <a:endParaRPr lang="en-A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29970" y="2960737"/>
            <a:ext cx="5693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AU" sz="4000" dirty="0">
                <a:solidFill>
                  <a:srgbClr val="FFFFFF"/>
                </a:solidFill>
                <a:latin typeface="FontAwesome" pitchFamily="2" charset="0"/>
              </a:rPr>
              <a:t>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87" name="Text Placeholder 32"/>
          <p:cNvSpPr txBox="1">
            <a:spLocks/>
          </p:cNvSpPr>
          <p:nvPr/>
        </p:nvSpPr>
        <p:spPr>
          <a:xfrm>
            <a:off x="304056" y="870340"/>
            <a:ext cx="1423888" cy="3069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Sample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2679415" y="2960737"/>
            <a:ext cx="7344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ontAwesome" pitchFamily="2" charset="0"/>
              </a:rPr>
              <a:t></a:t>
            </a:r>
            <a:endParaRPr lang="en-US" sz="4000" dirty="0"/>
          </a:p>
        </p:txBody>
      </p:sp>
      <p:sp>
        <p:nvSpPr>
          <p:cNvPr id="89" name="Text Placeholder 32"/>
          <p:cNvSpPr txBox="1">
            <a:spLocks/>
          </p:cNvSpPr>
          <p:nvPr/>
        </p:nvSpPr>
        <p:spPr>
          <a:xfrm>
            <a:off x="2337264" y="1848157"/>
            <a:ext cx="1423888" cy="9417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0" name="Text Placeholder 32"/>
          <p:cNvSpPr txBox="1">
            <a:spLocks/>
          </p:cNvSpPr>
          <p:nvPr/>
        </p:nvSpPr>
        <p:spPr>
          <a:xfrm>
            <a:off x="2097119" y="805853"/>
            <a:ext cx="1725810" cy="3069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Multivariate Regression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4704203" y="2960737"/>
            <a:ext cx="7489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4000" dirty="0">
                <a:solidFill>
                  <a:schemeClr val="bg1"/>
                </a:solidFill>
                <a:latin typeface="FontAwesome" pitchFamily="2" charset="0"/>
              </a:rPr>
              <a:t></a:t>
            </a:r>
          </a:p>
        </p:txBody>
      </p:sp>
      <p:sp>
        <p:nvSpPr>
          <p:cNvPr id="93" name="Text Placeholder 32"/>
          <p:cNvSpPr txBox="1">
            <a:spLocks/>
          </p:cNvSpPr>
          <p:nvPr/>
        </p:nvSpPr>
        <p:spPr>
          <a:xfrm>
            <a:off x="4227741" y="870339"/>
            <a:ext cx="1627188" cy="3069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Weight </a:t>
            </a:r>
          </a:p>
          <a:p>
            <a:pPr marL="0" indent="0" algn="ctr">
              <a:buNone/>
            </a:pPr>
            <a:endParaRPr lang="en-US" sz="2400" b="1" dirty="0" smtClean="0">
              <a:solidFill>
                <a:schemeClr val="bg1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n-1 = 6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n-2 = 3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749026" y="2960737"/>
            <a:ext cx="7232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4000" dirty="0" smtClean="0">
                <a:solidFill>
                  <a:schemeClr val="bg1"/>
                </a:solidFill>
                <a:latin typeface="FontAwesome" pitchFamily="2" charset="0"/>
              </a:rPr>
              <a:t></a:t>
            </a:r>
            <a:endParaRPr lang="en-AU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95" name="Text Placeholder 32"/>
          <p:cNvSpPr txBox="1">
            <a:spLocks/>
          </p:cNvSpPr>
          <p:nvPr/>
        </p:nvSpPr>
        <p:spPr>
          <a:xfrm>
            <a:off x="6401264" y="1848157"/>
            <a:ext cx="1423888" cy="9417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6" name="Text Placeholder 32"/>
          <p:cNvSpPr txBox="1">
            <a:spLocks/>
          </p:cNvSpPr>
          <p:nvPr/>
        </p:nvSpPr>
        <p:spPr>
          <a:xfrm>
            <a:off x="6337071" y="870339"/>
            <a:ext cx="1549858" cy="3069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Regress Shots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8800262" y="2960737"/>
            <a:ext cx="6848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AU" sz="4000" dirty="0">
                <a:solidFill>
                  <a:srgbClr val="FFFFFF"/>
                </a:solidFill>
                <a:latin typeface="FontAwesome" pitchFamily="2" charset="0"/>
              </a:rPr>
              <a:t></a:t>
            </a:r>
            <a:endParaRPr lang="en-US" sz="4000" dirty="0"/>
          </a:p>
        </p:txBody>
      </p:sp>
      <p:sp>
        <p:nvSpPr>
          <p:cNvPr id="99" name="Text Placeholder 32"/>
          <p:cNvSpPr txBox="1">
            <a:spLocks/>
          </p:cNvSpPr>
          <p:nvPr/>
        </p:nvSpPr>
        <p:spPr>
          <a:xfrm>
            <a:off x="8414087" y="870339"/>
            <a:ext cx="1423888" cy="3069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Adjust For Age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10845095" y="2960737"/>
            <a:ext cx="6609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4000" dirty="0">
                <a:solidFill>
                  <a:schemeClr val="bg1"/>
                </a:solidFill>
                <a:latin typeface="FontAwesome" pitchFamily="2" charset="0"/>
              </a:rPr>
              <a:t></a:t>
            </a: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01" name="Text Placeholder 32"/>
          <p:cNvSpPr txBox="1">
            <a:spLocks/>
          </p:cNvSpPr>
          <p:nvPr/>
        </p:nvSpPr>
        <p:spPr>
          <a:xfrm>
            <a:off x="10466190" y="1848157"/>
            <a:ext cx="1423888" cy="9417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2" name="Text Placeholder 32"/>
          <p:cNvSpPr txBox="1">
            <a:spLocks/>
          </p:cNvSpPr>
          <p:nvPr/>
        </p:nvSpPr>
        <p:spPr>
          <a:xfrm>
            <a:off x="10466190" y="1591297"/>
            <a:ext cx="1423888" cy="3069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5242" y="5901042"/>
            <a:ext cx="11421515" cy="707886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Marcel The Monkey </a:t>
            </a:r>
            <a:r>
              <a:rPr lang="en-US" sz="4000" smtClean="0">
                <a:solidFill>
                  <a:schemeClr val="bg1"/>
                </a:solidFill>
              </a:rPr>
              <a:t>– “Simple” </a:t>
            </a:r>
            <a:r>
              <a:rPr lang="en-US" sz="4000" dirty="0" smtClean="0">
                <a:solidFill>
                  <a:schemeClr val="bg1"/>
                </a:solidFill>
              </a:rPr>
              <a:t>Predictive Model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9370" y="1032130"/>
            <a:ext cx="1931449" cy="30774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296" y="2085474"/>
            <a:ext cx="1955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n-1 400+ shots</a:t>
            </a:r>
          </a:p>
          <a:p>
            <a:pPr marL="285750" indent="-285750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n-2, n-3 400+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29328" y="1655783"/>
            <a:ext cx="19554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Coefficient n-1 = .596</a:t>
            </a:r>
          </a:p>
          <a:p>
            <a:pPr marL="285750" indent="-285750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Coefficient n-2 = .257</a:t>
            </a:r>
          </a:p>
          <a:p>
            <a:pPr marL="285750" indent="-285750">
              <a:buFont typeface="Arial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Coefficient n-3 = -.143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13186" y="4109625"/>
            <a:ext cx="1973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</a:t>
            </a:r>
            <a:r>
              <a:rPr lang="en-US" baseline="30000" dirty="0" smtClean="0">
                <a:solidFill>
                  <a:schemeClr val="bg1"/>
                </a:solidFill>
              </a:rPr>
              <a:t>2 </a:t>
            </a:r>
            <a:r>
              <a:rPr lang="en-US" dirty="0" smtClean="0">
                <a:solidFill>
                  <a:schemeClr val="bg1"/>
                </a:solidFill>
              </a:rPr>
              <a:t>= .395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 value n-1 = .049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 value n-2=.372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4070" y="1848157"/>
            <a:ext cx="21361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24% to the mean</a:t>
            </a:r>
          </a:p>
          <a:p>
            <a:pPr marL="285750" indent="-285750">
              <a:buFont typeface="Arial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143 LDS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90 MDS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93 HDS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420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831850"/>
            <a:ext cx="7112000" cy="51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34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8996" y="45313"/>
            <a:ext cx="3393726" cy="3378575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Voodoo Chart – Jonathan Quick(LAK)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19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223913" y="1500749"/>
            <a:ext cx="6583288" cy="1329687"/>
            <a:chOff x="598367" y="1620395"/>
            <a:chExt cx="9554911" cy="1308685"/>
          </a:xfrm>
        </p:grpSpPr>
        <p:sp>
          <p:nvSpPr>
            <p:cNvPr id="19" name="Pentagon 18"/>
            <p:cNvSpPr/>
            <p:nvPr/>
          </p:nvSpPr>
          <p:spPr>
            <a:xfrm>
              <a:off x="3948144" y="1986303"/>
              <a:ext cx="6205134" cy="940875"/>
            </a:xfrm>
            <a:prstGeom prst="homePlate">
              <a:avLst>
                <a:gd name="adj" fmla="val 2912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 rot="5400000">
              <a:off x="1584320" y="1192424"/>
              <a:ext cx="1115835" cy="19765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12"/>
            <p:cNvSpPr/>
            <p:nvPr/>
          </p:nvSpPr>
          <p:spPr>
            <a:xfrm rot="5400000">
              <a:off x="2885097" y="1863444"/>
              <a:ext cx="1308685" cy="822587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745673 w 1745673"/>
                <a:gd name="connsiteY2" fmla="*/ 768404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317048 w 1745673"/>
                <a:gd name="connsiteY2" fmla="*/ 770785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07523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69545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446799 w 1736148"/>
                <a:gd name="connsiteY0" fmla="*/ 0 h 773231"/>
                <a:gd name="connsiteX1" fmla="*/ 1736148 w 1736148"/>
                <a:gd name="connsiteY1" fmla="*/ 2446 h 773231"/>
                <a:gd name="connsiteX2" fmla="*/ 1369545 w 1736148"/>
                <a:gd name="connsiteY2" fmla="*/ 773231 h 773231"/>
                <a:gd name="connsiteX3" fmla="*/ 0 w 1736148"/>
                <a:gd name="connsiteY3" fmla="*/ 772943 h 773231"/>
                <a:gd name="connsiteX4" fmla="*/ 446799 w 1736148"/>
                <a:gd name="connsiteY4" fmla="*/ 0 h 773231"/>
                <a:gd name="connsiteX0" fmla="*/ 446799 w 1605827"/>
                <a:gd name="connsiteY0" fmla="*/ 0 h 773231"/>
                <a:gd name="connsiteX1" fmla="*/ 1605827 w 1605827"/>
                <a:gd name="connsiteY1" fmla="*/ 2446 h 773231"/>
                <a:gd name="connsiteX2" fmla="*/ 1369545 w 1605827"/>
                <a:gd name="connsiteY2" fmla="*/ 773231 h 773231"/>
                <a:gd name="connsiteX3" fmla="*/ 0 w 1605827"/>
                <a:gd name="connsiteY3" fmla="*/ 772943 h 773231"/>
                <a:gd name="connsiteX4" fmla="*/ 446799 w 1605827"/>
                <a:gd name="connsiteY4" fmla="*/ 0 h 77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5827" h="773231">
                  <a:moveTo>
                    <a:pt x="446799" y="0"/>
                  </a:moveTo>
                  <a:lnTo>
                    <a:pt x="1605827" y="2446"/>
                  </a:lnTo>
                  <a:lnTo>
                    <a:pt x="1369545" y="773231"/>
                  </a:lnTo>
                  <a:lnTo>
                    <a:pt x="0" y="772943"/>
                  </a:lnTo>
                  <a:lnTo>
                    <a:pt x="446799" y="0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598367" y="1629320"/>
              <a:ext cx="1107494" cy="11074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72189" y="2655533"/>
            <a:ext cx="6465677" cy="1093370"/>
            <a:chOff x="598367" y="2732213"/>
            <a:chExt cx="9095411" cy="1131216"/>
          </a:xfrm>
          <a:solidFill>
            <a:schemeClr val="accent6"/>
          </a:solidFill>
        </p:grpSpPr>
        <p:sp>
          <p:nvSpPr>
            <p:cNvPr id="24" name="Pentagon 23"/>
            <p:cNvSpPr/>
            <p:nvPr/>
          </p:nvSpPr>
          <p:spPr>
            <a:xfrm>
              <a:off x="3948144" y="2914626"/>
              <a:ext cx="5745634" cy="940875"/>
            </a:xfrm>
            <a:prstGeom prst="homePlate">
              <a:avLst>
                <a:gd name="adj" fmla="val 29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12"/>
            <p:cNvSpPr/>
            <p:nvPr/>
          </p:nvSpPr>
          <p:spPr>
            <a:xfrm rot="5400000">
              <a:off x="2972538" y="2887823"/>
              <a:ext cx="1131216" cy="819995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745673 w 1745673"/>
                <a:gd name="connsiteY2" fmla="*/ 768404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317048 w 1745673"/>
                <a:gd name="connsiteY2" fmla="*/ 770785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07523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720148 w 1736148"/>
                <a:gd name="connsiteY0" fmla="*/ 0 h 770497"/>
                <a:gd name="connsiteX1" fmla="*/ 1736148 w 1736148"/>
                <a:gd name="connsiteY1" fmla="*/ 0 h 770497"/>
                <a:gd name="connsiteX2" fmla="*/ 1590892 w 1736148"/>
                <a:gd name="connsiteY2" fmla="*/ 768404 h 770497"/>
                <a:gd name="connsiteX3" fmla="*/ 0 w 1736148"/>
                <a:gd name="connsiteY3" fmla="*/ 770497 h 770497"/>
                <a:gd name="connsiteX4" fmla="*/ 720148 w 1736148"/>
                <a:gd name="connsiteY4" fmla="*/ 0 h 770497"/>
                <a:gd name="connsiteX0" fmla="*/ 429636 w 1445636"/>
                <a:gd name="connsiteY0" fmla="*/ 0 h 768404"/>
                <a:gd name="connsiteX1" fmla="*/ 1445636 w 1445636"/>
                <a:gd name="connsiteY1" fmla="*/ 0 h 768404"/>
                <a:gd name="connsiteX2" fmla="*/ 1300380 w 1445636"/>
                <a:gd name="connsiteY2" fmla="*/ 768404 h 768404"/>
                <a:gd name="connsiteX3" fmla="*/ 0 w 1445636"/>
                <a:gd name="connsiteY3" fmla="*/ 768116 h 768404"/>
                <a:gd name="connsiteX4" fmla="*/ 429636 w 1445636"/>
                <a:gd name="connsiteY4" fmla="*/ 0 h 768404"/>
                <a:gd name="connsiteX0" fmla="*/ 433913 w 1449913"/>
                <a:gd name="connsiteY0" fmla="*/ 0 h 771964"/>
                <a:gd name="connsiteX1" fmla="*/ 1449913 w 1449913"/>
                <a:gd name="connsiteY1" fmla="*/ 0 h 771964"/>
                <a:gd name="connsiteX2" fmla="*/ 1304657 w 1449913"/>
                <a:gd name="connsiteY2" fmla="*/ 768404 h 771964"/>
                <a:gd name="connsiteX3" fmla="*/ 0 w 1449913"/>
                <a:gd name="connsiteY3" fmla="*/ 771964 h 771964"/>
                <a:gd name="connsiteX4" fmla="*/ 433913 w 1449913"/>
                <a:gd name="connsiteY4" fmla="*/ 0 h 771964"/>
                <a:gd name="connsiteX0" fmla="*/ 433913 w 1449913"/>
                <a:gd name="connsiteY0" fmla="*/ 0 h 774176"/>
                <a:gd name="connsiteX1" fmla="*/ 1449913 w 1449913"/>
                <a:gd name="connsiteY1" fmla="*/ 0 h 774176"/>
                <a:gd name="connsiteX2" fmla="*/ 1306795 w 1449913"/>
                <a:gd name="connsiteY2" fmla="*/ 774176 h 774176"/>
                <a:gd name="connsiteX3" fmla="*/ 0 w 1449913"/>
                <a:gd name="connsiteY3" fmla="*/ 771964 h 774176"/>
                <a:gd name="connsiteX4" fmla="*/ 433913 w 1449913"/>
                <a:gd name="connsiteY4" fmla="*/ 0 h 774176"/>
                <a:gd name="connsiteX0" fmla="*/ 429635 w 1445635"/>
                <a:gd name="connsiteY0" fmla="*/ 0 h 777737"/>
                <a:gd name="connsiteX1" fmla="*/ 1445635 w 1445635"/>
                <a:gd name="connsiteY1" fmla="*/ 0 h 777737"/>
                <a:gd name="connsiteX2" fmla="*/ 1302517 w 1445635"/>
                <a:gd name="connsiteY2" fmla="*/ 774176 h 777737"/>
                <a:gd name="connsiteX3" fmla="*/ 0 w 1445635"/>
                <a:gd name="connsiteY3" fmla="*/ 777737 h 777737"/>
                <a:gd name="connsiteX4" fmla="*/ 429635 w 1445635"/>
                <a:gd name="connsiteY4" fmla="*/ 0 h 777737"/>
                <a:gd name="connsiteX0" fmla="*/ 431773 w 1447773"/>
                <a:gd name="connsiteY0" fmla="*/ 0 h 774176"/>
                <a:gd name="connsiteX1" fmla="*/ 1447773 w 1447773"/>
                <a:gd name="connsiteY1" fmla="*/ 0 h 774176"/>
                <a:gd name="connsiteX2" fmla="*/ 1304655 w 1447773"/>
                <a:gd name="connsiteY2" fmla="*/ 774176 h 774176"/>
                <a:gd name="connsiteX3" fmla="*/ 0 w 1447773"/>
                <a:gd name="connsiteY3" fmla="*/ 773889 h 774176"/>
                <a:gd name="connsiteX4" fmla="*/ 431773 w 1447773"/>
                <a:gd name="connsiteY4" fmla="*/ 0 h 774176"/>
                <a:gd name="connsiteX0" fmla="*/ 429634 w 1447773"/>
                <a:gd name="connsiteY0" fmla="*/ 0 h 774176"/>
                <a:gd name="connsiteX1" fmla="*/ 1447773 w 1447773"/>
                <a:gd name="connsiteY1" fmla="*/ 0 h 774176"/>
                <a:gd name="connsiteX2" fmla="*/ 1304655 w 1447773"/>
                <a:gd name="connsiteY2" fmla="*/ 774176 h 774176"/>
                <a:gd name="connsiteX3" fmla="*/ 0 w 1447773"/>
                <a:gd name="connsiteY3" fmla="*/ 773889 h 774176"/>
                <a:gd name="connsiteX4" fmla="*/ 429634 w 1447773"/>
                <a:gd name="connsiteY4" fmla="*/ 0 h 774176"/>
                <a:gd name="connsiteX0" fmla="*/ 436049 w 1454188"/>
                <a:gd name="connsiteY0" fmla="*/ 0 h 774176"/>
                <a:gd name="connsiteX1" fmla="*/ 1454188 w 1454188"/>
                <a:gd name="connsiteY1" fmla="*/ 0 h 774176"/>
                <a:gd name="connsiteX2" fmla="*/ 1311070 w 1454188"/>
                <a:gd name="connsiteY2" fmla="*/ 774176 h 774176"/>
                <a:gd name="connsiteX3" fmla="*/ 0 w 1454188"/>
                <a:gd name="connsiteY3" fmla="*/ 773889 h 774176"/>
                <a:gd name="connsiteX4" fmla="*/ 436049 w 1454188"/>
                <a:gd name="connsiteY4" fmla="*/ 0 h 774176"/>
                <a:gd name="connsiteX0" fmla="*/ 436049 w 1458640"/>
                <a:gd name="connsiteY0" fmla="*/ 0 h 774176"/>
                <a:gd name="connsiteX1" fmla="*/ 1454188 w 1458640"/>
                <a:gd name="connsiteY1" fmla="*/ 0 h 774176"/>
                <a:gd name="connsiteX2" fmla="*/ 1458640 w 1458640"/>
                <a:gd name="connsiteY2" fmla="*/ 774176 h 774176"/>
                <a:gd name="connsiteX3" fmla="*/ 0 w 1458640"/>
                <a:gd name="connsiteY3" fmla="*/ 773889 h 774176"/>
                <a:gd name="connsiteX4" fmla="*/ 436049 w 1458640"/>
                <a:gd name="connsiteY4" fmla="*/ 0 h 774176"/>
                <a:gd name="connsiteX0" fmla="*/ 436049 w 1454363"/>
                <a:gd name="connsiteY0" fmla="*/ 0 h 774176"/>
                <a:gd name="connsiteX1" fmla="*/ 1454188 w 1454363"/>
                <a:gd name="connsiteY1" fmla="*/ 0 h 774176"/>
                <a:gd name="connsiteX2" fmla="*/ 1454363 w 1454363"/>
                <a:gd name="connsiteY2" fmla="*/ 774176 h 774176"/>
                <a:gd name="connsiteX3" fmla="*/ 0 w 1454363"/>
                <a:gd name="connsiteY3" fmla="*/ 773889 h 774176"/>
                <a:gd name="connsiteX4" fmla="*/ 436049 w 1454363"/>
                <a:gd name="connsiteY4" fmla="*/ 0 h 774176"/>
                <a:gd name="connsiteX0" fmla="*/ 369749 w 1388063"/>
                <a:gd name="connsiteY0" fmla="*/ 0 h 774176"/>
                <a:gd name="connsiteX1" fmla="*/ 1387888 w 1388063"/>
                <a:gd name="connsiteY1" fmla="*/ 0 h 774176"/>
                <a:gd name="connsiteX2" fmla="*/ 1388063 w 1388063"/>
                <a:gd name="connsiteY2" fmla="*/ 774176 h 774176"/>
                <a:gd name="connsiteX3" fmla="*/ 0 w 1388063"/>
                <a:gd name="connsiteY3" fmla="*/ 771964 h 774176"/>
                <a:gd name="connsiteX4" fmla="*/ 369749 w 1388063"/>
                <a:gd name="connsiteY4" fmla="*/ 0 h 774176"/>
                <a:gd name="connsiteX0" fmla="*/ 236254 w 1388063"/>
                <a:gd name="connsiteY0" fmla="*/ 0 h 774176"/>
                <a:gd name="connsiteX1" fmla="*/ 1387888 w 1388063"/>
                <a:gd name="connsiteY1" fmla="*/ 0 h 774176"/>
                <a:gd name="connsiteX2" fmla="*/ 1388063 w 1388063"/>
                <a:gd name="connsiteY2" fmla="*/ 774176 h 774176"/>
                <a:gd name="connsiteX3" fmla="*/ 0 w 1388063"/>
                <a:gd name="connsiteY3" fmla="*/ 771964 h 774176"/>
                <a:gd name="connsiteX4" fmla="*/ 236254 w 1388063"/>
                <a:gd name="connsiteY4" fmla="*/ 0 h 77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063" h="774176">
                  <a:moveTo>
                    <a:pt x="236254" y="0"/>
                  </a:moveTo>
                  <a:lnTo>
                    <a:pt x="1387888" y="0"/>
                  </a:lnTo>
                  <a:cubicBezTo>
                    <a:pt x="1387946" y="258059"/>
                    <a:pt x="1388005" y="516117"/>
                    <a:pt x="1388063" y="774176"/>
                  </a:cubicBezTo>
                  <a:lnTo>
                    <a:pt x="0" y="771964"/>
                  </a:lnTo>
                  <a:lnTo>
                    <a:pt x="23625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1579963" y="2312721"/>
              <a:ext cx="1124549" cy="19765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98367" y="2738593"/>
              <a:ext cx="1122704" cy="112270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72187" y="3753393"/>
            <a:ext cx="6279613" cy="1079874"/>
            <a:chOff x="598367" y="3859010"/>
            <a:chExt cx="6904885" cy="1133504"/>
          </a:xfrm>
          <a:solidFill>
            <a:srgbClr val="FF0000"/>
          </a:solidFill>
        </p:grpSpPr>
        <p:sp>
          <p:nvSpPr>
            <p:cNvPr id="29" name="Pentagon 28"/>
            <p:cNvSpPr/>
            <p:nvPr/>
          </p:nvSpPr>
          <p:spPr>
            <a:xfrm>
              <a:off x="3948146" y="3859010"/>
              <a:ext cx="3555106" cy="940875"/>
            </a:xfrm>
            <a:prstGeom prst="homePlate">
              <a:avLst>
                <a:gd name="adj" fmla="val 29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598367" y="3861298"/>
              <a:ext cx="3349776" cy="1131216"/>
              <a:chOff x="476297" y="3575549"/>
              <a:chExt cx="3349776" cy="1131216"/>
            </a:xfrm>
            <a:grpFill/>
          </p:grpSpPr>
          <p:sp>
            <p:nvSpPr>
              <p:cNvPr id="35" name="Rectangle 12"/>
              <p:cNvSpPr/>
              <p:nvPr/>
            </p:nvSpPr>
            <p:spPr>
              <a:xfrm rot="16200000" flipV="1">
                <a:off x="2850468" y="3731159"/>
                <a:ext cx="1131216" cy="819995"/>
              </a:xfrm>
              <a:custGeom>
                <a:avLst/>
                <a:gdLst>
                  <a:gd name="connsiteX0" fmla="*/ 0 w 1016000"/>
                  <a:gd name="connsiteY0" fmla="*/ 0 h 768404"/>
                  <a:gd name="connsiteX1" fmla="*/ 1016000 w 1016000"/>
                  <a:gd name="connsiteY1" fmla="*/ 0 h 768404"/>
                  <a:gd name="connsiteX2" fmla="*/ 1016000 w 1016000"/>
                  <a:gd name="connsiteY2" fmla="*/ 768404 h 768404"/>
                  <a:gd name="connsiteX3" fmla="*/ 0 w 1016000"/>
                  <a:gd name="connsiteY3" fmla="*/ 768404 h 768404"/>
                  <a:gd name="connsiteX4" fmla="*/ 0 w 1016000"/>
                  <a:gd name="connsiteY4" fmla="*/ 0 h 768404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745673 w 1745673"/>
                  <a:gd name="connsiteY2" fmla="*/ 768404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317048 w 1745673"/>
                  <a:gd name="connsiteY2" fmla="*/ 770785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0148 w 1736148"/>
                  <a:gd name="connsiteY0" fmla="*/ 0 h 770785"/>
                  <a:gd name="connsiteX1" fmla="*/ 1736148 w 1736148"/>
                  <a:gd name="connsiteY1" fmla="*/ 0 h 770785"/>
                  <a:gd name="connsiteX2" fmla="*/ 1307523 w 1736148"/>
                  <a:gd name="connsiteY2" fmla="*/ 770785 h 770785"/>
                  <a:gd name="connsiteX3" fmla="*/ 0 w 1736148"/>
                  <a:gd name="connsiteY3" fmla="*/ 770497 h 770785"/>
                  <a:gd name="connsiteX4" fmla="*/ 720148 w 1736148"/>
                  <a:gd name="connsiteY4" fmla="*/ 0 h 770785"/>
                  <a:gd name="connsiteX0" fmla="*/ 720148 w 1736148"/>
                  <a:gd name="connsiteY0" fmla="*/ 0 h 770497"/>
                  <a:gd name="connsiteX1" fmla="*/ 1736148 w 1736148"/>
                  <a:gd name="connsiteY1" fmla="*/ 0 h 770497"/>
                  <a:gd name="connsiteX2" fmla="*/ 1590892 w 1736148"/>
                  <a:gd name="connsiteY2" fmla="*/ 768404 h 770497"/>
                  <a:gd name="connsiteX3" fmla="*/ 0 w 1736148"/>
                  <a:gd name="connsiteY3" fmla="*/ 770497 h 770497"/>
                  <a:gd name="connsiteX4" fmla="*/ 720148 w 1736148"/>
                  <a:gd name="connsiteY4" fmla="*/ 0 h 770497"/>
                  <a:gd name="connsiteX0" fmla="*/ 429636 w 1445636"/>
                  <a:gd name="connsiteY0" fmla="*/ 0 h 768404"/>
                  <a:gd name="connsiteX1" fmla="*/ 1445636 w 1445636"/>
                  <a:gd name="connsiteY1" fmla="*/ 0 h 768404"/>
                  <a:gd name="connsiteX2" fmla="*/ 1300380 w 1445636"/>
                  <a:gd name="connsiteY2" fmla="*/ 768404 h 768404"/>
                  <a:gd name="connsiteX3" fmla="*/ 0 w 1445636"/>
                  <a:gd name="connsiteY3" fmla="*/ 768116 h 768404"/>
                  <a:gd name="connsiteX4" fmla="*/ 429636 w 1445636"/>
                  <a:gd name="connsiteY4" fmla="*/ 0 h 768404"/>
                  <a:gd name="connsiteX0" fmla="*/ 433913 w 1449913"/>
                  <a:gd name="connsiteY0" fmla="*/ 0 h 771964"/>
                  <a:gd name="connsiteX1" fmla="*/ 1449913 w 1449913"/>
                  <a:gd name="connsiteY1" fmla="*/ 0 h 771964"/>
                  <a:gd name="connsiteX2" fmla="*/ 1304657 w 1449913"/>
                  <a:gd name="connsiteY2" fmla="*/ 768404 h 771964"/>
                  <a:gd name="connsiteX3" fmla="*/ 0 w 1449913"/>
                  <a:gd name="connsiteY3" fmla="*/ 771964 h 771964"/>
                  <a:gd name="connsiteX4" fmla="*/ 433913 w 1449913"/>
                  <a:gd name="connsiteY4" fmla="*/ 0 h 771964"/>
                  <a:gd name="connsiteX0" fmla="*/ 433913 w 1449913"/>
                  <a:gd name="connsiteY0" fmla="*/ 0 h 774176"/>
                  <a:gd name="connsiteX1" fmla="*/ 1449913 w 1449913"/>
                  <a:gd name="connsiteY1" fmla="*/ 0 h 774176"/>
                  <a:gd name="connsiteX2" fmla="*/ 1306795 w 1449913"/>
                  <a:gd name="connsiteY2" fmla="*/ 774176 h 774176"/>
                  <a:gd name="connsiteX3" fmla="*/ 0 w 1449913"/>
                  <a:gd name="connsiteY3" fmla="*/ 771964 h 774176"/>
                  <a:gd name="connsiteX4" fmla="*/ 433913 w 1449913"/>
                  <a:gd name="connsiteY4" fmla="*/ 0 h 774176"/>
                  <a:gd name="connsiteX0" fmla="*/ 429635 w 1445635"/>
                  <a:gd name="connsiteY0" fmla="*/ 0 h 777737"/>
                  <a:gd name="connsiteX1" fmla="*/ 1445635 w 1445635"/>
                  <a:gd name="connsiteY1" fmla="*/ 0 h 777737"/>
                  <a:gd name="connsiteX2" fmla="*/ 1302517 w 1445635"/>
                  <a:gd name="connsiteY2" fmla="*/ 774176 h 777737"/>
                  <a:gd name="connsiteX3" fmla="*/ 0 w 1445635"/>
                  <a:gd name="connsiteY3" fmla="*/ 777737 h 777737"/>
                  <a:gd name="connsiteX4" fmla="*/ 429635 w 1445635"/>
                  <a:gd name="connsiteY4" fmla="*/ 0 h 777737"/>
                  <a:gd name="connsiteX0" fmla="*/ 431773 w 1447773"/>
                  <a:gd name="connsiteY0" fmla="*/ 0 h 774176"/>
                  <a:gd name="connsiteX1" fmla="*/ 1447773 w 1447773"/>
                  <a:gd name="connsiteY1" fmla="*/ 0 h 774176"/>
                  <a:gd name="connsiteX2" fmla="*/ 1304655 w 1447773"/>
                  <a:gd name="connsiteY2" fmla="*/ 774176 h 774176"/>
                  <a:gd name="connsiteX3" fmla="*/ 0 w 1447773"/>
                  <a:gd name="connsiteY3" fmla="*/ 773889 h 774176"/>
                  <a:gd name="connsiteX4" fmla="*/ 431773 w 1447773"/>
                  <a:gd name="connsiteY4" fmla="*/ 0 h 774176"/>
                  <a:gd name="connsiteX0" fmla="*/ 429634 w 1447773"/>
                  <a:gd name="connsiteY0" fmla="*/ 0 h 774176"/>
                  <a:gd name="connsiteX1" fmla="*/ 1447773 w 1447773"/>
                  <a:gd name="connsiteY1" fmla="*/ 0 h 774176"/>
                  <a:gd name="connsiteX2" fmla="*/ 1304655 w 1447773"/>
                  <a:gd name="connsiteY2" fmla="*/ 774176 h 774176"/>
                  <a:gd name="connsiteX3" fmla="*/ 0 w 1447773"/>
                  <a:gd name="connsiteY3" fmla="*/ 773889 h 774176"/>
                  <a:gd name="connsiteX4" fmla="*/ 429634 w 1447773"/>
                  <a:gd name="connsiteY4" fmla="*/ 0 h 774176"/>
                  <a:gd name="connsiteX0" fmla="*/ 436049 w 1454188"/>
                  <a:gd name="connsiteY0" fmla="*/ 0 h 774176"/>
                  <a:gd name="connsiteX1" fmla="*/ 1454188 w 1454188"/>
                  <a:gd name="connsiteY1" fmla="*/ 0 h 774176"/>
                  <a:gd name="connsiteX2" fmla="*/ 1311070 w 1454188"/>
                  <a:gd name="connsiteY2" fmla="*/ 774176 h 774176"/>
                  <a:gd name="connsiteX3" fmla="*/ 0 w 1454188"/>
                  <a:gd name="connsiteY3" fmla="*/ 773889 h 774176"/>
                  <a:gd name="connsiteX4" fmla="*/ 436049 w 1454188"/>
                  <a:gd name="connsiteY4" fmla="*/ 0 h 774176"/>
                  <a:gd name="connsiteX0" fmla="*/ 436049 w 1458640"/>
                  <a:gd name="connsiteY0" fmla="*/ 0 h 774176"/>
                  <a:gd name="connsiteX1" fmla="*/ 1454188 w 1458640"/>
                  <a:gd name="connsiteY1" fmla="*/ 0 h 774176"/>
                  <a:gd name="connsiteX2" fmla="*/ 1458640 w 1458640"/>
                  <a:gd name="connsiteY2" fmla="*/ 774176 h 774176"/>
                  <a:gd name="connsiteX3" fmla="*/ 0 w 1458640"/>
                  <a:gd name="connsiteY3" fmla="*/ 773889 h 774176"/>
                  <a:gd name="connsiteX4" fmla="*/ 436049 w 1458640"/>
                  <a:gd name="connsiteY4" fmla="*/ 0 h 774176"/>
                  <a:gd name="connsiteX0" fmla="*/ 436049 w 1454363"/>
                  <a:gd name="connsiteY0" fmla="*/ 0 h 774176"/>
                  <a:gd name="connsiteX1" fmla="*/ 1454188 w 1454363"/>
                  <a:gd name="connsiteY1" fmla="*/ 0 h 774176"/>
                  <a:gd name="connsiteX2" fmla="*/ 1454363 w 1454363"/>
                  <a:gd name="connsiteY2" fmla="*/ 774176 h 774176"/>
                  <a:gd name="connsiteX3" fmla="*/ 0 w 1454363"/>
                  <a:gd name="connsiteY3" fmla="*/ 773889 h 774176"/>
                  <a:gd name="connsiteX4" fmla="*/ 436049 w 1454363"/>
                  <a:gd name="connsiteY4" fmla="*/ 0 h 774176"/>
                  <a:gd name="connsiteX0" fmla="*/ 369749 w 1388063"/>
                  <a:gd name="connsiteY0" fmla="*/ 0 h 774176"/>
                  <a:gd name="connsiteX1" fmla="*/ 1387888 w 1388063"/>
                  <a:gd name="connsiteY1" fmla="*/ 0 h 774176"/>
                  <a:gd name="connsiteX2" fmla="*/ 1388063 w 1388063"/>
                  <a:gd name="connsiteY2" fmla="*/ 774176 h 774176"/>
                  <a:gd name="connsiteX3" fmla="*/ 0 w 1388063"/>
                  <a:gd name="connsiteY3" fmla="*/ 771964 h 774176"/>
                  <a:gd name="connsiteX4" fmla="*/ 369749 w 1388063"/>
                  <a:gd name="connsiteY4" fmla="*/ 0 h 774176"/>
                  <a:gd name="connsiteX0" fmla="*/ 236254 w 1388063"/>
                  <a:gd name="connsiteY0" fmla="*/ 0 h 774176"/>
                  <a:gd name="connsiteX1" fmla="*/ 1387888 w 1388063"/>
                  <a:gd name="connsiteY1" fmla="*/ 0 h 774176"/>
                  <a:gd name="connsiteX2" fmla="*/ 1388063 w 1388063"/>
                  <a:gd name="connsiteY2" fmla="*/ 774176 h 774176"/>
                  <a:gd name="connsiteX3" fmla="*/ 0 w 1388063"/>
                  <a:gd name="connsiteY3" fmla="*/ 771964 h 774176"/>
                  <a:gd name="connsiteX4" fmla="*/ 236254 w 1388063"/>
                  <a:gd name="connsiteY4" fmla="*/ 0 h 774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8063" h="774176">
                    <a:moveTo>
                      <a:pt x="236254" y="0"/>
                    </a:moveTo>
                    <a:lnTo>
                      <a:pt x="1387888" y="0"/>
                    </a:lnTo>
                    <a:cubicBezTo>
                      <a:pt x="1387946" y="258059"/>
                      <a:pt x="1388005" y="516117"/>
                      <a:pt x="1388063" y="774176"/>
                    </a:cubicBezTo>
                    <a:lnTo>
                      <a:pt x="0" y="771964"/>
                    </a:lnTo>
                    <a:lnTo>
                      <a:pt x="23625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 rot="16200000" flipV="1">
                <a:off x="1457893" y="3149676"/>
                <a:ext cx="1124549" cy="19765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76297" y="3577377"/>
                <a:ext cx="1122704" cy="11227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172190" y="4646450"/>
            <a:ext cx="4079640" cy="1271544"/>
            <a:chOff x="598366" y="4795646"/>
            <a:chExt cx="5583191" cy="1308685"/>
          </a:xfrm>
          <a:solidFill>
            <a:srgbClr val="FF0000"/>
          </a:solidFill>
        </p:grpSpPr>
        <p:sp>
          <p:nvSpPr>
            <p:cNvPr id="47" name="Pentagon 46"/>
            <p:cNvSpPr/>
            <p:nvPr/>
          </p:nvSpPr>
          <p:spPr>
            <a:xfrm>
              <a:off x="3948144" y="4800793"/>
              <a:ext cx="2233413" cy="940875"/>
            </a:xfrm>
            <a:prstGeom prst="homePlate">
              <a:avLst>
                <a:gd name="adj" fmla="val 29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598366" y="4795646"/>
              <a:ext cx="3352367" cy="1308685"/>
              <a:chOff x="476296" y="4509897"/>
              <a:chExt cx="3352367" cy="1308685"/>
            </a:xfrm>
            <a:grpFill/>
          </p:grpSpPr>
          <p:sp>
            <p:nvSpPr>
              <p:cNvPr id="49" name="Rectangle 48"/>
              <p:cNvSpPr/>
              <p:nvPr/>
            </p:nvSpPr>
            <p:spPr>
              <a:xfrm rot="16200000" flipV="1">
                <a:off x="1462250" y="4269973"/>
                <a:ext cx="1115835" cy="19765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12"/>
              <p:cNvSpPr/>
              <p:nvPr/>
            </p:nvSpPr>
            <p:spPr>
              <a:xfrm rot="16200000" flipV="1">
                <a:off x="2763027" y="4752946"/>
                <a:ext cx="1308685" cy="822587"/>
              </a:xfrm>
              <a:custGeom>
                <a:avLst/>
                <a:gdLst>
                  <a:gd name="connsiteX0" fmla="*/ 0 w 1016000"/>
                  <a:gd name="connsiteY0" fmla="*/ 0 h 768404"/>
                  <a:gd name="connsiteX1" fmla="*/ 1016000 w 1016000"/>
                  <a:gd name="connsiteY1" fmla="*/ 0 h 768404"/>
                  <a:gd name="connsiteX2" fmla="*/ 1016000 w 1016000"/>
                  <a:gd name="connsiteY2" fmla="*/ 768404 h 768404"/>
                  <a:gd name="connsiteX3" fmla="*/ 0 w 1016000"/>
                  <a:gd name="connsiteY3" fmla="*/ 768404 h 768404"/>
                  <a:gd name="connsiteX4" fmla="*/ 0 w 1016000"/>
                  <a:gd name="connsiteY4" fmla="*/ 0 h 768404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745673 w 1745673"/>
                  <a:gd name="connsiteY2" fmla="*/ 768404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317048 w 1745673"/>
                  <a:gd name="connsiteY2" fmla="*/ 770785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0148 w 1736148"/>
                  <a:gd name="connsiteY0" fmla="*/ 0 h 770785"/>
                  <a:gd name="connsiteX1" fmla="*/ 1736148 w 1736148"/>
                  <a:gd name="connsiteY1" fmla="*/ 0 h 770785"/>
                  <a:gd name="connsiteX2" fmla="*/ 1307523 w 1736148"/>
                  <a:gd name="connsiteY2" fmla="*/ 770785 h 770785"/>
                  <a:gd name="connsiteX3" fmla="*/ 0 w 1736148"/>
                  <a:gd name="connsiteY3" fmla="*/ 770497 h 770785"/>
                  <a:gd name="connsiteX4" fmla="*/ 720148 w 1736148"/>
                  <a:gd name="connsiteY4" fmla="*/ 0 h 770785"/>
                  <a:gd name="connsiteX0" fmla="*/ 720148 w 1736148"/>
                  <a:gd name="connsiteY0" fmla="*/ 0 h 770785"/>
                  <a:gd name="connsiteX1" fmla="*/ 1736148 w 1736148"/>
                  <a:gd name="connsiteY1" fmla="*/ 0 h 770785"/>
                  <a:gd name="connsiteX2" fmla="*/ 1369545 w 1736148"/>
                  <a:gd name="connsiteY2" fmla="*/ 770785 h 770785"/>
                  <a:gd name="connsiteX3" fmla="*/ 0 w 1736148"/>
                  <a:gd name="connsiteY3" fmla="*/ 770497 h 770785"/>
                  <a:gd name="connsiteX4" fmla="*/ 720148 w 1736148"/>
                  <a:gd name="connsiteY4" fmla="*/ 0 h 770785"/>
                  <a:gd name="connsiteX0" fmla="*/ 446799 w 1736148"/>
                  <a:gd name="connsiteY0" fmla="*/ 0 h 773231"/>
                  <a:gd name="connsiteX1" fmla="*/ 1736148 w 1736148"/>
                  <a:gd name="connsiteY1" fmla="*/ 2446 h 773231"/>
                  <a:gd name="connsiteX2" fmla="*/ 1369545 w 1736148"/>
                  <a:gd name="connsiteY2" fmla="*/ 773231 h 773231"/>
                  <a:gd name="connsiteX3" fmla="*/ 0 w 1736148"/>
                  <a:gd name="connsiteY3" fmla="*/ 772943 h 773231"/>
                  <a:gd name="connsiteX4" fmla="*/ 446799 w 1736148"/>
                  <a:gd name="connsiteY4" fmla="*/ 0 h 773231"/>
                  <a:gd name="connsiteX0" fmla="*/ 446799 w 1605827"/>
                  <a:gd name="connsiteY0" fmla="*/ 0 h 773231"/>
                  <a:gd name="connsiteX1" fmla="*/ 1605827 w 1605827"/>
                  <a:gd name="connsiteY1" fmla="*/ 2446 h 773231"/>
                  <a:gd name="connsiteX2" fmla="*/ 1369545 w 1605827"/>
                  <a:gd name="connsiteY2" fmla="*/ 773231 h 773231"/>
                  <a:gd name="connsiteX3" fmla="*/ 0 w 1605827"/>
                  <a:gd name="connsiteY3" fmla="*/ 772943 h 773231"/>
                  <a:gd name="connsiteX4" fmla="*/ 446799 w 1605827"/>
                  <a:gd name="connsiteY4" fmla="*/ 0 h 773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05827" h="773231">
                    <a:moveTo>
                      <a:pt x="446799" y="0"/>
                    </a:moveTo>
                    <a:lnTo>
                      <a:pt x="1605827" y="2446"/>
                    </a:lnTo>
                    <a:lnTo>
                      <a:pt x="1369545" y="773231"/>
                    </a:lnTo>
                    <a:lnTo>
                      <a:pt x="0" y="772943"/>
                    </a:lnTo>
                    <a:lnTo>
                      <a:pt x="44679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476296" y="4702451"/>
                <a:ext cx="1113729" cy="111372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2" name="Oval 51"/>
          <p:cNvSpPr/>
          <p:nvPr/>
        </p:nvSpPr>
        <p:spPr>
          <a:xfrm>
            <a:off x="342720" y="1750585"/>
            <a:ext cx="802793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FontAwesome" pitchFamily="2" charset="0"/>
              </a:rPr>
              <a:t>.032</a:t>
            </a:r>
            <a:endParaRPr lang="en-US" sz="1600" dirty="0">
              <a:solidFill>
                <a:schemeClr val="tx1"/>
              </a:solidFill>
              <a:latin typeface="FontAwesome" pitchFamily="2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342721" y="2828750"/>
            <a:ext cx="767148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 smtClean="0">
              <a:solidFill>
                <a:schemeClr val="accent5"/>
              </a:solidFill>
              <a:latin typeface="FontAwesome" pitchFamily="2" charset="0"/>
            </a:endParaRPr>
          </a:p>
          <a:p>
            <a:pPr algn="ctr"/>
            <a:r>
              <a:rPr lang="en-AU" sz="1600" dirty="0" smtClean="0">
                <a:solidFill>
                  <a:schemeClr val="accent5"/>
                </a:solidFill>
                <a:latin typeface="FontAwesome" pitchFamily="2" charset="0"/>
              </a:rPr>
              <a:t>.021</a:t>
            </a:r>
            <a:endParaRPr lang="en-US" sz="1600" dirty="0">
              <a:solidFill>
                <a:schemeClr val="accent5"/>
              </a:solidFill>
              <a:latin typeface="FontAwesome" pitchFamily="2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342720" y="3928087"/>
            <a:ext cx="745665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 smtClean="0">
                <a:solidFill>
                  <a:schemeClr val="accent3"/>
                </a:solidFill>
                <a:latin typeface="FontAwesome" pitchFamily="2" charset="0"/>
              </a:rPr>
              <a:t>51%</a:t>
            </a:r>
            <a:endParaRPr lang="en-US" sz="1400" dirty="0">
              <a:solidFill>
                <a:schemeClr val="accent3"/>
              </a:solidFill>
              <a:latin typeface="FontAwesome" pitchFamily="2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42720" y="4999205"/>
            <a:ext cx="745665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 dirty="0" smtClean="0">
              <a:solidFill>
                <a:schemeClr val="accent1"/>
              </a:solidFill>
              <a:latin typeface="FontAwesome" pitchFamily="2" charset="0"/>
            </a:endParaRPr>
          </a:p>
          <a:p>
            <a:pPr algn="ctr"/>
            <a:endParaRPr lang="en-AU" sz="1400" dirty="0">
              <a:solidFill>
                <a:schemeClr val="accent1"/>
              </a:solidFill>
              <a:latin typeface="FontAwesome" pitchFamily="2" charset="0"/>
            </a:endParaRPr>
          </a:p>
          <a:p>
            <a:pPr algn="ctr"/>
            <a:r>
              <a:rPr lang="en-AU" sz="1400" dirty="0" smtClean="0">
                <a:solidFill>
                  <a:sysClr val="windowText" lastClr="000000"/>
                </a:solidFill>
                <a:latin typeface="FontAwesome" pitchFamily="2" charset="0"/>
              </a:rPr>
              <a:t>25%</a:t>
            </a:r>
            <a:r>
              <a:rPr lang="en-AU" sz="2400" dirty="0" smtClean="0">
                <a:solidFill>
                  <a:schemeClr val="accent1"/>
                </a:solidFill>
                <a:latin typeface="FontAwesome" pitchFamily="2" charset="0"/>
              </a:rPr>
              <a:t></a:t>
            </a:r>
            <a:endParaRPr lang="en-AU" sz="24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sp>
        <p:nvSpPr>
          <p:cNvPr id="56" name="Text Placeholder 33"/>
          <p:cNvSpPr txBox="1">
            <a:spLocks/>
          </p:cNvSpPr>
          <p:nvPr/>
        </p:nvSpPr>
        <p:spPr>
          <a:xfrm>
            <a:off x="1256481" y="1927074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yr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adjGSAA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/60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 Placeholder 33"/>
          <p:cNvSpPr txBox="1">
            <a:spLocks/>
          </p:cNvSpPr>
          <p:nvPr/>
        </p:nvSpPr>
        <p:spPr>
          <a:xfrm>
            <a:off x="1250227" y="2881445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2015-16 Projected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adjGSAA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/60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 Placeholder 33"/>
          <p:cNvSpPr txBox="1">
            <a:spLocks/>
          </p:cNvSpPr>
          <p:nvPr/>
        </p:nvSpPr>
        <p:spPr>
          <a:xfrm>
            <a:off x="1258263" y="4088324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yr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Above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Avg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Start % Rank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Text Placeholder 33"/>
          <p:cNvSpPr txBox="1">
            <a:spLocks/>
          </p:cNvSpPr>
          <p:nvPr/>
        </p:nvSpPr>
        <p:spPr>
          <a:xfrm>
            <a:off x="1258263" y="5177342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4565133" y="1757632"/>
            <a:ext cx="0" cy="39983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497508" y="1757632"/>
            <a:ext cx="0" cy="39983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8267929" y="1750585"/>
            <a:ext cx="0" cy="3998398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33"/>
          <p:cNvSpPr txBox="1">
            <a:spLocks/>
          </p:cNvSpPr>
          <p:nvPr/>
        </p:nvSpPr>
        <p:spPr>
          <a:xfrm>
            <a:off x="1258263" y="5078627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yr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Bad Start % Rank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74000" y="304800"/>
            <a:ext cx="1188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2012-15 </a:t>
            </a:r>
          </a:p>
          <a:p>
            <a:r>
              <a:rPr lang="en-US" dirty="0" smtClean="0"/>
              <a:t>3 </a:t>
            </a:r>
            <a:r>
              <a:rPr lang="en-US" dirty="0" err="1" smtClean="0"/>
              <a:t>yr</a:t>
            </a:r>
            <a:r>
              <a:rPr lang="en-US" dirty="0" smtClean="0"/>
              <a:t> – 5v5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271931" y="6166168"/>
            <a:ext cx="1365936" cy="64859"/>
          </a:xfrm>
          <a:prstGeom prst="straightConnector1">
            <a:avLst/>
          </a:prstGeom>
          <a:ln w="920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09999" y="6013932"/>
            <a:ext cx="1591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Trend Line: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274310" y="2227398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Bottom 4th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543216" y="2208932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Above 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Avg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183824" y="2224783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Below 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Avg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165173" y="2208932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Elite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>
            <a:off x="2553453" y="1742041"/>
            <a:ext cx="0" cy="39983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9346729" y="3836065"/>
            <a:ext cx="1865760" cy="1865760"/>
            <a:chOff x="1447864" y="1680671"/>
            <a:chExt cx="1256032" cy="1256032"/>
          </a:xfrm>
        </p:grpSpPr>
        <p:sp>
          <p:nvSpPr>
            <p:cNvPr id="71" name="Donut 70"/>
            <p:cNvSpPr/>
            <p:nvPr/>
          </p:nvSpPr>
          <p:spPr>
            <a:xfrm>
              <a:off x="1447864" y="1680671"/>
              <a:ext cx="1256032" cy="1256032"/>
            </a:xfrm>
            <a:prstGeom prst="donut">
              <a:avLst>
                <a:gd name="adj" fmla="val 1168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2" name="Block Arc 71"/>
            <p:cNvSpPr/>
            <p:nvPr/>
          </p:nvSpPr>
          <p:spPr>
            <a:xfrm>
              <a:off x="1447864" y="1680671"/>
              <a:ext cx="1256032" cy="1256032"/>
            </a:xfrm>
            <a:prstGeom prst="blockArc">
              <a:avLst>
                <a:gd name="adj1" fmla="val 16162069"/>
                <a:gd name="adj2" fmla="val 10269557"/>
                <a:gd name="adj3" fmla="val 1135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73" name="Rectangle 72"/>
          <p:cNvSpPr/>
          <p:nvPr/>
        </p:nvSpPr>
        <p:spPr>
          <a:xfrm>
            <a:off x="9897993" y="4470279"/>
            <a:ext cx="9364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 smtClean="0">
                <a:solidFill>
                  <a:schemeClr val="accent6"/>
                </a:solidFill>
                <a:latin typeface="Roboto black"/>
                <a:cs typeface="Roboto black"/>
              </a:rPr>
              <a:t>72%</a:t>
            </a:r>
            <a:endParaRPr lang="en-US" sz="3200" dirty="0">
              <a:solidFill>
                <a:schemeClr val="accent6"/>
              </a:solidFill>
              <a:latin typeface="Roboto black"/>
              <a:cs typeface="Roboto blac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31431" y="5730994"/>
            <a:ext cx="2124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% of team TOI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16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4" grpId="0"/>
      <p:bldP spid="7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8996" y="45313"/>
            <a:ext cx="3393726" cy="3378575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Voodoo Chart – Jonathan Quick(LAK)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20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223913" y="1500749"/>
            <a:ext cx="6583288" cy="1329687"/>
            <a:chOff x="598367" y="1620395"/>
            <a:chExt cx="9554911" cy="1308685"/>
          </a:xfrm>
        </p:grpSpPr>
        <p:sp>
          <p:nvSpPr>
            <p:cNvPr id="19" name="Pentagon 18"/>
            <p:cNvSpPr/>
            <p:nvPr/>
          </p:nvSpPr>
          <p:spPr>
            <a:xfrm>
              <a:off x="3948144" y="1986303"/>
              <a:ext cx="6205134" cy="940875"/>
            </a:xfrm>
            <a:prstGeom prst="homePlate">
              <a:avLst>
                <a:gd name="adj" fmla="val 2912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 rot="5400000">
              <a:off x="1584320" y="1192424"/>
              <a:ext cx="1115835" cy="19765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12"/>
            <p:cNvSpPr/>
            <p:nvPr/>
          </p:nvSpPr>
          <p:spPr>
            <a:xfrm rot="5400000">
              <a:off x="2885097" y="1863444"/>
              <a:ext cx="1308685" cy="822587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745673 w 1745673"/>
                <a:gd name="connsiteY2" fmla="*/ 768404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317048 w 1745673"/>
                <a:gd name="connsiteY2" fmla="*/ 770785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07523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69545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446799 w 1736148"/>
                <a:gd name="connsiteY0" fmla="*/ 0 h 773231"/>
                <a:gd name="connsiteX1" fmla="*/ 1736148 w 1736148"/>
                <a:gd name="connsiteY1" fmla="*/ 2446 h 773231"/>
                <a:gd name="connsiteX2" fmla="*/ 1369545 w 1736148"/>
                <a:gd name="connsiteY2" fmla="*/ 773231 h 773231"/>
                <a:gd name="connsiteX3" fmla="*/ 0 w 1736148"/>
                <a:gd name="connsiteY3" fmla="*/ 772943 h 773231"/>
                <a:gd name="connsiteX4" fmla="*/ 446799 w 1736148"/>
                <a:gd name="connsiteY4" fmla="*/ 0 h 773231"/>
                <a:gd name="connsiteX0" fmla="*/ 446799 w 1605827"/>
                <a:gd name="connsiteY0" fmla="*/ 0 h 773231"/>
                <a:gd name="connsiteX1" fmla="*/ 1605827 w 1605827"/>
                <a:gd name="connsiteY1" fmla="*/ 2446 h 773231"/>
                <a:gd name="connsiteX2" fmla="*/ 1369545 w 1605827"/>
                <a:gd name="connsiteY2" fmla="*/ 773231 h 773231"/>
                <a:gd name="connsiteX3" fmla="*/ 0 w 1605827"/>
                <a:gd name="connsiteY3" fmla="*/ 772943 h 773231"/>
                <a:gd name="connsiteX4" fmla="*/ 446799 w 1605827"/>
                <a:gd name="connsiteY4" fmla="*/ 0 h 77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5827" h="773231">
                  <a:moveTo>
                    <a:pt x="446799" y="0"/>
                  </a:moveTo>
                  <a:lnTo>
                    <a:pt x="1605827" y="2446"/>
                  </a:lnTo>
                  <a:lnTo>
                    <a:pt x="1369545" y="773231"/>
                  </a:lnTo>
                  <a:lnTo>
                    <a:pt x="0" y="772943"/>
                  </a:lnTo>
                  <a:lnTo>
                    <a:pt x="446799" y="0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598367" y="1629320"/>
              <a:ext cx="1107494" cy="11074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72189" y="2655533"/>
            <a:ext cx="6465677" cy="1093370"/>
            <a:chOff x="598367" y="2732213"/>
            <a:chExt cx="9095411" cy="1131216"/>
          </a:xfrm>
          <a:solidFill>
            <a:schemeClr val="accent6"/>
          </a:solidFill>
        </p:grpSpPr>
        <p:sp>
          <p:nvSpPr>
            <p:cNvPr id="24" name="Pentagon 23"/>
            <p:cNvSpPr/>
            <p:nvPr/>
          </p:nvSpPr>
          <p:spPr>
            <a:xfrm>
              <a:off x="3948144" y="2914626"/>
              <a:ext cx="5745634" cy="940875"/>
            </a:xfrm>
            <a:prstGeom prst="homePlate">
              <a:avLst>
                <a:gd name="adj" fmla="val 29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12"/>
            <p:cNvSpPr/>
            <p:nvPr/>
          </p:nvSpPr>
          <p:spPr>
            <a:xfrm rot="5400000">
              <a:off x="2972538" y="2887823"/>
              <a:ext cx="1131216" cy="819995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745673 w 1745673"/>
                <a:gd name="connsiteY2" fmla="*/ 768404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317048 w 1745673"/>
                <a:gd name="connsiteY2" fmla="*/ 770785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07523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720148 w 1736148"/>
                <a:gd name="connsiteY0" fmla="*/ 0 h 770497"/>
                <a:gd name="connsiteX1" fmla="*/ 1736148 w 1736148"/>
                <a:gd name="connsiteY1" fmla="*/ 0 h 770497"/>
                <a:gd name="connsiteX2" fmla="*/ 1590892 w 1736148"/>
                <a:gd name="connsiteY2" fmla="*/ 768404 h 770497"/>
                <a:gd name="connsiteX3" fmla="*/ 0 w 1736148"/>
                <a:gd name="connsiteY3" fmla="*/ 770497 h 770497"/>
                <a:gd name="connsiteX4" fmla="*/ 720148 w 1736148"/>
                <a:gd name="connsiteY4" fmla="*/ 0 h 770497"/>
                <a:gd name="connsiteX0" fmla="*/ 429636 w 1445636"/>
                <a:gd name="connsiteY0" fmla="*/ 0 h 768404"/>
                <a:gd name="connsiteX1" fmla="*/ 1445636 w 1445636"/>
                <a:gd name="connsiteY1" fmla="*/ 0 h 768404"/>
                <a:gd name="connsiteX2" fmla="*/ 1300380 w 1445636"/>
                <a:gd name="connsiteY2" fmla="*/ 768404 h 768404"/>
                <a:gd name="connsiteX3" fmla="*/ 0 w 1445636"/>
                <a:gd name="connsiteY3" fmla="*/ 768116 h 768404"/>
                <a:gd name="connsiteX4" fmla="*/ 429636 w 1445636"/>
                <a:gd name="connsiteY4" fmla="*/ 0 h 768404"/>
                <a:gd name="connsiteX0" fmla="*/ 433913 w 1449913"/>
                <a:gd name="connsiteY0" fmla="*/ 0 h 771964"/>
                <a:gd name="connsiteX1" fmla="*/ 1449913 w 1449913"/>
                <a:gd name="connsiteY1" fmla="*/ 0 h 771964"/>
                <a:gd name="connsiteX2" fmla="*/ 1304657 w 1449913"/>
                <a:gd name="connsiteY2" fmla="*/ 768404 h 771964"/>
                <a:gd name="connsiteX3" fmla="*/ 0 w 1449913"/>
                <a:gd name="connsiteY3" fmla="*/ 771964 h 771964"/>
                <a:gd name="connsiteX4" fmla="*/ 433913 w 1449913"/>
                <a:gd name="connsiteY4" fmla="*/ 0 h 771964"/>
                <a:gd name="connsiteX0" fmla="*/ 433913 w 1449913"/>
                <a:gd name="connsiteY0" fmla="*/ 0 h 774176"/>
                <a:gd name="connsiteX1" fmla="*/ 1449913 w 1449913"/>
                <a:gd name="connsiteY1" fmla="*/ 0 h 774176"/>
                <a:gd name="connsiteX2" fmla="*/ 1306795 w 1449913"/>
                <a:gd name="connsiteY2" fmla="*/ 774176 h 774176"/>
                <a:gd name="connsiteX3" fmla="*/ 0 w 1449913"/>
                <a:gd name="connsiteY3" fmla="*/ 771964 h 774176"/>
                <a:gd name="connsiteX4" fmla="*/ 433913 w 1449913"/>
                <a:gd name="connsiteY4" fmla="*/ 0 h 774176"/>
                <a:gd name="connsiteX0" fmla="*/ 429635 w 1445635"/>
                <a:gd name="connsiteY0" fmla="*/ 0 h 777737"/>
                <a:gd name="connsiteX1" fmla="*/ 1445635 w 1445635"/>
                <a:gd name="connsiteY1" fmla="*/ 0 h 777737"/>
                <a:gd name="connsiteX2" fmla="*/ 1302517 w 1445635"/>
                <a:gd name="connsiteY2" fmla="*/ 774176 h 777737"/>
                <a:gd name="connsiteX3" fmla="*/ 0 w 1445635"/>
                <a:gd name="connsiteY3" fmla="*/ 777737 h 777737"/>
                <a:gd name="connsiteX4" fmla="*/ 429635 w 1445635"/>
                <a:gd name="connsiteY4" fmla="*/ 0 h 777737"/>
                <a:gd name="connsiteX0" fmla="*/ 431773 w 1447773"/>
                <a:gd name="connsiteY0" fmla="*/ 0 h 774176"/>
                <a:gd name="connsiteX1" fmla="*/ 1447773 w 1447773"/>
                <a:gd name="connsiteY1" fmla="*/ 0 h 774176"/>
                <a:gd name="connsiteX2" fmla="*/ 1304655 w 1447773"/>
                <a:gd name="connsiteY2" fmla="*/ 774176 h 774176"/>
                <a:gd name="connsiteX3" fmla="*/ 0 w 1447773"/>
                <a:gd name="connsiteY3" fmla="*/ 773889 h 774176"/>
                <a:gd name="connsiteX4" fmla="*/ 431773 w 1447773"/>
                <a:gd name="connsiteY4" fmla="*/ 0 h 774176"/>
                <a:gd name="connsiteX0" fmla="*/ 429634 w 1447773"/>
                <a:gd name="connsiteY0" fmla="*/ 0 h 774176"/>
                <a:gd name="connsiteX1" fmla="*/ 1447773 w 1447773"/>
                <a:gd name="connsiteY1" fmla="*/ 0 h 774176"/>
                <a:gd name="connsiteX2" fmla="*/ 1304655 w 1447773"/>
                <a:gd name="connsiteY2" fmla="*/ 774176 h 774176"/>
                <a:gd name="connsiteX3" fmla="*/ 0 w 1447773"/>
                <a:gd name="connsiteY3" fmla="*/ 773889 h 774176"/>
                <a:gd name="connsiteX4" fmla="*/ 429634 w 1447773"/>
                <a:gd name="connsiteY4" fmla="*/ 0 h 774176"/>
                <a:gd name="connsiteX0" fmla="*/ 436049 w 1454188"/>
                <a:gd name="connsiteY0" fmla="*/ 0 h 774176"/>
                <a:gd name="connsiteX1" fmla="*/ 1454188 w 1454188"/>
                <a:gd name="connsiteY1" fmla="*/ 0 h 774176"/>
                <a:gd name="connsiteX2" fmla="*/ 1311070 w 1454188"/>
                <a:gd name="connsiteY2" fmla="*/ 774176 h 774176"/>
                <a:gd name="connsiteX3" fmla="*/ 0 w 1454188"/>
                <a:gd name="connsiteY3" fmla="*/ 773889 h 774176"/>
                <a:gd name="connsiteX4" fmla="*/ 436049 w 1454188"/>
                <a:gd name="connsiteY4" fmla="*/ 0 h 774176"/>
                <a:gd name="connsiteX0" fmla="*/ 436049 w 1458640"/>
                <a:gd name="connsiteY0" fmla="*/ 0 h 774176"/>
                <a:gd name="connsiteX1" fmla="*/ 1454188 w 1458640"/>
                <a:gd name="connsiteY1" fmla="*/ 0 h 774176"/>
                <a:gd name="connsiteX2" fmla="*/ 1458640 w 1458640"/>
                <a:gd name="connsiteY2" fmla="*/ 774176 h 774176"/>
                <a:gd name="connsiteX3" fmla="*/ 0 w 1458640"/>
                <a:gd name="connsiteY3" fmla="*/ 773889 h 774176"/>
                <a:gd name="connsiteX4" fmla="*/ 436049 w 1458640"/>
                <a:gd name="connsiteY4" fmla="*/ 0 h 774176"/>
                <a:gd name="connsiteX0" fmla="*/ 436049 w 1454363"/>
                <a:gd name="connsiteY0" fmla="*/ 0 h 774176"/>
                <a:gd name="connsiteX1" fmla="*/ 1454188 w 1454363"/>
                <a:gd name="connsiteY1" fmla="*/ 0 h 774176"/>
                <a:gd name="connsiteX2" fmla="*/ 1454363 w 1454363"/>
                <a:gd name="connsiteY2" fmla="*/ 774176 h 774176"/>
                <a:gd name="connsiteX3" fmla="*/ 0 w 1454363"/>
                <a:gd name="connsiteY3" fmla="*/ 773889 h 774176"/>
                <a:gd name="connsiteX4" fmla="*/ 436049 w 1454363"/>
                <a:gd name="connsiteY4" fmla="*/ 0 h 774176"/>
                <a:gd name="connsiteX0" fmla="*/ 369749 w 1388063"/>
                <a:gd name="connsiteY0" fmla="*/ 0 h 774176"/>
                <a:gd name="connsiteX1" fmla="*/ 1387888 w 1388063"/>
                <a:gd name="connsiteY1" fmla="*/ 0 h 774176"/>
                <a:gd name="connsiteX2" fmla="*/ 1388063 w 1388063"/>
                <a:gd name="connsiteY2" fmla="*/ 774176 h 774176"/>
                <a:gd name="connsiteX3" fmla="*/ 0 w 1388063"/>
                <a:gd name="connsiteY3" fmla="*/ 771964 h 774176"/>
                <a:gd name="connsiteX4" fmla="*/ 369749 w 1388063"/>
                <a:gd name="connsiteY4" fmla="*/ 0 h 774176"/>
                <a:gd name="connsiteX0" fmla="*/ 236254 w 1388063"/>
                <a:gd name="connsiteY0" fmla="*/ 0 h 774176"/>
                <a:gd name="connsiteX1" fmla="*/ 1387888 w 1388063"/>
                <a:gd name="connsiteY1" fmla="*/ 0 h 774176"/>
                <a:gd name="connsiteX2" fmla="*/ 1388063 w 1388063"/>
                <a:gd name="connsiteY2" fmla="*/ 774176 h 774176"/>
                <a:gd name="connsiteX3" fmla="*/ 0 w 1388063"/>
                <a:gd name="connsiteY3" fmla="*/ 771964 h 774176"/>
                <a:gd name="connsiteX4" fmla="*/ 236254 w 1388063"/>
                <a:gd name="connsiteY4" fmla="*/ 0 h 77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063" h="774176">
                  <a:moveTo>
                    <a:pt x="236254" y="0"/>
                  </a:moveTo>
                  <a:lnTo>
                    <a:pt x="1387888" y="0"/>
                  </a:lnTo>
                  <a:cubicBezTo>
                    <a:pt x="1387946" y="258059"/>
                    <a:pt x="1388005" y="516117"/>
                    <a:pt x="1388063" y="774176"/>
                  </a:cubicBezTo>
                  <a:lnTo>
                    <a:pt x="0" y="771964"/>
                  </a:lnTo>
                  <a:lnTo>
                    <a:pt x="23625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1579963" y="2312721"/>
              <a:ext cx="1124549" cy="19765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98367" y="2738593"/>
              <a:ext cx="1122704" cy="112270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72188" y="3753393"/>
            <a:ext cx="5099744" cy="1079874"/>
            <a:chOff x="598367" y="3859010"/>
            <a:chExt cx="6904885" cy="1133504"/>
          </a:xfrm>
          <a:solidFill>
            <a:srgbClr val="FF0000"/>
          </a:solidFill>
        </p:grpSpPr>
        <p:sp>
          <p:nvSpPr>
            <p:cNvPr id="29" name="Pentagon 28"/>
            <p:cNvSpPr/>
            <p:nvPr/>
          </p:nvSpPr>
          <p:spPr>
            <a:xfrm>
              <a:off x="3948146" y="3859010"/>
              <a:ext cx="3555106" cy="940875"/>
            </a:xfrm>
            <a:prstGeom prst="homePlate">
              <a:avLst>
                <a:gd name="adj" fmla="val 29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598367" y="3861298"/>
              <a:ext cx="3349776" cy="1131216"/>
              <a:chOff x="476297" y="3575549"/>
              <a:chExt cx="3349776" cy="1131216"/>
            </a:xfrm>
            <a:grpFill/>
          </p:grpSpPr>
          <p:sp>
            <p:nvSpPr>
              <p:cNvPr id="35" name="Rectangle 12"/>
              <p:cNvSpPr/>
              <p:nvPr/>
            </p:nvSpPr>
            <p:spPr>
              <a:xfrm rot="16200000" flipV="1">
                <a:off x="2850468" y="3731159"/>
                <a:ext cx="1131216" cy="819995"/>
              </a:xfrm>
              <a:custGeom>
                <a:avLst/>
                <a:gdLst>
                  <a:gd name="connsiteX0" fmla="*/ 0 w 1016000"/>
                  <a:gd name="connsiteY0" fmla="*/ 0 h 768404"/>
                  <a:gd name="connsiteX1" fmla="*/ 1016000 w 1016000"/>
                  <a:gd name="connsiteY1" fmla="*/ 0 h 768404"/>
                  <a:gd name="connsiteX2" fmla="*/ 1016000 w 1016000"/>
                  <a:gd name="connsiteY2" fmla="*/ 768404 h 768404"/>
                  <a:gd name="connsiteX3" fmla="*/ 0 w 1016000"/>
                  <a:gd name="connsiteY3" fmla="*/ 768404 h 768404"/>
                  <a:gd name="connsiteX4" fmla="*/ 0 w 1016000"/>
                  <a:gd name="connsiteY4" fmla="*/ 0 h 768404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745673 w 1745673"/>
                  <a:gd name="connsiteY2" fmla="*/ 768404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317048 w 1745673"/>
                  <a:gd name="connsiteY2" fmla="*/ 770785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0148 w 1736148"/>
                  <a:gd name="connsiteY0" fmla="*/ 0 h 770785"/>
                  <a:gd name="connsiteX1" fmla="*/ 1736148 w 1736148"/>
                  <a:gd name="connsiteY1" fmla="*/ 0 h 770785"/>
                  <a:gd name="connsiteX2" fmla="*/ 1307523 w 1736148"/>
                  <a:gd name="connsiteY2" fmla="*/ 770785 h 770785"/>
                  <a:gd name="connsiteX3" fmla="*/ 0 w 1736148"/>
                  <a:gd name="connsiteY3" fmla="*/ 770497 h 770785"/>
                  <a:gd name="connsiteX4" fmla="*/ 720148 w 1736148"/>
                  <a:gd name="connsiteY4" fmla="*/ 0 h 770785"/>
                  <a:gd name="connsiteX0" fmla="*/ 720148 w 1736148"/>
                  <a:gd name="connsiteY0" fmla="*/ 0 h 770497"/>
                  <a:gd name="connsiteX1" fmla="*/ 1736148 w 1736148"/>
                  <a:gd name="connsiteY1" fmla="*/ 0 h 770497"/>
                  <a:gd name="connsiteX2" fmla="*/ 1590892 w 1736148"/>
                  <a:gd name="connsiteY2" fmla="*/ 768404 h 770497"/>
                  <a:gd name="connsiteX3" fmla="*/ 0 w 1736148"/>
                  <a:gd name="connsiteY3" fmla="*/ 770497 h 770497"/>
                  <a:gd name="connsiteX4" fmla="*/ 720148 w 1736148"/>
                  <a:gd name="connsiteY4" fmla="*/ 0 h 770497"/>
                  <a:gd name="connsiteX0" fmla="*/ 429636 w 1445636"/>
                  <a:gd name="connsiteY0" fmla="*/ 0 h 768404"/>
                  <a:gd name="connsiteX1" fmla="*/ 1445636 w 1445636"/>
                  <a:gd name="connsiteY1" fmla="*/ 0 h 768404"/>
                  <a:gd name="connsiteX2" fmla="*/ 1300380 w 1445636"/>
                  <a:gd name="connsiteY2" fmla="*/ 768404 h 768404"/>
                  <a:gd name="connsiteX3" fmla="*/ 0 w 1445636"/>
                  <a:gd name="connsiteY3" fmla="*/ 768116 h 768404"/>
                  <a:gd name="connsiteX4" fmla="*/ 429636 w 1445636"/>
                  <a:gd name="connsiteY4" fmla="*/ 0 h 768404"/>
                  <a:gd name="connsiteX0" fmla="*/ 433913 w 1449913"/>
                  <a:gd name="connsiteY0" fmla="*/ 0 h 771964"/>
                  <a:gd name="connsiteX1" fmla="*/ 1449913 w 1449913"/>
                  <a:gd name="connsiteY1" fmla="*/ 0 h 771964"/>
                  <a:gd name="connsiteX2" fmla="*/ 1304657 w 1449913"/>
                  <a:gd name="connsiteY2" fmla="*/ 768404 h 771964"/>
                  <a:gd name="connsiteX3" fmla="*/ 0 w 1449913"/>
                  <a:gd name="connsiteY3" fmla="*/ 771964 h 771964"/>
                  <a:gd name="connsiteX4" fmla="*/ 433913 w 1449913"/>
                  <a:gd name="connsiteY4" fmla="*/ 0 h 771964"/>
                  <a:gd name="connsiteX0" fmla="*/ 433913 w 1449913"/>
                  <a:gd name="connsiteY0" fmla="*/ 0 h 774176"/>
                  <a:gd name="connsiteX1" fmla="*/ 1449913 w 1449913"/>
                  <a:gd name="connsiteY1" fmla="*/ 0 h 774176"/>
                  <a:gd name="connsiteX2" fmla="*/ 1306795 w 1449913"/>
                  <a:gd name="connsiteY2" fmla="*/ 774176 h 774176"/>
                  <a:gd name="connsiteX3" fmla="*/ 0 w 1449913"/>
                  <a:gd name="connsiteY3" fmla="*/ 771964 h 774176"/>
                  <a:gd name="connsiteX4" fmla="*/ 433913 w 1449913"/>
                  <a:gd name="connsiteY4" fmla="*/ 0 h 774176"/>
                  <a:gd name="connsiteX0" fmla="*/ 429635 w 1445635"/>
                  <a:gd name="connsiteY0" fmla="*/ 0 h 777737"/>
                  <a:gd name="connsiteX1" fmla="*/ 1445635 w 1445635"/>
                  <a:gd name="connsiteY1" fmla="*/ 0 h 777737"/>
                  <a:gd name="connsiteX2" fmla="*/ 1302517 w 1445635"/>
                  <a:gd name="connsiteY2" fmla="*/ 774176 h 777737"/>
                  <a:gd name="connsiteX3" fmla="*/ 0 w 1445635"/>
                  <a:gd name="connsiteY3" fmla="*/ 777737 h 777737"/>
                  <a:gd name="connsiteX4" fmla="*/ 429635 w 1445635"/>
                  <a:gd name="connsiteY4" fmla="*/ 0 h 777737"/>
                  <a:gd name="connsiteX0" fmla="*/ 431773 w 1447773"/>
                  <a:gd name="connsiteY0" fmla="*/ 0 h 774176"/>
                  <a:gd name="connsiteX1" fmla="*/ 1447773 w 1447773"/>
                  <a:gd name="connsiteY1" fmla="*/ 0 h 774176"/>
                  <a:gd name="connsiteX2" fmla="*/ 1304655 w 1447773"/>
                  <a:gd name="connsiteY2" fmla="*/ 774176 h 774176"/>
                  <a:gd name="connsiteX3" fmla="*/ 0 w 1447773"/>
                  <a:gd name="connsiteY3" fmla="*/ 773889 h 774176"/>
                  <a:gd name="connsiteX4" fmla="*/ 431773 w 1447773"/>
                  <a:gd name="connsiteY4" fmla="*/ 0 h 774176"/>
                  <a:gd name="connsiteX0" fmla="*/ 429634 w 1447773"/>
                  <a:gd name="connsiteY0" fmla="*/ 0 h 774176"/>
                  <a:gd name="connsiteX1" fmla="*/ 1447773 w 1447773"/>
                  <a:gd name="connsiteY1" fmla="*/ 0 h 774176"/>
                  <a:gd name="connsiteX2" fmla="*/ 1304655 w 1447773"/>
                  <a:gd name="connsiteY2" fmla="*/ 774176 h 774176"/>
                  <a:gd name="connsiteX3" fmla="*/ 0 w 1447773"/>
                  <a:gd name="connsiteY3" fmla="*/ 773889 h 774176"/>
                  <a:gd name="connsiteX4" fmla="*/ 429634 w 1447773"/>
                  <a:gd name="connsiteY4" fmla="*/ 0 h 774176"/>
                  <a:gd name="connsiteX0" fmla="*/ 436049 w 1454188"/>
                  <a:gd name="connsiteY0" fmla="*/ 0 h 774176"/>
                  <a:gd name="connsiteX1" fmla="*/ 1454188 w 1454188"/>
                  <a:gd name="connsiteY1" fmla="*/ 0 h 774176"/>
                  <a:gd name="connsiteX2" fmla="*/ 1311070 w 1454188"/>
                  <a:gd name="connsiteY2" fmla="*/ 774176 h 774176"/>
                  <a:gd name="connsiteX3" fmla="*/ 0 w 1454188"/>
                  <a:gd name="connsiteY3" fmla="*/ 773889 h 774176"/>
                  <a:gd name="connsiteX4" fmla="*/ 436049 w 1454188"/>
                  <a:gd name="connsiteY4" fmla="*/ 0 h 774176"/>
                  <a:gd name="connsiteX0" fmla="*/ 436049 w 1458640"/>
                  <a:gd name="connsiteY0" fmla="*/ 0 h 774176"/>
                  <a:gd name="connsiteX1" fmla="*/ 1454188 w 1458640"/>
                  <a:gd name="connsiteY1" fmla="*/ 0 h 774176"/>
                  <a:gd name="connsiteX2" fmla="*/ 1458640 w 1458640"/>
                  <a:gd name="connsiteY2" fmla="*/ 774176 h 774176"/>
                  <a:gd name="connsiteX3" fmla="*/ 0 w 1458640"/>
                  <a:gd name="connsiteY3" fmla="*/ 773889 h 774176"/>
                  <a:gd name="connsiteX4" fmla="*/ 436049 w 1458640"/>
                  <a:gd name="connsiteY4" fmla="*/ 0 h 774176"/>
                  <a:gd name="connsiteX0" fmla="*/ 436049 w 1454363"/>
                  <a:gd name="connsiteY0" fmla="*/ 0 h 774176"/>
                  <a:gd name="connsiteX1" fmla="*/ 1454188 w 1454363"/>
                  <a:gd name="connsiteY1" fmla="*/ 0 h 774176"/>
                  <a:gd name="connsiteX2" fmla="*/ 1454363 w 1454363"/>
                  <a:gd name="connsiteY2" fmla="*/ 774176 h 774176"/>
                  <a:gd name="connsiteX3" fmla="*/ 0 w 1454363"/>
                  <a:gd name="connsiteY3" fmla="*/ 773889 h 774176"/>
                  <a:gd name="connsiteX4" fmla="*/ 436049 w 1454363"/>
                  <a:gd name="connsiteY4" fmla="*/ 0 h 774176"/>
                  <a:gd name="connsiteX0" fmla="*/ 369749 w 1388063"/>
                  <a:gd name="connsiteY0" fmla="*/ 0 h 774176"/>
                  <a:gd name="connsiteX1" fmla="*/ 1387888 w 1388063"/>
                  <a:gd name="connsiteY1" fmla="*/ 0 h 774176"/>
                  <a:gd name="connsiteX2" fmla="*/ 1388063 w 1388063"/>
                  <a:gd name="connsiteY2" fmla="*/ 774176 h 774176"/>
                  <a:gd name="connsiteX3" fmla="*/ 0 w 1388063"/>
                  <a:gd name="connsiteY3" fmla="*/ 771964 h 774176"/>
                  <a:gd name="connsiteX4" fmla="*/ 369749 w 1388063"/>
                  <a:gd name="connsiteY4" fmla="*/ 0 h 774176"/>
                  <a:gd name="connsiteX0" fmla="*/ 236254 w 1388063"/>
                  <a:gd name="connsiteY0" fmla="*/ 0 h 774176"/>
                  <a:gd name="connsiteX1" fmla="*/ 1387888 w 1388063"/>
                  <a:gd name="connsiteY1" fmla="*/ 0 h 774176"/>
                  <a:gd name="connsiteX2" fmla="*/ 1388063 w 1388063"/>
                  <a:gd name="connsiteY2" fmla="*/ 774176 h 774176"/>
                  <a:gd name="connsiteX3" fmla="*/ 0 w 1388063"/>
                  <a:gd name="connsiteY3" fmla="*/ 771964 h 774176"/>
                  <a:gd name="connsiteX4" fmla="*/ 236254 w 1388063"/>
                  <a:gd name="connsiteY4" fmla="*/ 0 h 774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8063" h="774176">
                    <a:moveTo>
                      <a:pt x="236254" y="0"/>
                    </a:moveTo>
                    <a:lnTo>
                      <a:pt x="1387888" y="0"/>
                    </a:lnTo>
                    <a:cubicBezTo>
                      <a:pt x="1387946" y="258059"/>
                      <a:pt x="1388005" y="516117"/>
                      <a:pt x="1388063" y="774176"/>
                    </a:cubicBezTo>
                    <a:lnTo>
                      <a:pt x="0" y="771964"/>
                    </a:lnTo>
                    <a:lnTo>
                      <a:pt x="23625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 rot="16200000" flipV="1">
                <a:off x="1457893" y="3149676"/>
                <a:ext cx="1124549" cy="19765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76297" y="3577377"/>
                <a:ext cx="1122704" cy="11227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172190" y="4646450"/>
            <a:ext cx="4079640" cy="1271544"/>
            <a:chOff x="598366" y="4795646"/>
            <a:chExt cx="5583191" cy="1308685"/>
          </a:xfrm>
          <a:solidFill>
            <a:srgbClr val="FF0000"/>
          </a:solidFill>
        </p:grpSpPr>
        <p:sp>
          <p:nvSpPr>
            <p:cNvPr id="47" name="Pentagon 46"/>
            <p:cNvSpPr/>
            <p:nvPr/>
          </p:nvSpPr>
          <p:spPr>
            <a:xfrm>
              <a:off x="3948144" y="4800793"/>
              <a:ext cx="2233413" cy="940875"/>
            </a:xfrm>
            <a:prstGeom prst="homePlate">
              <a:avLst>
                <a:gd name="adj" fmla="val 29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598366" y="4795646"/>
              <a:ext cx="3352367" cy="1308685"/>
              <a:chOff x="476296" y="4509897"/>
              <a:chExt cx="3352367" cy="1308685"/>
            </a:xfrm>
            <a:grpFill/>
          </p:grpSpPr>
          <p:sp>
            <p:nvSpPr>
              <p:cNvPr id="49" name="Rectangle 48"/>
              <p:cNvSpPr/>
              <p:nvPr/>
            </p:nvSpPr>
            <p:spPr>
              <a:xfrm rot="16200000" flipV="1">
                <a:off x="1462250" y="4269973"/>
                <a:ext cx="1115835" cy="19765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12"/>
              <p:cNvSpPr/>
              <p:nvPr/>
            </p:nvSpPr>
            <p:spPr>
              <a:xfrm rot="16200000" flipV="1">
                <a:off x="2763027" y="4752946"/>
                <a:ext cx="1308685" cy="822587"/>
              </a:xfrm>
              <a:custGeom>
                <a:avLst/>
                <a:gdLst>
                  <a:gd name="connsiteX0" fmla="*/ 0 w 1016000"/>
                  <a:gd name="connsiteY0" fmla="*/ 0 h 768404"/>
                  <a:gd name="connsiteX1" fmla="*/ 1016000 w 1016000"/>
                  <a:gd name="connsiteY1" fmla="*/ 0 h 768404"/>
                  <a:gd name="connsiteX2" fmla="*/ 1016000 w 1016000"/>
                  <a:gd name="connsiteY2" fmla="*/ 768404 h 768404"/>
                  <a:gd name="connsiteX3" fmla="*/ 0 w 1016000"/>
                  <a:gd name="connsiteY3" fmla="*/ 768404 h 768404"/>
                  <a:gd name="connsiteX4" fmla="*/ 0 w 1016000"/>
                  <a:gd name="connsiteY4" fmla="*/ 0 h 768404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745673 w 1745673"/>
                  <a:gd name="connsiteY2" fmla="*/ 768404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317048 w 1745673"/>
                  <a:gd name="connsiteY2" fmla="*/ 770785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0148 w 1736148"/>
                  <a:gd name="connsiteY0" fmla="*/ 0 h 770785"/>
                  <a:gd name="connsiteX1" fmla="*/ 1736148 w 1736148"/>
                  <a:gd name="connsiteY1" fmla="*/ 0 h 770785"/>
                  <a:gd name="connsiteX2" fmla="*/ 1307523 w 1736148"/>
                  <a:gd name="connsiteY2" fmla="*/ 770785 h 770785"/>
                  <a:gd name="connsiteX3" fmla="*/ 0 w 1736148"/>
                  <a:gd name="connsiteY3" fmla="*/ 770497 h 770785"/>
                  <a:gd name="connsiteX4" fmla="*/ 720148 w 1736148"/>
                  <a:gd name="connsiteY4" fmla="*/ 0 h 770785"/>
                  <a:gd name="connsiteX0" fmla="*/ 720148 w 1736148"/>
                  <a:gd name="connsiteY0" fmla="*/ 0 h 770785"/>
                  <a:gd name="connsiteX1" fmla="*/ 1736148 w 1736148"/>
                  <a:gd name="connsiteY1" fmla="*/ 0 h 770785"/>
                  <a:gd name="connsiteX2" fmla="*/ 1369545 w 1736148"/>
                  <a:gd name="connsiteY2" fmla="*/ 770785 h 770785"/>
                  <a:gd name="connsiteX3" fmla="*/ 0 w 1736148"/>
                  <a:gd name="connsiteY3" fmla="*/ 770497 h 770785"/>
                  <a:gd name="connsiteX4" fmla="*/ 720148 w 1736148"/>
                  <a:gd name="connsiteY4" fmla="*/ 0 h 770785"/>
                  <a:gd name="connsiteX0" fmla="*/ 446799 w 1736148"/>
                  <a:gd name="connsiteY0" fmla="*/ 0 h 773231"/>
                  <a:gd name="connsiteX1" fmla="*/ 1736148 w 1736148"/>
                  <a:gd name="connsiteY1" fmla="*/ 2446 h 773231"/>
                  <a:gd name="connsiteX2" fmla="*/ 1369545 w 1736148"/>
                  <a:gd name="connsiteY2" fmla="*/ 773231 h 773231"/>
                  <a:gd name="connsiteX3" fmla="*/ 0 w 1736148"/>
                  <a:gd name="connsiteY3" fmla="*/ 772943 h 773231"/>
                  <a:gd name="connsiteX4" fmla="*/ 446799 w 1736148"/>
                  <a:gd name="connsiteY4" fmla="*/ 0 h 773231"/>
                  <a:gd name="connsiteX0" fmla="*/ 446799 w 1605827"/>
                  <a:gd name="connsiteY0" fmla="*/ 0 h 773231"/>
                  <a:gd name="connsiteX1" fmla="*/ 1605827 w 1605827"/>
                  <a:gd name="connsiteY1" fmla="*/ 2446 h 773231"/>
                  <a:gd name="connsiteX2" fmla="*/ 1369545 w 1605827"/>
                  <a:gd name="connsiteY2" fmla="*/ 773231 h 773231"/>
                  <a:gd name="connsiteX3" fmla="*/ 0 w 1605827"/>
                  <a:gd name="connsiteY3" fmla="*/ 772943 h 773231"/>
                  <a:gd name="connsiteX4" fmla="*/ 446799 w 1605827"/>
                  <a:gd name="connsiteY4" fmla="*/ 0 h 773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05827" h="773231">
                    <a:moveTo>
                      <a:pt x="446799" y="0"/>
                    </a:moveTo>
                    <a:lnTo>
                      <a:pt x="1605827" y="2446"/>
                    </a:lnTo>
                    <a:lnTo>
                      <a:pt x="1369545" y="773231"/>
                    </a:lnTo>
                    <a:lnTo>
                      <a:pt x="0" y="772943"/>
                    </a:lnTo>
                    <a:lnTo>
                      <a:pt x="44679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476296" y="4702451"/>
                <a:ext cx="1113729" cy="111372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2" name="Oval 51"/>
          <p:cNvSpPr/>
          <p:nvPr/>
        </p:nvSpPr>
        <p:spPr>
          <a:xfrm>
            <a:off x="342720" y="1750585"/>
            <a:ext cx="802793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FontAwesome" pitchFamily="2" charset="0"/>
              </a:rPr>
              <a:t>.032</a:t>
            </a:r>
            <a:endParaRPr lang="en-US" sz="1600" dirty="0">
              <a:solidFill>
                <a:schemeClr val="tx1"/>
              </a:solidFill>
              <a:latin typeface="FontAwesome" pitchFamily="2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342721" y="2828750"/>
            <a:ext cx="767148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 smtClean="0">
              <a:solidFill>
                <a:schemeClr val="accent5"/>
              </a:solidFill>
              <a:latin typeface="FontAwesome" pitchFamily="2" charset="0"/>
            </a:endParaRPr>
          </a:p>
          <a:p>
            <a:pPr algn="ctr"/>
            <a:r>
              <a:rPr lang="en-AU" sz="1600" dirty="0" smtClean="0">
                <a:solidFill>
                  <a:schemeClr val="accent5"/>
                </a:solidFill>
                <a:latin typeface="FontAwesome" pitchFamily="2" charset="0"/>
              </a:rPr>
              <a:t>.021</a:t>
            </a:r>
            <a:endParaRPr lang="en-US" sz="1600" dirty="0">
              <a:solidFill>
                <a:schemeClr val="accent5"/>
              </a:solidFill>
              <a:latin typeface="FontAwesome" pitchFamily="2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342720" y="3928087"/>
            <a:ext cx="745665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 smtClean="0">
                <a:solidFill>
                  <a:schemeClr val="accent3"/>
                </a:solidFill>
                <a:latin typeface="FontAwesome" pitchFamily="2" charset="0"/>
              </a:rPr>
              <a:t>51%</a:t>
            </a:r>
            <a:endParaRPr lang="en-US" sz="1400" dirty="0">
              <a:solidFill>
                <a:schemeClr val="accent3"/>
              </a:solidFill>
              <a:latin typeface="FontAwesome" pitchFamily="2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42720" y="4999205"/>
            <a:ext cx="745665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 dirty="0" smtClean="0">
              <a:solidFill>
                <a:schemeClr val="accent1"/>
              </a:solidFill>
              <a:latin typeface="FontAwesome" pitchFamily="2" charset="0"/>
            </a:endParaRPr>
          </a:p>
          <a:p>
            <a:pPr algn="ctr"/>
            <a:endParaRPr lang="en-AU" sz="1400" dirty="0">
              <a:solidFill>
                <a:schemeClr val="accent1"/>
              </a:solidFill>
              <a:latin typeface="FontAwesome" pitchFamily="2" charset="0"/>
            </a:endParaRPr>
          </a:p>
          <a:p>
            <a:pPr algn="ctr"/>
            <a:r>
              <a:rPr lang="en-AU" sz="1400" dirty="0" smtClean="0">
                <a:solidFill>
                  <a:sysClr val="windowText" lastClr="000000"/>
                </a:solidFill>
                <a:latin typeface="FontAwesome" pitchFamily="2" charset="0"/>
              </a:rPr>
              <a:t>25%</a:t>
            </a:r>
            <a:r>
              <a:rPr lang="en-AU" sz="2400" dirty="0" smtClean="0">
                <a:solidFill>
                  <a:schemeClr val="accent1"/>
                </a:solidFill>
                <a:latin typeface="FontAwesome" pitchFamily="2" charset="0"/>
              </a:rPr>
              <a:t></a:t>
            </a:r>
            <a:endParaRPr lang="en-AU" sz="24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sp>
        <p:nvSpPr>
          <p:cNvPr id="56" name="Text Placeholder 33"/>
          <p:cNvSpPr txBox="1">
            <a:spLocks/>
          </p:cNvSpPr>
          <p:nvPr/>
        </p:nvSpPr>
        <p:spPr>
          <a:xfrm>
            <a:off x="1256481" y="1927074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yr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adjGSAA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/60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 Placeholder 33"/>
          <p:cNvSpPr txBox="1">
            <a:spLocks/>
          </p:cNvSpPr>
          <p:nvPr/>
        </p:nvSpPr>
        <p:spPr>
          <a:xfrm>
            <a:off x="1250227" y="2881445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2015-16 Projected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adjGSAA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/60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 Placeholder 33"/>
          <p:cNvSpPr txBox="1">
            <a:spLocks/>
          </p:cNvSpPr>
          <p:nvPr/>
        </p:nvSpPr>
        <p:spPr>
          <a:xfrm>
            <a:off x="1258263" y="4088324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yr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Above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Avg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Start % Rank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Text Placeholder 33"/>
          <p:cNvSpPr txBox="1">
            <a:spLocks/>
          </p:cNvSpPr>
          <p:nvPr/>
        </p:nvSpPr>
        <p:spPr>
          <a:xfrm>
            <a:off x="1258263" y="5177342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4565133" y="1757632"/>
            <a:ext cx="0" cy="39983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497508" y="1757632"/>
            <a:ext cx="0" cy="39983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8267929" y="1750585"/>
            <a:ext cx="0" cy="3998398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33"/>
          <p:cNvSpPr txBox="1">
            <a:spLocks/>
          </p:cNvSpPr>
          <p:nvPr/>
        </p:nvSpPr>
        <p:spPr>
          <a:xfrm>
            <a:off x="1258263" y="5078627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yr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Bad Start % Rank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74000" y="304800"/>
            <a:ext cx="1188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2012-15 </a:t>
            </a:r>
          </a:p>
          <a:p>
            <a:r>
              <a:rPr lang="en-US" dirty="0" smtClean="0"/>
              <a:t>3 </a:t>
            </a:r>
            <a:r>
              <a:rPr lang="en-US" dirty="0" err="1" smtClean="0"/>
              <a:t>yr</a:t>
            </a:r>
            <a:r>
              <a:rPr lang="en-US" dirty="0" smtClean="0"/>
              <a:t> – 5v5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271931" y="6166168"/>
            <a:ext cx="1365936" cy="64859"/>
          </a:xfrm>
          <a:prstGeom prst="straightConnector1">
            <a:avLst/>
          </a:prstGeom>
          <a:ln w="920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09999" y="6013932"/>
            <a:ext cx="1591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Trend Line: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274310" y="2227398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Bottom 4th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543216" y="2208932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Above 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Avg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183824" y="2224783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Below 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Avg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165173" y="2208932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Elite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>
            <a:off x="2553453" y="1742041"/>
            <a:ext cx="0" cy="39983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009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8996" y="45313"/>
            <a:ext cx="3393726" cy="3378575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Voodoo Chart – Jonathan Quick(LAK)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21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223913" y="1500749"/>
            <a:ext cx="6583288" cy="1329687"/>
            <a:chOff x="598367" y="1620395"/>
            <a:chExt cx="9554911" cy="1308685"/>
          </a:xfrm>
        </p:grpSpPr>
        <p:sp>
          <p:nvSpPr>
            <p:cNvPr id="19" name="Pentagon 18"/>
            <p:cNvSpPr/>
            <p:nvPr/>
          </p:nvSpPr>
          <p:spPr>
            <a:xfrm>
              <a:off x="3948144" y="1986303"/>
              <a:ext cx="6205134" cy="940875"/>
            </a:xfrm>
            <a:prstGeom prst="homePlate">
              <a:avLst>
                <a:gd name="adj" fmla="val 2912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 rot="5400000">
              <a:off x="1584320" y="1192424"/>
              <a:ext cx="1115835" cy="19765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12"/>
            <p:cNvSpPr/>
            <p:nvPr/>
          </p:nvSpPr>
          <p:spPr>
            <a:xfrm rot="5400000">
              <a:off x="2885097" y="1863444"/>
              <a:ext cx="1308685" cy="822587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745673 w 1745673"/>
                <a:gd name="connsiteY2" fmla="*/ 768404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317048 w 1745673"/>
                <a:gd name="connsiteY2" fmla="*/ 770785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07523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69545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446799 w 1736148"/>
                <a:gd name="connsiteY0" fmla="*/ 0 h 773231"/>
                <a:gd name="connsiteX1" fmla="*/ 1736148 w 1736148"/>
                <a:gd name="connsiteY1" fmla="*/ 2446 h 773231"/>
                <a:gd name="connsiteX2" fmla="*/ 1369545 w 1736148"/>
                <a:gd name="connsiteY2" fmla="*/ 773231 h 773231"/>
                <a:gd name="connsiteX3" fmla="*/ 0 w 1736148"/>
                <a:gd name="connsiteY3" fmla="*/ 772943 h 773231"/>
                <a:gd name="connsiteX4" fmla="*/ 446799 w 1736148"/>
                <a:gd name="connsiteY4" fmla="*/ 0 h 773231"/>
                <a:gd name="connsiteX0" fmla="*/ 446799 w 1605827"/>
                <a:gd name="connsiteY0" fmla="*/ 0 h 773231"/>
                <a:gd name="connsiteX1" fmla="*/ 1605827 w 1605827"/>
                <a:gd name="connsiteY1" fmla="*/ 2446 h 773231"/>
                <a:gd name="connsiteX2" fmla="*/ 1369545 w 1605827"/>
                <a:gd name="connsiteY2" fmla="*/ 773231 h 773231"/>
                <a:gd name="connsiteX3" fmla="*/ 0 w 1605827"/>
                <a:gd name="connsiteY3" fmla="*/ 772943 h 773231"/>
                <a:gd name="connsiteX4" fmla="*/ 446799 w 1605827"/>
                <a:gd name="connsiteY4" fmla="*/ 0 h 77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5827" h="773231">
                  <a:moveTo>
                    <a:pt x="446799" y="0"/>
                  </a:moveTo>
                  <a:lnTo>
                    <a:pt x="1605827" y="2446"/>
                  </a:lnTo>
                  <a:lnTo>
                    <a:pt x="1369545" y="773231"/>
                  </a:lnTo>
                  <a:lnTo>
                    <a:pt x="0" y="772943"/>
                  </a:lnTo>
                  <a:lnTo>
                    <a:pt x="446799" y="0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598367" y="1629320"/>
              <a:ext cx="1107494" cy="11074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72189" y="2655533"/>
            <a:ext cx="6465677" cy="1093370"/>
            <a:chOff x="598367" y="2732213"/>
            <a:chExt cx="9095411" cy="1131216"/>
          </a:xfrm>
          <a:solidFill>
            <a:schemeClr val="accent6"/>
          </a:solidFill>
        </p:grpSpPr>
        <p:sp>
          <p:nvSpPr>
            <p:cNvPr id="24" name="Pentagon 23"/>
            <p:cNvSpPr/>
            <p:nvPr/>
          </p:nvSpPr>
          <p:spPr>
            <a:xfrm>
              <a:off x="3948144" y="2914626"/>
              <a:ext cx="5745634" cy="940875"/>
            </a:xfrm>
            <a:prstGeom prst="homePlate">
              <a:avLst>
                <a:gd name="adj" fmla="val 29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12"/>
            <p:cNvSpPr/>
            <p:nvPr/>
          </p:nvSpPr>
          <p:spPr>
            <a:xfrm rot="5400000">
              <a:off x="2972538" y="2887823"/>
              <a:ext cx="1131216" cy="819995"/>
            </a:xfrm>
            <a:custGeom>
              <a:avLst/>
              <a:gdLst>
                <a:gd name="connsiteX0" fmla="*/ 0 w 1016000"/>
                <a:gd name="connsiteY0" fmla="*/ 0 h 768404"/>
                <a:gd name="connsiteX1" fmla="*/ 1016000 w 1016000"/>
                <a:gd name="connsiteY1" fmla="*/ 0 h 768404"/>
                <a:gd name="connsiteX2" fmla="*/ 1016000 w 1016000"/>
                <a:gd name="connsiteY2" fmla="*/ 768404 h 768404"/>
                <a:gd name="connsiteX3" fmla="*/ 0 w 1016000"/>
                <a:gd name="connsiteY3" fmla="*/ 768404 h 768404"/>
                <a:gd name="connsiteX4" fmla="*/ 0 w 1016000"/>
                <a:gd name="connsiteY4" fmla="*/ 0 h 768404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745673 w 1745673"/>
                <a:gd name="connsiteY2" fmla="*/ 768404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9673 w 1745673"/>
                <a:gd name="connsiteY0" fmla="*/ 0 h 777641"/>
                <a:gd name="connsiteX1" fmla="*/ 1745673 w 1745673"/>
                <a:gd name="connsiteY1" fmla="*/ 0 h 777641"/>
                <a:gd name="connsiteX2" fmla="*/ 1317048 w 1745673"/>
                <a:gd name="connsiteY2" fmla="*/ 770785 h 777641"/>
                <a:gd name="connsiteX3" fmla="*/ 0 w 1745673"/>
                <a:gd name="connsiteY3" fmla="*/ 777641 h 777641"/>
                <a:gd name="connsiteX4" fmla="*/ 729673 w 1745673"/>
                <a:gd name="connsiteY4" fmla="*/ 0 h 777641"/>
                <a:gd name="connsiteX0" fmla="*/ 720148 w 1736148"/>
                <a:gd name="connsiteY0" fmla="*/ 0 h 770785"/>
                <a:gd name="connsiteX1" fmla="*/ 1736148 w 1736148"/>
                <a:gd name="connsiteY1" fmla="*/ 0 h 770785"/>
                <a:gd name="connsiteX2" fmla="*/ 1307523 w 1736148"/>
                <a:gd name="connsiteY2" fmla="*/ 770785 h 770785"/>
                <a:gd name="connsiteX3" fmla="*/ 0 w 1736148"/>
                <a:gd name="connsiteY3" fmla="*/ 770497 h 770785"/>
                <a:gd name="connsiteX4" fmla="*/ 720148 w 1736148"/>
                <a:gd name="connsiteY4" fmla="*/ 0 h 770785"/>
                <a:gd name="connsiteX0" fmla="*/ 720148 w 1736148"/>
                <a:gd name="connsiteY0" fmla="*/ 0 h 770497"/>
                <a:gd name="connsiteX1" fmla="*/ 1736148 w 1736148"/>
                <a:gd name="connsiteY1" fmla="*/ 0 h 770497"/>
                <a:gd name="connsiteX2" fmla="*/ 1590892 w 1736148"/>
                <a:gd name="connsiteY2" fmla="*/ 768404 h 770497"/>
                <a:gd name="connsiteX3" fmla="*/ 0 w 1736148"/>
                <a:gd name="connsiteY3" fmla="*/ 770497 h 770497"/>
                <a:gd name="connsiteX4" fmla="*/ 720148 w 1736148"/>
                <a:gd name="connsiteY4" fmla="*/ 0 h 770497"/>
                <a:gd name="connsiteX0" fmla="*/ 429636 w 1445636"/>
                <a:gd name="connsiteY0" fmla="*/ 0 h 768404"/>
                <a:gd name="connsiteX1" fmla="*/ 1445636 w 1445636"/>
                <a:gd name="connsiteY1" fmla="*/ 0 h 768404"/>
                <a:gd name="connsiteX2" fmla="*/ 1300380 w 1445636"/>
                <a:gd name="connsiteY2" fmla="*/ 768404 h 768404"/>
                <a:gd name="connsiteX3" fmla="*/ 0 w 1445636"/>
                <a:gd name="connsiteY3" fmla="*/ 768116 h 768404"/>
                <a:gd name="connsiteX4" fmla="*/ 429636 w 1445636"/>
                <a:gd name="connsiteY4" fmla="*/ 0 h 768404"/>
                <a:gd name="connsiteX0" fmla="*/ 433913 w 1449913"/>
                <a:gd name="connsiteY0" fmla="*/ 0 h 771964"/>
                <a:gd name="connsiteX1" fmla="*/ 1449913 w 1449913"/>
                <a:gd name="connsiteY1" fmla="*/ 0 h 771964"/>
                <a:gd name="connsiteX2" fmla="*/ 1304657 w 1449913"/>
                <a:gd name="connsiteY2" fmla="*/ 768404 h 771964"/>
                <a:gd name="connsiteX3" fmla="*/ 0 w 1449913"/>
                <a:gd name="connsiteY3" fmla="*/ 771964 h 771964"/>
                <a:gd name="connsiteX4" fmla="*/ 433913 w 1449913"/>
                <a:gd name="connsiteY4" fmla="*/ 0 h 771964"/>
                <a:gd name="connsiteX0" fmla="*/ 433913 w 1449913"/>
                <a:gd name="connsiteY0" fmla="*/ 0 h 774176"/>
                <a:gd name="connsiteX1" fmla="*/ 1449913 w 1449913"/>
                <a:gd name="connsiteY1" fmla="*/ 0 h 774176"/>
                <a:gd name="connsiteX2" fmla="*/ 1306795 w 1449913"/>
                <a:gd name="connsiteY2" fmla="*/ 774176 h 774176"/>
                <a:gd name="connsiteX3" fmla="*/ 0 w 1449913"/>
                <a:gd name="connsiteY3" fmla="*/ 771964 h 774176"/>
                <a:gd name="connsiteX4" fmla="*/ 433913 w 1449913"/>
                <a:gd name="connsiteY4" fmla="*/ 0 h 774176"/>
                <a:gd name="connsiteX0" fmla="*/ 429635 w 1445635"/>
                <a:gd name="connsiteY0" fmla="*/ 0 h 777737"/>
                <a:gd name="connsiteX1" fmla="*/ 1445635 w 1445635"/>
                <a:gd name="connsiteY1" fmla="*/ 0 h 777737"/>
                <a:gd name="connsiteX2" fmla="*/ 1302517 w 1445635"/>
                <a:gd name="connsiteY2" fmla="*/ 774176 h 777737"/>
                <a:gd name="connsiteX3" fmla="*/ 0 w 1445635"/>
                <a:gd name="connsiteY3" fmla="*/ 777737 h 777737"/>
                <a:gd name="connsiteX4" fmla="*/ 429635 w 1445635"/>
                <a:gd name="connsiteY4" fmla="*/ 0 h 777737"/>
                <a:gd name="connsiteX0" fmla="*/ 431773 w 1447773"/>
                <a:gd name="connsiteY0" fmla="*/ 0 h 774176"/>
                <a:gd name="connsiteX1" fmla="*/ 1447773 w 1447773"/>
                <a:gd name="connsiteY1" fmla="*/ 0 h 774176"/>
                <a:gd name="connsiteX2" fmla="*/ 1304655 w 1447773"/>
                <a:gd name="connsiteY2" fmla="*/ 774176 h 774176"/>
                <a:gd name="connsiteX3" fmla="*/ 0 w 1447773"/>
                <a:gd name="connsiteY3" fmla="*/ 773889 h 774176"/>
                <a:gd name="connsiteX4" fmla="*/ 431773 w 1447773"/>
                <a:gd name="connsiteY4" fmla="*/ 0 h 774176"/>
                <a:gd name="connsiteX0" fmla="*/ 429634 w 1447773"/>
                <a:gd name="connsiteY0" fmla="*/ 0 h 774176"/>
                <a:gd name="connsiteX1" fmla="*/ 1447773 w 1447773"/>
                <a:gd name="connsiteY1" fmla="*/ 0 h 774176"/>
                <a:gd name="connsiteX2" fmla="*/ 1304655 w 1447773"/>
                <a:gd name="connsiteY2" fmla="*/ 774176 h 774176"/>
                <a:gd name="connsiteX3" fmla="*/ 0 w 1447773"/>
                <a:gd name="connsiteY3" fmla="*/ 773889 h 774176"/>
                <a:gd name="connsiteX4" fmla="*/ 429634 w 1447773"/>
                <a:gd name="connsiteY4" fmla="*/ 0 h 774176"/>
                <a:gd name="connsiteX0" fmla="*/ 436049 w 1454188"/>
                <a:gd name="connsiteY0" fmla="*/ 0 h 774176"/>
                <a:gd name="connsiteX1" fmla="*/ 1454188 w 1454188"/>
                <a:gd name="connsiteY1" fmla="*/ 0 h 774176"/>
                <a:gd name="connsiteX2" fmla="*/ 1311070 w 1454188"/>
                <a:gd name="connsiteY2" fmla="*/ 774176 h 774176"/>
                <a:gd name="connsiteX3" fmla="*/ 0 w 1454188"/>
                <a:gd name="connsiteY3" fmla="*/ 773889 h 774176"/>
                <a:gd name="connsiteX4" fmla="*/ 436049 w 1454188"/>
                <a:gd name="connsiteY4" fmla="*/ 0 h 774176"/>
                <a:gd name="connsiteX0" fmla="*/ 436049 w 1458640"/>
                <a:gd name="connsiteY0" fmla="*/ 0 h 774176"/>
                <a:gd name="connsiteX1" fmla="*/ 1454188 w 1458640"/>
                <a:gd name="connsiteY1" fmla="*/ 0 h 774176"/>
                <a:gd name="connsiteX2" fmla="*/ 1458640 w 1458640"/>
                <a:gd name="connsiteY2" fmla="*/ 774176 h 774176"/>
                <a:gd name="connsiteX3" fmla="*/ 0 w 1458640"/>
                <a:gd name="connsiteY3" fmla="*/ 773889 h 774176"/>
                <a:gd name="connsiteX4" fmla="*/ 436049 w 1458640"/>
                <a:gd name="connsiteY4" fmla="*/ 0 h 774176"/>
                <a:gd name="connsiteX0" fmla="*/ 436049 w 1454363"/>
                <a:gd name="connsiteY0" fmla="*/ 0 h 774176"/>
                <a:gd name="connsiteX1" fmla="*/ 1454188 w 1454363"/>
                <a:gd name="connsiteY1" fmla="*/ 0 h 774176"/>
                <a:gd name="connsiteX2" fmla="*/ 1454363 w 1454363"/>
                <a:gd name="connsiteY2" fmla="*/ 774176 h 774176"/>
                <a:gd name="connsiteX3" fmla="*/ 0 w 1454363"/>
                <a:gd name="connsiteY3" fmla="*/ 773889 h 774176"/>
                <a:gd name="connsiteX4" fmla="*/ 436049 w 1454363"/>
                <a:gd name="connsiteY4" fmla="*/ 0 h 774176"/>
                <a:gd name="connsiteX0" fmla="*/ 369749 w 1388063"/>
                <a:gd name="connsiteY0" fmla="*/ 0 h 774176"/>
                <a:gd name="connsiteX1" fmla="*/ 1387888 w 1388063"/>
                <a:gd name="connsiteY1" fmla="*/ 0 h 774176"/>
                <a:gd name="connsiteX2" fmla="*/ 1388063 w 1388063"/>
                <a:gd name="connsiteY2" fmla="*/ 774176 h 774176"/>
                <a:gd name="connsiteX3" fmla="*/ 0 w 1388063"/>
                <a:gd name="connsiteY3" fmla="*/ 771964 h 774176"/>
                <a:gd name="connsiteX4" fmla="*/ 369749 w 1388063"/>
                <a:gd name="connsiteY4" fmla="*/ 0 h 774176"/>
                <a:gd name="connsiteX0" fmla="*/ 236254 w 1388063"/>
                <a:gd name="connsiteY0" fmla="*/ 0 h 774176"/>
                <a:gd name="connsiteX1" fmla="*/ 1387888 w 1388063"/>
                <a:gd name="connsiteY1" fmla="*/ 0 h 774176"/>
                <a:gd name="connsiteX2" fmla="*/ 1388063 w 1388063"/>
                <a:gd name="connsiteY2" fmla="*/ 774176 h 774176"/>
                <a:gd name="connsiteX3" fmla="*/ 0 w 1388063"/>
                <a:gd name="connsiteY3" fmla="*/ 771964 h 774176"/>
                <a:gd name="connsiteX4" fmla="*/ 236254 w 1388063"/>
                <a:gd name="connsiteY4" fmla="*/ 0 h 77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063" h="774176">
                  <a:moveTo>
                    <a:pt x="236254" y="0"/>
                  </a:moveTo>
                  <a:lnTo>
                    <a:pt x="1387888" y="0"/>
                  </a:lnTo>
                  <a:cubicBezTo>
                    <a:pt x="1387946" y="258059"/>
                    <a:pt x="1388005" y="516117"/>
                    <a:pt x="1388063" y="774176"/>
                  </a:cubicBezTo>
                  <a:lnTo>
                    <a:pt x="0" y="771964"/>
                  </a:lnTo>
                  <a:lnTo>
                    <a:pt x="23625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1579963" y="2312721"/>
              <a:ext cx="1124549" cy="19765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98367" y="2738593"/>
              <a:ext cx="1122704" cy="112270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72188" y="3753393"/>
            <a:ext cx="5099744" cy="1079874"/>
            <a:chOff x="598367" y="3859010"/>
            <a:chExt cx="6904885" cy="1133504"/>
          </a:xfrm>
          <a:solidFill>
            <a:srgbClr val="FF0000"/>
          </a:solidFill>
        </p:grpSpPr>
        <p:sp>
          <p:nvSpPr>
            <p:cNvPr id="29" name="Pentagon 28"/>
            <p:cNvSpPr/>
            <p:nvPr/>
          </p:nvSpPr>
          <p:spPr>
            <a:xfrm>
              <a:off x="3948146" y="3859010"/>
              <a:ext cx="3555106" cy="940875"/>
            </a:xfrm>
            <a:prstGeom prst="homePlate">
              <a:avLst>
                <a:gd name="adj" fmla="val 29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598367" y="3861298"/>
              <a:ext cx="3349776" cy="1131216"/>
              <a:chOff x="476297" y="3575549"/>
              <a:chExt cx="3349776" cy="1131216"/>
            </a:xfrm>
            <a:grpFill/>
          </p:grpSpPr>
          <p:sp>
            <p:nvSpPr>
              <p:cNvPr id="35" name="Rectangle 12"/>
              <p:cNvSpPr/>
              <p:nvPr/>
            </p:nvSpPr>
            <p:spPr>
              <a:xfrm rot="16200000" flipV="1">
                <a:off x="2850468" y="3731159"/>
                <a:ext cx="1131216" cy="819995"/>
              </a:xfrm>
              <a:custGeom>
                <a:avLst/>
                <a:gdLst>
                  <a:gd name="connsiteX0" fmla="*/ 0 w 1016000"/>
                  <a:gd name="connsiteY0" fmla="*/ 0 h 768404"/>
                  <a:gd name="connsiteX1" fmla="*/ 1016000 w 1016000"/>
                  <a:gd name="connsiteY1" fmla="*/ 0 h 768404"/>
                  <a:gd name="connsiteX2" fmla="*/ 1016000 w 1016000"/>
                  <a:gd name="connsiteY2" fmla="*/ 768404 h 768404"/>
                  <a:gd name="connsiteX3" fmla="*/ 0 w 1016000"/>
                  <a:gd name="connsiteY3" fmla="*/ 768404 h 768404"/>
                  <a:gd name="connsiteX4" fmla="*/ 0 w 1016000"/>
                  <a:gd name="connsiteY4" fmla="*/ 0 h 768404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745673 w 1745673"/>
                  <a:gd name="connsiteY2" fmla="*/ 768404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317048 w 1745673"/>
                  <a:gd name="connsiteY2" fmla="*/ 770785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0148 w 1736148"/>
                  <a:gd name="connsiteY0" fmla="*/ 0 h 770785"/>
                  <a:gd name="connsiteX1" fmla="*/ 1736148 w 1736148"/>
                  <a:gd name="connsiteY1" fmla="*/ 0 h 770785"/>
                  <a:gd name="connsiteX2" fmla="*/ 1307523 w 1736148"/>
                  <a:gd name="connsiteY2" fmla="*/ 770785 h 770785"/>
                  <a:gd name="connsiteX3" fmla="*/ 0 w 1736148"/>
                  <a:gd name="connsiteY3" fmla="*/ 770497 h 770785"/>
                  <a:gd name="connsiteX4" fmla="*/ 720148 w 1736148"/>
                  <a:gd name="connsiteY4" fmla="*/ 0 h 770785"/>
                  <a:gd name="connsiteX0" fmla="*/ 720148 w 1736148"/>
                  <a:gd name="connsiteY0" fmla="*/ 0 h 770497"/>
                  <a:gd name="connsiteX1" fmla="*/ 1736148 w 1736148"/>
                  <a:gd name="connsiteY1" fmla="*/ 0 h 770497"/>
                  <a:gd name="connsiteX2" fmla="*/ 1590892 w 1736148"/>
                  <a:gd name="connsiteY2" fmla="*/ 768404 h 770497"/>
                  <a:gd name="connsiteX3" fmla="*/ 0 w 1736148"/>
                  <a:gd name="connsiteY3" fmla="*/ 770497 h 770497"/>
                  <a:gd name="connsiteX4" fmla="*/ 720148 w 1736148"/>
                  <a:gd name="connsiteY4" fmla="*/ 0 h 770497"/>
                  <a:gd name="connsiteX0" fmla="*/ 429636 w 1445636"/>
                  <a:gd name="connsiteY0" fmla="*/ 0 h 768404"/>
                  <a:gd name="connsiteX1" fmla="*/ 1445636 w 1445636"/>
                  <a:gd name="connsiteY1" fmla="*/ 0 h 768404"/>
                  <a:gd name="connsiteX2" fmla="*/ 1300380 w 1445636"/>
                  <a:gd name="connsiteY2" fmla="*/ 768404 h 768404"/>
                  <a:gd name="connsiteX3" fmla="*/ 0 w 1445636"/>
                  <a:gd name="connsiteY3" fmla="*/ 768116 h 768404"/>
                  <a:gd name="connsiteX4" fmla="*/ 429636 w 1445636"/>
                  <a:gd name="connsiteY4" fmla="*/ 0 h 768404"/>
                  <a:gd name="connsiteX0" fmla="*/ 433913 w 1449913"/>
                  <a:gd name="connsiteY0" fmla="*/ 0 h 771964"/>
                  <a:gd name="connsiteX1" fmla="*/ 1449913 w 1449913"/>
                  <a:gd name="connsiteY1" fmla="*/ 0 h 771964"/>
                  <a:gd name="connsiteX2" fmla="*/ 1304657 w 1449913"/>
                  <a:gd name="connsiteY2" fmla="*/ 768404 h 771964"/>
                  <a:gd name="connsiteX3" fmla="*/ 0 w 1449913"/>
                  <a:gd name="connsiteY3" fmla="*/ 771964 h 771964"/>
                  <a:gd name="connsiteX4" fmla="*/ 433913 w 1449913"/>
                  <a:gd name="connsiteY4" fmla="*/ 0 h 771964"/>
                  <a:gd name="connsiteX0" fmla="*/ 433913 w 1449913"/>
                  <a:gd name="connsiteY0" fmla="*/ 0 h 774176"/>
                  <a:gd name="connsiteX1" fmla="*/ 1449913 w 1449913"/>
                  <a:gd name="connsiteY1" fmla="*/ 0 h 774176"/>
                  <a:gd name="connsiteX2" fmla="*/ 1306795 w 1449913"/>
                  <a:gd name="connsiteY2" fmla="*/ 774176 h 774176"/>
                  <a:gd name="connsiteX3" fmla="*/ 0 w 1449913"/>
                  <a:gd name="connsiteY3" fmla="*/ 771964 h 774176"/>
                  <a:gd name="connsiteX4" fmla="*/ 433913 w 1449913"/>
                  <a:gd name="connsiteY4" fmla="*/ 0 h 774176"/>
                  <a:gd name="connsiteX0" fmla="*/ 429635 w 1445635"/>
                  <a:gd name="connsiteY0" fmla="*/ 0 h 777737"/>
                  <a:gd name="connsiteX1" fmla="*/ 1445635 w 1445635"/>
                  <a:gd name="connsiteY1" fmla="*/ 0 h 777737"/>
                  <a:gd name="connsiteX2" fmla="*/ 1302517 w 1445635"/>
                  <a:gd name="connsiteY2" fmla="*/ 774176 h 777737"/>
                  <a:gd name="connsiteX3" fmla="*/ 0 w 1445635"/>
                  <a:gd name="connsiteY3" fmla="*/ 777737 h 777737"/>
                  <a:gd name="connsiteX4" fmla="*/ 429635 w 1445635"/>
                  <a:gd name="connsiteY4" fmla="*/ 0 h 777737"/>
                  <a:gd name="connsiteX0" fmla="*/ 431773 w 1447773"/>
                  <a:gd name="connsiteY0" fmla="*/ 0 h 774176"/>
                  <a:gd name="connsiteX1" fmla="*/ 1447773 w 1447773"/>
                  <a:gd name="connsiteY1" fmla="*/ 0 h 774176"/>
                  <a:gd name="connsiteX2" fmla="*/ 1304655 w 1447773"/>
                  <a:gd name="connsiteY2" fmla="*/ 774176 h 774176"/>
                  <a:gd name="connsiteX3" fmla="*/ 0 w 1447773"/>
                  <a:gd name="connsiteY3" fmla="*/ 773889 h 774176"/>
                  <a:gd name="connsiteX4" fmla="*/ 431773 w 1447773"/>
                  <a:gd name="connsiteY4" fmla="*/ 0 h 774176"/>
                  <a:gd name="connsiteX0" fmla="*/ 429634 w 1447773"/>
                  <a:gd name="connsiteY0" fmla="*/ 0 h 774176"/>
                  <a:gd name="connsiteX1" fmla="*/ 1447773 w 1447773"/>
                  <a:gd name="connsiteY1" fmla="*/ 0 h 774176"/>
                  <a:gd name="connsiteX2" fmla="*/ 1304655 w 1447773"/>
                  <a:gd name="connsiteY2" fmla="*/ 774176 h 774176"/>
                  <a:gd name="connsiteX3" fmla="*/ 0 w 1447773"/>
                  <a:gd name="connsiteY3" fmla="*/ 773889 h 774176"/>
                  <a:gd name="connsiteX4" fmla="*/ 429634 w 1447773"/>
                  <a:gd name="connsiteY4" fmla="*/ 0 h 774176"/>
                  <a:gd name="connsiteX0" fmla="*/ 436049 w 1454188"/>
                  <a:gd name="connsiteY0" fmla="*/ 0 h 774176"/>
                  <a:gd name="connsiteX1" fmla="*/ 1454188 w 1454188"/>
                  <a:gd name="connsiteY1" fmla="*/ 0 h 774176"/>
                  <a:gd name="connsiteX2" fmla="*/ 1311070 w 1454188"/>
                  <a:gd name="connsiteY2" fmla="*/ 774176 h 774176"/>
                  <a:gd name="connsiteX3" fmla="*/ 0 w 1454188"/>
                  <a:gd name="connsiteY3" fmla="*/ 773889 h 774176"/>
                  <a:gd name="connsiteX4" fmla="*/ 436049 w 1454188"/>
                  <a:gd name="connsiteY4" fmla="*/ 0 h 774176"/>
                  <a:gd name="connsiteX0" fmla="*/ 436049 w 1458640"/>
                  <a:gd name="connsiteY0" fmla="*/ 0 h 774176"/>
                  <a:gd name="connsiteX1" fmla="*/ 1454188 w 1458640"/>
                  <a:gd name="connsiteY1" fmla="*/ 0 h 774176"/>
                  <a:gd name="connsiteX2" fmla="*/ 1458640 w 1458640"/>
                  <a:gd name="connsiteY2" fmla="*/ 774176 h 774176"/>
                  <a:gd name="connsiteX3" fmla="*/ 0 w 1458640"/>
                  <a:gd name="connsiteY3" fmla="*/ 773889 h 774176"/>
                  <a:gd name="connsiteX4" fmla="*/ 436049 w 1458640"/>
                  <a:gd name="connsiteY4" fmla="*/ 0 h 774176"/>
                  <a:gd name="connsiteX0" fmla="*/ 436049 w 1454363"/>
                  <a:gd name="connsiteY0" fmla="*/ 0 h 774176"/>
                  <a:gd name="connsiteX1" fmla="*/ 1454188 w 1454363"/>
                  <a:gd name="connsiteY1" fmla="*/ 0 h 774176"/>
                  <a:gd name="connsiteX2" fmla="*/ 1454363 w 1454363"/>
                  <a:gd name="connsiteY2" fmla="*/ 774176 h 774176"/>
                  <a:gd name="connsiteX3" fmla="*/ 0 w 1454363"/>
                  <a:gd name="connsiteY3" fmla="*/ 773889 h 774176"/>
                  <a:gd name="connsiteX4" fmla="*/ 436049 w 1454363"/>
                  <a:gd name="connsiteY4" fmla="*/ 0 h 774176"/>
                  <a:gd name="connsiteX0" fmla="*/ 369749 w 1388063"/>
                  <a:gd name="connsiteY0" fmla="*/ 0 h 774176"/>
                  <a:gd name="connsiteX1" fmla="*/ 1387888 w 1388063"/>
                  <a:gd name="connsiteY1" fmla="*/ 0 h 774176"/>
                  <a:gd name="connsiteX2" fmla="*/ 1388063 w 1388063"/>
                  <a:gd name="connsiteY2" fmla="*/ 774176 h 774176"/>
                  <a:gd name="connsiteX3" fmla="*/ 0 w 1388063"/>
                  <a:gd name="connsiteY3" fmla="*/ 771964 h 774176"/>
                  <a:gd name="connsiteX4" fmla="*/ 369749 w 1388063"/>
                  <a:gd name="connsiteY4" fmla="*/ 0 h 774176"/>
                  <a:gd name="connsiteX0" fmla="*/ 236254 w 1388063"/>
                  <a:gd name="connsiteY0" fmla="*/ 0 h 774176"/>
                  <a:gd name="connsiteX1" fmla="*/ 1387888 w 1388063"/>
                  <a:gd name="connsiteY1" fmla="*/ 0 h 774176"/>
                  <a:gd name="connsiteX2" fmla="*/ 1388063 w 1388063"/>
                  <a:gd name="connsiteY2" fmla="*/ 774176 h 774176"/>
                  <a:gd name="connsiteX3" fmla="*/ 0 w 1388063"/>
                  <a:gd name="connsiteY3" fmla="*/ 771964 h 774176"/>
                  <a:gd name="connsiteX4" fmla="*/ 236254 w 1388063"/>
                  <a:gd name="connsiteY4" fmla="*/ 0 h 774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8063" h="774176">
                    <a:moveTo>
                      <a:pt x="236254" y="0"/>
                    </a:moveTo>
                    <a:lnTo>
                      <a:pt x="1387888" y="0"/>
                    </a:lnTo>
                    <a:cubicBezTo>
                      <a:pt x="1387946" y="258059"/>
                      <a:pt x="1388005" y="516117"/>
                      <a:pt x="1388063" y="774176"/>
                    </a:cubicBezTo>
                    <a:lnTo>
                      <a:pt x="0" y="771964"/>
                    </a:lnTo>
                    <a:lnTo>
                      <a:pt x="23625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 rot="16200000" flipV="1">
                <a:off x="1457893" y="3149676"/>
                <a:ext cx="1124549" cy="19765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76297" y="3577377"/>
                <a:ext cx="1122704" cy="11227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172190" y="4646450"/>
            <a:ext cx="4079640" cy="1271544"/>
            <a:chOff x="598366" y="4795646"/>
            <a:chExt cx="5583191" cy="1308685"/>
          </a:xfrm>
          <a:solidFill>
            <a:srgbClr val="FF0000"/>
          </a:solidFill>
        </p:grpSpPr>
        <p:sp>
          <p:nvSpPr>
            <p:cNvPr id="47" name="Pentagon 46"/>
            <p:cNvSpPr/>
            <p:nvPr/>
          </p:nvSpPr>
          <p:spPr>
            <a:xfrm>
              <a:off x="3948144" y="4800793"/>
              <a:ext cx="2233413" cy="940875"/>
            </a:xfrm>
            <a:prstGeom prst="homePlate">
              <a:avLst>
                <a:gd name="adj" fmla="val 291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598366" y="4795646"/>
              <a:ext cx="3352367" cy="1308685"/>
              <a:chOff x="476296" y="4509897"/>
              <a:chExt cx="3352367" cy="1308685"/>
            </a:xfrm>
            <a:grpFill/>
          </p:grpSpPr>
          <p:sp>
            <p:nvSpPr>
              <p:cNvPr id="49" name="Rectangle 48"/>
              <p:cNvSpPr/>
              <p:nvPr/>
            </p:nvSpPr>
            <p:spPr>
              <a:xfrm rot="16200000" flipV="1">
                <a:off x="1462250" y="4269973"/>
                <a:ext cx="1115835" cy="19765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12"/>
              <p:cNvSpPr/>
              <p:nvPr/>
            </p:nvSpPr>
            <p:spPr>
              <a:xfrm rot="16200000" flipV="1">
                <a:off x="2763027" y="4752946"/>
                <a:ext cx="1308685" cy="822587"/>
              </a:xfrm>
              <a:custGeom>
                <a:avLst/>
                <a:gdLst>
                  <a:gd name="connsiteX0" fmla="*/ 0 w 1016000"/>
                  <a:gd name="connsiteY0" fmla="*/ 0 h 768404"/>
                  <a:gd name="connsiteX1" fmla="*/ 1016000 w 1016000"/>
                  <a:gd name="connsiteY1" fmla="*/ 0 h 768404"/>
                  <a:gd name="connsiteX2" fmla="*/ 1016000 w 1016000"/>
                  <a:gd name="connsiteY2" fmla="*/ 768404 h 768404"/>
                  <a:gd name="connsiteX3" fmla="*/ 0 w 1016000"/>
                  <a:gd name="connsiteY3" fmla="*/ 768404 h 768404"/>
                  <a:gd name="connsiteX4" fmla="*/ 0 w 1016000"/>
                  <a:gd name="connsiteY4" fmla="*/ 0 h 768404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745673 w 1745673"/>
                  <a:gd name="connsiteY2" fmla="*/ 768404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9673 w 1745673"/>
                  <a:gd name="connsiteY0" fmla="*/ 0 h 777641"/>
                  <a:gd name="connsiteX1" fmla="*/ 1745673 w 1745673"/>
                  <a:gd name="connsiteY1" fmla="*/ 0 h 777641"/>
                  <a:gd name="connsiteX2" fmla="*/ 1317048 w 1745673"/>
                  <a:gd name="connsiteY2" fmla="*/ 770785 h 777641"/>
                  <a:gd name="connsiteX3" fmla="*/ 0 w 1745673"/>
                  <a:gd name="connsiteY3" fmla="*/ 777641 h 777641"/>
                  <a:gd name="connsiteX4" fmla="*/ 729673 w 1745673"/>
                  <a:gd name="connsiteY4" fmla="*/ 0 h 777641"/>
                  <a:gd name="connsiteX0" fmla="*/ 720148 w 1736148"/>
                  <a:gd name="connsiteY0" fmla="*/ 0 h 770785"/>
                  <a:gd name="connsiteX1" fmla="*/ 1736148 w 1736148"/>
                  <a:gd name="connsiteY1" fmla="*/ 0 h 770785"/>
                  <a:gd name="connsiteX2" fmla="*/ 1307523 w 1736148"/>
                  <a:gd name="connsiteY2" fmla="*/ 770785 h 770785"/>
                  <a:gd name="connsiteX3" fmla="*/ 0 w 1736148"/>
                  <a:gd name="connsiteY3" fmla="*/ 770497 h 770785"/>
                  <a:gd name="connsiteX4" fmla="*/ 720148 w 1736148"/>
                  <a:gd name="connsiteY4" fmla="*/ 0 h 770785"/>
                  <a:gd name="connsiteX0" fmla="*/ 720148 w 1736148"/>
                  <a:gd name="connsiteY0" fmla="*/ 0 h 770785"/>
                  <a:gd name="connsiteX1" fmla="*/ 1736148 w 1736148"/>
                  <a:gd name="connsiteY1" fmla="*/ 0 h 770785"/>
                  <a:gd name="connsiteX2" fmla="*/ 1369545 w 1736148"/>
                  <a:gd name="connsiteY2" fmla="*/ 770785 h 770785"/>
                  <a:gd name="connsiteX3" fmla="*/ 0 w 1736148"/>
                  <a:gd name="connsiteY3" fmla="*/ 770497 h 770785"/>
                  <a:gd name="connsiteX4" fmla="*/ 720148 w 1736148"/>
                  <a:gd name="connsiteY4" fmla="*/ 0 h 770785"/>
                  <a:gd name="connsiteX0" fmla="*/ 446799 w 1736148"/>
                  <a:gd name="connsiteY0" fmla="*/ 0 h 773231"/>
                  <a:gd name="connsiteX1" fmla="*/ 1736148 w 1736148"/>
                  <a:gd name="connsiteY1" fmla="*/ 2446 h 773231"/>
                  <a:gd name="connsiteX2" fmla="*/ 1369545 w 1736148"/>
                  <a:gd name="connsiteY2" fmla="*/ 773231 h 773231"/>
                  <a:gd name="connsiteX3" fmla="*/ 0 w 1736148"/>
                  <a:gd name="connsiteY3" fmla="*/ 772943 h 773231"/>
                  <a:gd name="connsiteX4" fmla="*/ 446799 w 1736148"/>
                  <a:gd name="connsiteY4" fmla="*/ 0 h 773231"/>
                  <a:gd name="connsiteX0" fmla="*/ 446799 w 1605827"/>
                  <a:gd name="connsiteY0" fmla="*/ 0 h 773231"/>
                  <a:gd name="connsiteX1" fmla="*/ 1605827 w 1605827"/>
                  <a:gd name="connsiteY1" fmla="*/ 2446 h 773231"/>
                  <a:gd name="connsiteX2" fmla="*/ 1369545 w 1605827"/>
                  <a:gd name="connsiteY2" fmla="*/ 773231 h 773231"/>
                  <a:gd name="connsiteX3" fmla="*/ 0 w 1605827"/>
                  <a:gd name="connsiteY3" fmla="*/ 772943 h 773231"/>
                  <a:gd name="connsiteX4" fmla="*/ 446799 w 1605827"/>
                  <a:gd name="connsiteY4" fmla="*/ 0 h 773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05827" h="773231">
                    <a:moveTo>
                      <a:pt x="446799" y="0"/>
                    </a:moveTo>
                    <a:lnTo>
                      <a:pt x="1605827" y="2446"/>
                    </a:lnTo>
                    <a:lnTo>
                      <a:pt x="1369545" y="773231"/>
                    </a:lnTo>
                    <a:lnTo>
                      <a:pt x="0" y="772943"/>
                    </a:lnTo>
                    <a:lnTo>
                      <a:pt x="44679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476296" y="4702451"/>
                <a:ext cx="1113729" cy="111372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2" name="Oval 51"/>
          <p:cNvSpPr/>
          <p:nvPr/>
        </p:nvSpPr>
        <p:spPr>
          <a:xfrm>
            <a:off x="342720" y="1750585"/>
            <a:ext cx="802793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FontAwesome" pitchFamily="2" charset="0"/>
              </a:rPr>
              <a:t>.032</a:t>
            </a:r>
            <a:endParaRPr lang="en-US" sz="1600" dirty="0">
              <a:solidFill>
                <a:schemeClr val="tx1"/>
              </a:solidFill>
              <a:latin typeface="FontAwesome" pitchFamily="2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342721" y="2828750"/>
            <a:ext cx="767148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 smtClean="0">
              <a:solidFill>
                <a:schemeClr val="accent5"/>
              </a:solidFill>
              <a:latin typeface="FontAwesome" pitchFamily="2" charset="0"/>
            </a:endParaRPr>
          </a:p>
          <a:p>
            <a:pPr algn="ctr"/>
            <a:r>
              <a:rPr lang="en-AU" sz="1600" dirty="0" smtClean="0">
                <a:solidFill>
                  <a:schemeClr val="accent5"/>
                </a:solidFill>
                <a:latin typeface="FontAwesome" pitchFamily="2" charset="0"/>
              </a:rPr>
              <a:t>.021</a:t>
            </a:r>
            <a:endParaRPr lang="en-US" sz="1600" dirty="0">
              <a:solidFill>
                <a:schemeClr val="accent5"/>
              </a:solidFill>
              <a:latin typeface="FontAwesome" pitchFamily="2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342720" y="3928087"/>
            <a:ext cx="745665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 smtClean="0">
                <a:solidFill>
                  <a:schemeClr val="accent3"/>
                </a:solidFill>
                <a:latin typeface="FontAwesome" pitchFamily="2" charset="0"/>
              </a:rPr>
              <a:t>51%</a:t>
            </a:r>
            <a:endParaRPr lang="en-US" sz="1400" dirty="0">
              <a:solidFill>
                <a:schemeClr val="accent3"/>
              </a:solidFill>
              <a:latin typeface="FontAwesome" pitchFamily="2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42720" y="4999205"/>
            <a:ext cx="745665" cy="7456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 dirty="0" smtClean="0">
              <a:solidFill>
                <a:schemeClr val="accent1"/>
              </a:solidFill>
              <a:latin typeface="FontAwesome" pitchFamily="2" charset="0"/>
            </a:endParaRPr>
          </a:p>
          <a:p>
            <a:pPr algn="ctr"/>
            <a:endParaRPr lang="en-AU" sz="1400" dirty="0">
              <a:solidFill>
                <a:schemeClr val="accent1"/>
              </a:solidFill>
              <a:latin typeface="FontAwesome" pitchFamily="2" charset="0"/>
            </a:endParaRPr>
          </a:p>
          <a:p>
            <a:pPr algn="ctr"/>
            <a:r>
              <a:rPr lang="en-AU" sz="1400" dirty="0" smtClean="0">
                <a:solidFill>
                  <a:sysClr val="windowText" lastClr="000000"/>
                </a:solidFill>
                <a:latin typeface="FontAwesome" pitchFamily="2" charset="0"/>
              </a:rPr>
              <a:t>25%</a:t>
            </a:r>
            <a:r>
              <a:rPr lang="en-AU" sz="2400" dirty="0" smtClean="0">
                <a:solidFill>
                  <a:schemeClr val="accent1"/>
                </a:solidFill>
                <a:latin typeface="FontAwesome" pitchFamily="2" charset="0"/>
              </a:rPr>
              <a:t></a:t>
            </a:r>
            <a:endParaRPr lang="en-AU" sz="24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sp>
        <p:nvSpPr>
          <p:cNvPr id="56" name="Text Placeholder 33"/>
          <p:cNvSpPr txBox="1">
            <a:spLocks/>
          </p:cNvSpPr>
          <p:nvPr/>
        </p:nvSpPr>
        <p:spPr>
          <a:xfrm>
            <a:off x="1256481" y="1927074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yr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adjGSAA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/60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 Placeholder 33"/>
          <p:cNvSpPr txBox="1">
            <a:spLocks/>
          </p:cNvSpPr>
          <p:nvPr/>
        </p:nvSpPr>
        <p:spPr>
          <a:xfrm>
            <a:off x="1250227" y="2881445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2015-16 Projected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adjGSAA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/60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 Placeholder 33"/>
          <p:cNvSpPr txBox="1">
            <a:spLocks/>
          </p:cNvSpPr>
          <p:nvPr/>
        </p:nvSpPr>
        <p:spPr>
          <a:xfrm>
            <a:off x="1258263" y="4088324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yr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Above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Avg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Start % Rank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Text Placeholder 33"/>
          <p:cNvSpPr txBox="1">
            <a:spLocks/>
          </p:cNvSpPr>
          <p:nvPr/>
        </p:nvSpPr>
        <p:spPr>
          <a:xfrm>
            <a:off x="1258263" y="5177342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4565133" y="1757632"/>
            <a:ext cx="0" cy="39983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497508" y="1757632"/>
            <a:ext cx="0" cy="39983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8267929" y="1750585"/>
            <a:ext cx="0" cy="3998398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33"/>
          <p:cNvSpPr txBox="1">
            <a:spLocks/>
          </p:cNvSpPr>
          <p:nvPr/>
        </p:nvSpPr>
        <p:spPr>
          <a:xfrm>
            <a:off x="1258263" y="5078627"/>
            <a:ext cx="1172163" cy="42015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3 </a:t>
            </a:r>
            <a:r>
              <a:rPr lang="en-AU" sz="1400" b="1" dirty="0" err="1" smtClean="0">
                <a:solidFill>
                  <a:schemeClr val="bg1"/>
                </a:solidFill>
                <a:latin typeface="+mj-lt"/>
              </a:rPr>
              <a:t>yr</a:t>
            </a:r>
            <a:r>
              <a:rPr lang="en-AU" sz="1400" b="1" dirty="0" smtClean="0">
                <a:solidFill>
                  <a:schemeClr val="bg1"/>
                </a:solidFill>
                <a:latin typeface="+mj-lt"/>
              </a:rPr>
              <a:t> Bad Start % Rank</a:t>
            </a:r>
            <a:endParaRPr lang="en-A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74000" y="304800"/>
            <a:ext cx="1188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2012-15 </a:t>
            </a:r>
          </a:p>
          <a:p>
            <a:r>
              <a:rPr lang="en-US" dirty="0" smtClean="0"/>
              <a:t>3 </a:t>
            </a:r>
            <a:r>
              <a:rPr lang="en-US" dirty="0" err="1" smtClean="0"/>
              <a:t>yr</a:t>
            </a:r>
            <a:r>
              <a:rPr lang="en-US" dirty="0" smtClean="0"/>
              <a:t> – 5v5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271931" y="6166168"/>
            <a:ext cx="1365936" cy="64859"/>
          </a:xfrm>
          <a:prstGeom prst="straightConnector1">
            <a:avLst/>
          </a:prstGeom>
          <a:ln w="920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09999" y="6013932"/>
            <a:ext cx="1591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Trend Line: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274310" y="2227398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Bottom 4th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543216" y="2208932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Above 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Avg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183824" y="2224783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Below </a:t>
            </a:r>
            <a:r>
              <a:rPr lang="en-US" dirty="0" err="1" smtClean="0">
                <a:solidFill>
                  <a:schemeClr val="bg2">
                    <a:lumMod val="90000"/>
                  </a:schemeClr>
                </a:solidFill>
              </a:rPr>
              <a:t>Avg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165173" y="2208932"/>
            <a:ext cx="1307757" cy="369332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Elite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>
            <a:off x="2553453" y="1742041"/>
            <a:ext cx="0" cy="39983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737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30400" y="1151467"/>
            <a:ext cx="7823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Thanks:</a:t>
            </a:r>
          </a:p>
          <a:p>
            <a:endParaRPr lang="en-US" sz="2400" i="1" dirty="0"/>
          </a:p>
          <a:p>
            <a:endParaRPr lang="en-US" sz="2400" i="1" dirty="0" smtClean="0"/>
          </a:p>
          <a:p>
            <a:r>
              <a:rPr lang="en-US" sz="2400" i="1" dirty="0"/>
              <a:t>	</a:t>
            </a:r>
            <a:r>
              <a:rPr lang="en-US" sz="2400" i="1" dirty="0" smtClean="0"/>
              <a:t>War-On-</a:t>
            </a:r>
            <a:r>
              <a:rPr lang="en-US" sz="2400" i="1" dirty="0" err="1" smtClean="0"/>
              <a:t>Ice.com</a:t>
            </a:r>
            <a:r>
              <a:rPr lang="en-US" sz="2400" i="1" dirty="0" smtClean="0"/>
              <a:t> </a:t>
            </a:r>
          </a:p>
          <a:p>
            <a:r>
              <a:rPr lang="en-US" sz="2400" i="1" dirty="0"/>
              <a:t>	</a:t>
            </a:r>
            <a:r>
              <a:rPr lang="en-US" sz="2400" i="1" dirty="0" smtClean="0"/>
              <a:t>Hockey-</a:t>
            </a:r>
            <a:r>
              <a:rPr lang="en-US" sz="2400" i="1" dirty="0" err="1" smtClean="0"/>
              <a:t>Graphs.com</a:t>
            </a:r>
            <a:endParaRPr lang="en-US" sz="2400" i="1" dirty="0" smtClean="0"/>
          </a:p>
          <a:p>
            <a:r>
              <a:rPr lang="en-US" sz="2400" i="1" dirty="0"/>
              <a:t>	</a:t>
            </a:r>
            <a:r>
              <a:rPr lang="en-US" sz="2400" i="1" dirty="0" smtClean="0"/>
              <a:t>@garik16</a:t>
            </a:r>
          </a:p>
          <a:p>
            <a:r>
              <a:rPr lang="en-US" sz="2400" i="1" dirty="0"/>
              <a:t>	</a:t>
            </a:r>
            <a:r>
              <a:rPr lang="en-US" sz="2400" i="1" dirty="0" smtClean="0"/>
              <a:t>Rob </a:t>
            </a:r>
            <a:r>
              <a:rPr lang="en-US" sz="2400" i="1" dirty="0" err="1" smtClean="0"/>
              <a:t>Vollman</a:t>
            </a:r>
            <a:endParaRPr lang="en-US" sz="2400" i="1" dirty="0" smtClean="0"/>
          </a:p>
          <a:p>
            <a:r>
              <a:rPr lang="en-US" sz="2400" i="1" dirty="0" smtClean="0"/>
              <a:t>	Dominic </a:t>
            </a:r>
            <a:r>
              <a:rPr lang="en-US" sz="2400" i="1" dirty="0" err="1" smtClean="0"/>
              <a:t>Galamini</a:t>
            </a:r>
            <a:endParaRPr lang="en-US" sz="2400" i="1" dirty="0" smtClean="0"/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27978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A6A6A6"/>
      </a:accent1>
      <a:accent2>
        <a:srgbClr val="7E7E7E"/>
      </a:accent2>
      <a:accent3>
        <a:srgbClr val="595959"/>
      </a:accent3>
      <a:accent4>
        <a:srgbClr val="404040"/>
      </a:accent4>
      <a:accent5>
        <a:srgbClr val="262626"/>
      </a:accent5>
      <a:accent6>
        <a:srgbClr val="118CE7"/>
      </a:accent6>
      <a:hlink>
        <a:srgbClr val="118BE6"/>
      </a:hlink>
      <a:folHlink>
        <a:srgbClr val="969696"/>
      </a:folHlink>
    </a:clrScheme>
    <a:fontScheme name="Custom 2">
      <a:majorFont>
        <a:latin typeface="Roboto medium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19428</TotalTime>
  <Words>623</Words>
  <Application>Microsoft Macintosh PowerPoint</Application>
  <PresentationFormat>Widescreen</PresentationFormat>
  <Paragraphs>244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Calibri</vt:lpstr>
      <vt:lpstr>FontAwesome</vt:lpstr>
      <vt:lpstr>Roboto Black</vt:lpstr>
      <vt:lpstr>Roboto Black</vt:lpstr>
      <vt:lpstr>Roboto light</vt:lpstr>
      <vt:lpstr>Roboto light</vt:lpstr>
      <vt:lpstr>Roboto Medium</vt:lpstr>
      <vt:lpstr>Roboto Medium</vt:lpstr>
      <vt:lpstr>Source Sans Pro</vt:lpstr>
      <vt:lpstr>Tsukushi B Round Gothic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Nicholas Mercadante</cp:lastModifiedBy>
  <cp:revision>2520</cp:revision>
  <dcterms:created xsi:type="dcterms:W3CDTF">2014-10-04T04:19:21Z</dcterms:created>
  <dcterms:modified xsi:type="dcterms:W3CDTF">2015-10-09T20:23:13Z</dcterms:modified>
</cp:coreProperties>
</file>