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7" r:id="rId10"/>
    <p:sldId id="265" r:id="rId11"/>
    <p:sldId id="268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87792" autoAdjust="0"/>
  </p:normalViewPr>
  <p:slideViewPr>
    <p:cSldViewPr snapToGrid="0">
      <p:cViewPr varScale="1">
        <p:scale>
          <a:sx n="65" d="100"/>
          <a:sy n="65" d="100"/>
        </p:scale>
        <p:origin x="9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Team Zone Exits</a:t>
            </a:r>
            <a:r>
              <a:rPr lang="en-US" baseline="0"/>
              <a:t> by Pressure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Sheet1!$A$9</c:f>
              <c:strCache>
                <c:ptCount val="1"/>
                <c:pt idx="0">
                  <c:v>Total Attempts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Sheet1!$B$8:$E$8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Sheet1!$B$9:$E$9</c:f>
              <c:numCache>
                <c:formatCode>General</c:formatCode>
                <c:ptCount val="4"/>
                <c:pt idx="0">
                  <c:v>361</c:v>
                </c:pt>
                <c:pt idx="1">
                  <c:v>1041</c:v>
                </c:pt>
                <c:pt idx="2">
                  <c:v>914</c:v>
                </c:pt>
                <c:pt idx="3">
                  <c:v>629</c:v>
                </c:pt>
              </c:numCache>
            </c:numRef>
          </c:val>
        </c:ser>
        <c:ser>
          <c:idx val="1"/>
          <c:order val="1"/>
          <c:tx>
            <c:strRef>
              <c:f>Sheet1!$A$10</c:f>
              <c:strCache>
                <c:ptCount val="1"/>
                <c:pt idx="0">
                  <c:v>With Possession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Sheet1!$B$8:$E$8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Sheet1!$B$10:$E$10</c:f>
              <c:numCache>
                <c:formatCode>General</c:formatCode>
                <c:ptCount val="4"/>
                <c:pt idx="0">
                  <c:v>346</c:v>
                </c:pt>
                <c:pt idx="1">
                  <c:v>202</c:v>
                </c:pt>
                <c:pt idx="2">
                  <c:v>365</c:v>
                </c:pt>
                <c:pt idx="3">
                  <c:v>459</c:v>
                </c:pt>
              </c:numCache>
            </c:numRef>
          </c:val>
        </c:ser>
        <c:ser>
          <c:idx val="2"/>
          <c:order val="2"/>
          <c:tx>
            <c:strRef>
              <c:f>Sheet1!$A$11</c:f>
              <c:strCache>
                <c:ptCount val="1"/>
                <c:pt idx="0">
                  <c:v>W/O Possessoin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Sheet1!$B$8:$E$8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Sheet1!$B$11:$E$11</c:f>
              <c:numCache>
                <c:formatCode>General</c:formatCode>
                <c:ptCount val="4"/>
                <c:pt idx="0">
                  <c:v>12</c:v>
                </c:pt>
                <c:pt idx="1">
                  <c:v>395</c:v>
                </c:pt>
                <c:pt idx="2">
                  <c:v>381</c:v>
                </c:pt>
                <c:pt idx="3">
                  <c:v>15</c:v>
                </c:pt>
              </c:numCache>
            </c:numRef>
          </c:val>
        </c:ser>
        <c:ser>
          <c:idx val="3"/>
          <c:order val="3"/>
          <c:tx>
            <c:strRef>
              <c:f>Sheet1!$A$12</c:f>
              <c:strCache>
                <c:ptCount val="1"/>
                <c:pt idx="0">
                  <c:v>Turnovers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Sheet1!$B$8:$E$8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Sheet1!$B$12:$E$12</c:f>
              <c:numCache>
                <c:formatCode>General</c:formatCode>
                <c:ptCount val="4"/>
                <c:pt idx="0">
                  <c:v>3</c:v>
                </c:pt>
                <c:pt idx="1">
                  <c:v>444</c:v>
                </c:pt>
                <c:pt idx="2">
                  <c:v>168</c:v>
                </c:pt>
                <c:pt idx="3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33893760"/>
        <c:axId val="233894152"/>
      </c:barChart>
      <c:catAx>
        <c:axId val="2338937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pressure Categories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894152"/>
        <c:crosses val="autoZero"/>
        <c:auto val="1"/>
        <c:lblAlgn val="ctr"/>
        <c:lblOffset val="100"/>
        <c:noMultiLvlLbl val="0"/>
      </c:catAx>
      <c:valAx>
        <c:axId val="23389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exit</a:t>
                </a:r>
                <a:r>
                  <a:rPr lang="en-US" baseline="0"/>
                  <a:t> attempts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89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Mark Streit Zone Exits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Sheet1!$A$33</c:f>
              <c:strCache>
                <c:ptCount val="1"/>
                <c:pt idx="0">
                  <c:v>Total Attempts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Sheet1!$B$32:$E$32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Sheet1!$B$33:$E$33</c:f>
              <c:numCache>
                <c:formatCode>General</c:formatCode>
                <c:ptCount val="4"/>
                <c:pt idx="0">
                  <c:v>32</c:v>
                </c:pt>
                <c:pt idx="1">
                  <c:v>88</c:v>
                </c:pt>
                <c:pt idx="2">
                  <c:v>62</c:v>
                </c:pt>
                <c:pt idx="3">
                  <c:v>57</c:v>
                </c:pt>
              </c:numCache>
            </c:numRef>
          </c:val>
        </c:ser>
        <c:ser>
          <c:idx val="1"/>
          <c:order val="1"/>
          <c:tx>
            <c:strRef>
              <c:f>Sheet1!$A$34</c:f>
              <c:strCache>
                <c:ptCount val="1"/>
                <c:pt idx="0">
                  <c:v>With Possession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Sheet1!$B$32:$E$32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Sheet1!$B$34:$E$34</c:f>
              <c:numCache>
                <c:formatCode>General</c:formatCode>
                <c:ptCount val="4"/>
                <c:pt idx="0">
                  <c:v>32</c:v>
                </c:pt>
                <c:pt idx="1">
                  <c:v>14</c:v>
                </c:pt>
                <c:pt idx="2">
                  <c:v>25</c:v>
                </c:pt>
                <c:pt idx="3">
                  <c:v>43</c:v>
                </c:pt>
              </c:numCache>
            </c:numRef>
          </c:val>
        </c:ser>
        <c:ser>
          <c:idx val="2"/>
          <c:order val="2"/>
          <c:tx>
            <c:strRef>
              <c:f>Sheet1!$A$35</c:f>
              <c:strCache>
                <c:ptCount val="1"/>
                <c:pt idx="0">
                  <c:v>W/O Possessoin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Sheet1!$B$32:$E$32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Sheet1!$B$35:$E$35</c:f>
              <c:numCache>
                <c:formatCode>General</c:formatCode>
                <c:ptCount val="4"/>
                <c:pt idx="0">
                  <c:v>0</c:v>
                </c:pt>
                <c:pt idx="1">
                  <c:v>26</c:v>
                </c:pt>
                <c:pt idx="2">
                  <c:v>32</c:v>
                </c:pt>
                <c:pt idx="3">
                  <c:v>11</c:v>
                </c:pt>
              </c:numCache>
            </c:numRef>
          </c:val>
        </c:ser>
        <c:ser>
          <c:idx val="3"/>
          <c:order val="3"/>
          <c:tx>
            <c:strRef>
              <c:f>Sheet1!$A$36</c:f>
              <c:strCache>
                <c:ptCount val="1"/>
                <c:pt idx="0">
                  <c:v>Turnovers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Sheet1!$B$32:$E$32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Sheet1!$B$36:$E$36</c:f>
              <c:numCache>
                <c:formatCode>General</c:formatCode>
                <c:ptCount val="4"/>
                <c:pt idx="0">
                  <c:v>0</c:v>
                </c:pt>
                <c:pt idx="1">
                  <c:v>48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9192160"/>
        <c:axId val="198403712"/>
      </c:barChart>
      <c:catAx>
        <c:axId val="1991921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Pressure Category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403712"/>
        <c:crosses val="autoZero"/>
        <c:auto val="1"/>
        <c:lblAlgn val="ctr"/>
        <c:lblOffset val="100"/>
        <c:noMultiLvlLbl val="0"/>
      </c:catAx>
      <c:valAx>
        <c:axId val="19840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19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Sean Couturier Zone Exits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Sheet1!$I$33</c:f>
              <c:strCache>
                <c:ptCount val="1"/>
                <c:pt idx="0">
                  <c:v>Total Attempts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Sheet1!$J$32:$M$32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Sheet1!$J$33:$M$33</c:f>
              <c:numCache>
                <c:formatCode>General</c:formatCode>
                <c:ptCount val="4"/>
                <c:pt idx="0">
                  <c:v>27</c:v>
                </c:pt>
                <c:pt idx="1">
                  <c:v>62</c:v>
                </c:pt>
                <c:pt idx="2">
                  <c:v>55</c:v>
                </c:pt>
                <c:pt idx="3">
                  <c:v>26</c:v>
                </c:pt>
              </c:numCache>
            </c:numRef>
          </c:val>
        </c:ser>
        <c:ser>
          <c:idx val="1"/>
          <c:order val="1"/>
          <c:tx>
            <c:strRef>
              <c:f>Sheet1!$I$34</c:f>
              <c:strCache>
                <c:ptCount val="1"/>
                <c:pt idx="0">
                  <c:v>With Possession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Sheet1!$J$32:$M$32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Sheet1!$J$34:$M$34</c:f>
              <c:numCache>
                <c:formatCode>General</c:formatCode>
                <c:ptCount val="4"/>
                <c:pt idx="0">
                  <c:v>27</c:v>
                </c:pt>
                <c:pt idx="1">
                  <c:v>19</c:v>
                </c:pt>
                <c:pt idx="2">
                  <c:v>23</c:v>
                </c:pt>
                <c:pt idx="3">
                  <c:v>24</c:v>
                </c:pt>
              </c:numCache>
            </c:numRef>
          </c:val>
        </c:ser>
        <c:ser>
          <c:idx val="2"/>
          <c:order val="2"/>
          <c:tx>
            <c:strRef>
              <c:f>Sheet1!$I$35</c:f>
              <c:strCache>
                <c:ptCount val="1"/>
                <c:pt idx="0">
                  <c:v>W/O Possessoin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Sheet1!$J$32:$M$32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Sheet1!$J$35:$M$35</c:f>
              <c:numCache>
                <c:formatCode>General</c:formatCode>
                <c:ptCount val="4"/>
                <c:pt idx="0">
                  <c:v>0</c:v>
                </c:pt>
                <c:pt idx="1">
                  <c:v>32</c:v>
                </c:pt>
                <c:pt idx="2">
                  <c:v>26</c:v>
                </c:pt>
                <c:pt idx="3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Sheet1!$I$36</c:f>
              <c:strCache>
                <c:ptCount val="1"/>
                <c:pt idx="0">
                  <c:v>Turnovers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Sheet1!$J$32:$M$32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Sheet1!$J$36:$M$36</c:f>
              <c:numCache>
                <c:formatCode>General</c:formatCode>
                <c:ptCount val="4"/>
                <c:pt idx="0">
                  <c:v>0</c:v>
                </c:pt>
                <c:pt idx="1">
                  <c:v>11</c:v>
                </c:pt>
                <c:pt idx="2">
                  <c:v>6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00537760"/>
        <c:axId val="300536192"/>
      </c:barChart>
      <c:catAx>
        <c:axId val="3005377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Pressure Category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36192"/>
        <c:crosses val="autoZero"/>
        <c:auto val="1"/>
        <c:lblAlgn val="ctr"/>
        <c:lblOffset val="100"/>
        <c:noMultiLvlLbl val="0"/>
      </c:catAx>
      <c:valAx>
        <c:axId val="30053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3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Defense Pressured Exit Attempts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Sheet1!$A$57</c:f>
              <c:strCache>
                <c:ptCount val="1"/>
                <c:pt idx="0">
                  <c:v>Total Attempts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Sheet1!$B$56:$E$56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Sheet1!$B$57:$E$57</c:f>
              <c:numCache>
                <c:formatCode>General</c:formatCode>
                <c:ptCount val="4"/>
                <c:pt idx="0">
                  <c:v>123</c:v>
                </c:pt>
                <c:pt idx="1">
                  <c:v>422</c:v>
                </c:pt>
                <c:pt idx="2">
                  <c:v>385</c:v>
                </c:pt>
                <c:pt idx="3">
                  <c:v>335</c:v>
                </c:pt>
              </c:numCache>
            </c:numRef>
          </c:val>
        </c:ser>
        <c:ser>
          <c:idx val="1"/>
          <c:order val="1"/>
          <c:tx>
            <c:strRef>
              <c:f>Sheet1!$A$58</c:f>
              <c:strCache>
                <c:ptCount val="1"/>
                <c:pt idx="0">
                  <c:v>With Possession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Sheet1!$B$56:$E$56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Sheet1!$B$58:$E$58</c:f>
              <c:numCache>
                <c:formatCode>General</c:formatCode>
                <c:ptCount val="4"/>
                <c:pt idx="0">
                  <c:v>118</c:v>
                </c:pt>
                <c:pt idx="1">
                  <c:v>44</c:v>
                </c:pt>
                <c:pt idx="2">
                  <c:v>114</c:v>
                </c:pt>
                <c:pt idx="3">
                  <c:v>211</c:v>
                </c:pt>
              </c:numCache>
            </c:numRef>
          </c:val>
        </c:ser>
        <c:ser>
          <c:idx val="2"/>
          <c:order val="2"/>
          <c:tx>
            <c:strRef>
              <c:f>Sheet1!$A$59</c:f>
              <c:strCache>
                <c:ptCount val="1"/>
                <c:pt idx="0">
                  <c:v>W/O Possessoin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Sheet1!$B$56:$E$56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Sheet1!$B$59:$E$59</c:f>
              <c:numCache>
                <c:formatCode>General</c:formatCode>
                <c:ptCount val="4"/>
                <c:pt idx="0">
                  <c:v>4</c:v>
                </c:pt>
                <c:pt idx="1">
                  <c:v>141</c:v>
                </c:pt>
                <c:pt idx="2">
                  <c:v>169</c:v>
                </c:pt>
                <c:pt idx="3">
                  <c:v>88</c:v>
                </c:pt>
              </c:numCache>
            </c:numRef>
          </c:val>
        </c:ser>
        <c:ser>
          <c:idx val="3"/>
          <c:order val="3"/>
          <c:tx>
            <c:strRef>
              <c:f>Sheet1!$A$60</c:f>
              <c:strCache>
                <c:ptCount val="1"/>
                <c:pt idx="0">
                  <c:v>Turnovers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Sheet1!$B$56:$E$56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Sheet1!$B$60:$E$60</c:f>
              <c:numCache>
                <c:formatCode>General</c:formatCode>
                <c:ptCount val="4"/>
                <c:pt idx="0">
                  <c:v>1</c:v>
                </c:pt>
                <c:pt idx="1">
                  <c:v>237</c:v>
                </c:pt>
                <c:pt idx="2">
                  <c:v>102</c:v>
                </c:pt>
                <c:pt idx="3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98567072"/>
        <c:axId val="298567464"/>
      </c:barChart>
      <c:catAx>
        <c:axId val="2985670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Pressure Category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67464"/>
        <c:crosses val="autoZero"/>
        <c:auto val="1"/>
        <c:lblAlgn val="ctr"/>
        <c:lblOffset val="100"/>
        <c:noMultiLvlLbl val="0"/>
      </c:catAx>
      <c:valAx>
        <c:axId val="29856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6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Forwards</a:t>
            </a:r>
            <a:r>
              <a:rPr lang="en-US" baseline="0"/>
              <a:t> Pressured Exit Attempts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Sheet1!$H$57</c:f>
              <c:strCache>
                <c:ptCount val="1"/>
                <c:pt idx="0">
                  <c:v>Total Attempts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Sheet1!$I$56:$L$56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Sheet1!$I$57:$L$57</c:f>
              <c:numCache>
                <c:formatCode>General</c:formatCode>
                <c:ptCount val="4"/>
                <c:pt idx="0">
                  <c:v>238</c:v>
                </c:pt>
                <c:pt idx="1">
                  <c:v>619</c:v>
                </c:pt>
                <c:pt idx="2">
                  <c:v>529</c:v>
                </c:pt>
                <c:pt idx="3">
                  <c:v>294</c:v>
                </c:pt>
              </c:numCache>
            </c:numRef>
          </c:val>
        </c:ser>
        <c:ser>
          <c:idx val="1"/>
          <c:order val="1"/>
          <c:tx>
            <c:strRef>
              <c:f>Sheet1!$H$58</c:f>
              <c:strCache>
                <c:ptCount val="1"/>
                <c:pt idx="0">
                  <c:v>With Possession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Sheet1!$I$56:$L$56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Sheet1!$I$58:$L$58</c:f>
              <c:numCache>
                <c:formatCode>General</c:formatCode>
                <c:ptCount val="4"/>
                <c:pt idx="0">
                  <c:v>228</c:v>
                </c:pt>
                <c:pt idx="1">
                  <c:v>158</c:v>
                </c:pt>
                <c:pt idx="2">
                  <c:v>251</c:v>
                </c:pt>
                <c:pt idx="3">
                  <c:v>248</c:v>
                </c:pt>
              </c:numCache>
            </c:numRef>
          </c:val>
        </c:ser>
        <c:ser>
          <c:idx val="2"/>
          <c:order val="2"/>
          <c:tx>
            <c:strRef>
              <c:f>Sheet1!$H$59</c:f>
              <c:strCache>
                <c:ptCount val="1"/>
                <c:pt idx="0">
                  <c:v>W/O Possessoin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Sheet1!$I$56:$L$56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Sheet1!$I$59:$L$59</c:f>
              <c:numCache>
                <c:formatCode>General</c:formatCode>
                <c:ptCount val="4"/>
                <c:pt idx="0">
                  <c:v>8</c:v>
                </c:pt>
                <c:pt idx="1">
                  <c:v>254</c:v>
                </c:pt>
                <c:pt idx="2">
                  <c:v>212</c:v>
                </c:pt>
                <c:pt idx="3">
                  <c:v>37</c:v>
                </c:pt>
              </c:numCache>
            </c:numRef>
          </c:val>
        </c:ser>
        <c:ser>
          <c:idx val="3"/>
          <c:order val="3"/>
          <c:tx>
            <c:strRef>
              <c:f>Sheet1!$H$60</c:f>
              <c:strCache>
                <c:ptCount val="1"/>
                <c:pt idx="0">
                  <c:v>Turnovers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Sheet1!$I$56:$L$56</c:f>
              <c:strCache>
                <c:ptCount val="4"/>
                <c:pt idx="0">
                  <c:v>Zero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</c:strCache>
            </c:strRef>
          </c:cat>
          <c:val>
            <c:numRef>
              <c:f>Sheet1!$I$60:$L$60</c:f>
              <c:numCache>
                <c:formatCode>General</c:formatCode>
                <c:ptCount val="4"/>
                <c:pt idx="0">
                  <c:v>2</c:v>
                </c:pt>
                <c:pt idx="1">
                  <c:v>207</c:v>
                </c:pt>
                <c:pt idx="2">
                  <c:v>66</c:v>
                </c:pt>
                <c:pt idx="3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97976456"/>
        <c:axId val="299882808"/>
      </c:barChart>
      <c:catAx>
        <c:axId val="2979764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pressure</a:t>
                </a:r>
                <a:r>
                  <a:rPr lang="en-US" baseline="0"/>
                  <a:t> category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82808"/>
        <c:crosses val="autoZero"/>
        <c:auto val="1"/>
        <c:lblAlgn val="ctr"/>
        <c:lblOffset val="100"/>
        <c:noMultiLvlLbl val="0"/>
      </c:catAx>
      <c:valAx>
        <c:axId val="29988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7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Zone Exit Score Effects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Total Attempts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Sheet2!$B$1:$F$1</c:f>
              <c:strCache>
                <c:ptCount val="5"/>
                <c:pt idx="0">
                  <c:v>Tied</c:v>
                </c:pt>
                <c:pt idx="1">
                  <c:v>U1</c:v>
                </c:pt>
                <c:pt idx="2">
                  <c:v>D1</c:v>
                </c:pt>
                <c:pt idx="3">
                  <c:v>U2</c:v>
                </c:pt>
                <c:pt idx="4">
                  <c:v>D2</c:v>
                </c:pt>
              </c:strCache>
            </c:strRef>
          </c:cat>
          <c:val>
            <c:numRef>
              <c:f>Sheet2!$B$2:$F$2</c:f>
              <c:numCache>
                <c:formatCode>General</c:formatCode>
                <c:ptCount val="5"/>
                <c:pt idx="0">
                  <c:v>3253</c:v>
                </c:pt>
                <c:pt idx="1">
                  <c:v>1291</c:v>
                </c:pt>
                <c:pt idx="2">
                  <c:v>1615</c:v>
                </c:pt>
                <c:pt idx="3">
                  <c:v>963</c:v>
                </c:pt>
                <c:pt idx="4">
                  <c:v>1059</c:v>
                </c:pt>
              </c:numCache>
            </c:numRef>
          </c:val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With Possession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Sheet2!$B$1:$F$1</c:f>
              <c:strCache>
                <c:ptCount val="5"/>
                <c:pt idx="0">
                  <c:v>Tied</c:v>
                </c:pt>
                <c:pt idx="1">
                  <c:v>U1</c:v>
                </c:pt>
                <c:pt idx="2">
                  <c:v>D1</c:v>
                </c:pt>
                <c:pt idx="3">
                  <c:v>U2</c:v>
                </c:pt>
                <c:pt idx="4">
                  <c:v>D2</c:v>
                </c:pt>
              </c:strCache>
            </c:strRef>
          </c:cat>
          <c:val>
            <c:numRef>
              <c:f>Sheet2!$B$3:$F$3</c:f>
              <c:numCache>
                <c:formatCode>General</c:formatCode>
                <c:ptCount val="5"/>
                <c:pt idx="0">
                  <c:v>1573</c:v>
                </c:pt>
                <c:pt idx="1">
                  <c:v>579</c:v>
                </c:pt>
                <c:pt idx="2">
                  <c:v>813</c:v>
                </c:pt>
                <c:pt idx="3">
                  <c:v>421</c:v>
                </c:pt>
                <c:pt idx="4">
                  <c:v>565</c:v>
                </c:pt>
              </c:numCache>
            </c:numRef>
          </c:val>
        </c:ser>
        <c:ser>
          <c:idx val="2"/>
          <c:order val="2"/>
          <c:tx>
            <c:strRef>
              <c:f>Sheet2!$A$4</c:f>
              <c:strCache>
                <c:ptCount val="1"/>
                <c:pt idx="0">
                  <c:v>W/O Possessoin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Sheet2!$B$1:$F$1</c:f>
              <c:strCache>
                <c:ptCount val="5"/>
                <c:pt idx="0">
                  <c:v>Tied</c:v>
                </c:pt>
                <c:pt idx="1">
                  <c:v>U1</c:v>
                </c:pt>
                <c:pt idx="2">
                  <c:v>D1</c:v>
                </c:pt>
                <c:pt idx="3">
                  <c:v>U2</c:v>
                </c:pt>
                <c:pt idx="4">
                  <c:v>D2</c:v>
                </c:pt>
              </c:strCache>
            </c:strRef>
          </c:cat>
          <c:val>
            <c:numRef>
              <c:f>Sheet2!$B$4:$F$4</c:f>
              <c:numCache>
                <c:formatCode>General</c:formatCode>
                <c:ptCount val="5"/>
                <c:pt idx="0">
                  <c:v>980</c:v>
                </c:pt>
                <c:pt idx="1">
                  <c:v>398</c:v>
                </c:pt>
                <c:pt idx="2">
                  <c:v>450</c:v>
                </c:pt>
                <c:pt idx="3">
                  <c:v>290</c:v>
                </c:pt>
                <c:pt idx="4">
                  <c:v>286</c:v>
                </c:pt>
              </c:numCache>
            </c:numRef>
          </c:val>
        </c:ser>
        <c:ser>
          <c:idx val="3"/>
          <c:order val="3"/>
          <c:tx>
            <c:strRef>
              <c:f>Sheet2!$A$5</c:f>
              <c:strCache>
                <c:ptCount val="1"/>
                <c:pt idx="0">
                  <c:v>Turnovers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Sheet2!$B$1:$F$1</c:f>
              <c:strCache>
                <c:ptCount val="5"/>
                <c:pt idx="0">
                  <c:v>Tied</c:v>
                </c:pt>
                <c:pt idx="1">
                  <c:v>U1</c:v>
                </c:pt>
                <c:pt idx="2">
                  <c:v>D1</c:v>
                </c:pt>
                <c:pt idx="3">
                  <c:v>U2</c:v>
                </c:pt>
                <c:pt idx="4">
                  <c:v>D2</c:v>
                </c:pt>
              </c:strCache>
            </c:strRef>
          </c:cat>
          <c:val>
            <c:numRef>
              <c:f>Sheet2!$B$5:$F$5</c:f>
              <c:numCache>
                <c:formatCode>General</c:formatCode>
                <c:ptCount val="5"/>
                <c:pt idx="0">
                  <c:v>700</c:v>
                </c:pt>
                <c:pt idx="1">
                  <c:v>314</c:v>
                </c:pt>
                <c:pt idx="2">
                  <c:v>352</c:v>
                </c:pt>
                <c:pt idx="3">
                  <c:v>252</c:v>
                </c:pt>
                <c:pt idx="4">
                  <c:v>208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7983992"/>
        <c:axId val="197984384"/>
      </c:barChart>
      <c:catAx>
        <c:axId val="1979839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Score situation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984384"/>
        <c:crosses val="autoZero"/>
        <c:auto val="1"/>
        <c:lblAlgn val="ctr"/>
        <c:lblOffset val="100"/>
        <c:noMultiLvlLbl val="0"/>
      </c:catAx>
      <c:valAx>
        <c:axId val="19798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Exit Attempts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98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 smtClean="0"/>
              <a:t>Transition </a:t>
            </a:r>
            <a:r>
              <a:rPr lang="en-US" dirty="0"/>
              <a:t>Score Effects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Sheet2!$K$2</c:f>
              <c:strCache>
                <c:ptCount val="1"/>
                <c:pt idx="0">
                  <c:v>Total Attempts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Sheet2!$L$1:$P$1</c:f>
              <c:strCache>
                <c:ptCount val="5"/>
                <c:pt idx="0">
                  <c:v>Tied</c:v>
                </c:pt>
                <c:pt idx="1">
                  <c:v>U1</c:v>
                </c:pt>
                <c:pt idx="2">
                  <c:v>D1</c:v>
                </c:pt>
                <c:pt idx="3">
                  <c:v>U2</c:v>
                </c:pt>
                <c:pt idx="4">
                  <c:v>D2</c:v>
                </c:pt>
              </c:strCache>
            </c:strRef>
          </c:cat>
          <c:val>
            <c:numRef>
              <c:f>Sheet2!$L$2:$P$2</c:f>
              <c:numCache>
                <c:formatCode>General</c:formatCode>
                <c:ptCount val="5"/>
                <c:pt idx="0">
                  <c:v>3253</c:v>
                </c:pt>
                <c:pt idx="1">
                  <c:v>602</c:v>
                </c:pt>
                <c:pt idx="2">
                  <c:v>963</c:v>
                </c:pt>
                <c:pt idx="3">
                  <c:v>1615</c:v>
                </c:pt>
                <c:pt idx="4">
                  <c:v>1059</c:v>
                </c:pt>
              </c:numCache>
            </c:numRef>
          </c:val>
        </c:ser>
        <c:ser>
          <c:idx val="1"/>
          <c:order val="1"/>
          <c:tx>
            <c:strRef>
              <c:f>Sheet2!$K$3</c:f>
              <c:strCache>
                <c:ptCount val="1"/>
                <c:pt idx="0">
                  <c:v>Successful Transition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Sheet2!$L$1:$P$1</c:f>
              <c:strCache>
                <c:ptCount val="5"/>
                <c:pt idx="0">
                  <c:v>Tied</c:v>
                </c:pt>
                <c:pt idx="1">
                  <c:v>U1</c:v>
                </c:pt>
                <c:pt idx="2">
                  <c:v>D1</c:v>
                </c:pt>
                <c:pt idx="3">
                  <c:v>U2</c:v>
                </c:pt>
                <c:pt idx="4">
                  <c:v>D2</c:v>
                </c:pt>
              </c:strCache>
            </c:strRef>
          </c:cat>
          <c:val>
            <c:numRef>
              <c:f>Sheet2!$L$3:$P$3</c:f>
              <c:numCache>
                <c:formatCode>General</c:formatCode>
                <c:ptCount val="5"/>
                <c:pt idx="0">
                  <c:v>1358</c:v>
                </c:pt>
                <c:pt idx="1">
                  <c:v>492</c:v>
                </c:pt>
                <c:pt idx="2">
                  <c:v>338</c:v>
                </c:pt>
                <c:pt idx="3">
                  <c:v>699</c:v>
                </c:pt>
                <c:pt idx="4">
                  <c:v>489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9801424"/>
        <c:axId val="199801816"/>
      </c:barChart>
      <c:catAx>
        <c:axId val="1998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801816"/>
        <c:crosses val="autoZero"/>
        <c:auto val="1"/>
        <c:lblAlgn val="ctr"/>
        <c:lblOffset val="100"/>
        <c:noMultiLvlLbl val="0"/>
      </c:catAx>
      <c:valAx>
        <c:axId val="19980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8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Luke Schenn Assist Breakdown</a:t>
            </a:r>
          </a:p>
        </c:rich>
      </c:tx>
      <c:layout>
        <c:manualLayout>
          <c:xMode val="edge"/>
          <c:yMode val="edge"/>
          <c:x val="0.25949300087489063"/>
          <c:y val="5.09259259259259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Sheet1!$A$102</c:f>
              <c:strCache>
                <c:ptCount val="1"/>
                <c:pt idx="0">
                  <c:v>Events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Sheet1!$B$101:$C$101</c:f>
              <c:strCache>
                <c:ptCount val="2"/>
                <c:pt idx="0">
                  <c:v>A1</c:v>
                </c:pt>
                <c:pt idx="1">
                  <c:v>A2</c:v>
                </c:pt>
              </c:strCache>
            </c:strRef>
          </c:cat>
          <c:val>
            <c:numRef>
              <c:f>Sheet1!$B$102:$C$102</c:f>
              <c:numCache>
                <c:formatCode>General</c:formatCode>
                <c:ptCount val="2"/>
                <c:pt idx="0">
                  <c:v>151</c:v>
                </c:pt>
                <c:pt idx="1">
                  <c:v>48</c:v>
                </c:pt>
              </c:numCache>
            </c:numRef>
          </c:val>
        </c:ser>
        <c:ser>
          <c:idx val="1"/>
          <c:order val="1"/>
          <c:tx>
            <c:strRef>
              <c:f>Sheet1!$A$103</c:f>
              <c:strCache>
                <c:ptCount val="1"/>
                <c:pt idx="0">
                  <c:v>W/Poss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Sheet1!$B$101:$C$101</c:f>
              <c:strCache>
                <c:ptCount val="2"/>
                <c:pt idx="0">
                  <c:v>A1</c:v>
                </c:pt>
                <c:pt idx="1">
                  <c:v>A2</c:v>
                </c:pt>
              </c:strCache>
            </c:strRef>
          </c:cat>
          <c:val>
            <c:numRef>
              <c:f>Sheet1!$B$103:$C$103</c:f>
              <c:numCache>
                <c:formatCode>General</c:formatCode>
                <c:ptCount val="2"/>
                <c:pt idx="0">
                  <c:v>72</c:v>
                </c:pt>
                <c:pt idx="1">
                  <c:v>26</c:v>
                </c:pt>
              </c:numCache>
            </c:numRef>
          </c:val>
        </c:ser>
        <c:ser>
          <c:idx val="2"/>
          <c:order val="2"/>
          <c:tx>
            <c:strRef>
              <c:f>Sheet1!$A$104</c:f>
              <c:strCache>
                <c:ptCount val="1"/>
                <c:pt idx="0">
                  <c:v>W/O Poss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Sheet1!$B$101:$C$101</c:f>
              <c:strCache>
                <c:ptCount val="2"/>
                <c:pt idx="0">
                  <c:v>A1</c:v>
                </c:pt>
                <c:pt idx="1">
                  <c:v>A2</c:v>
                </c:pt>
              </c:strCache>
            </c:strRef>
          </c:cat>
          <c:val>
            <c:numRef>
              <c:f>Sheet1!$B$104:$C$104</c:f>
              <c:numCache>
                <c:formatCode>General</c:formatCode>
                <c:ptCount val="2"/>
                <c:pt idx="0">
                  <c:v>47</c:v>
                </c:pt>
                <c:pt idx="1">
                  <c:v>15</c:v>
                </c:pt>
              </c:numCache>
            </c:numRef>
          </c:val>
        </c:ser>
        <c:ser>
          <c:idx val="3"/>
          <c:order val="3"/>
          <c:tx>
            <c:strRef>
              <c:f>Sheet1!$A$105</c:f>
              <c:strCache>
                <c:ptCount val="1"/>
                <c:pt idx="0">
                  <c:v>TO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Sheet1!$B$101:$C$101</c:f>
              <c:strCache>
                <c:ptCount val="2"/>
                <c:pt idx="0">
                  <c:v>A1</c:v>
                </c:pt>
                <c:pt idx="1">
                  <c:v>A2</c:v>
                </c:pt>
              </c:strCache>
            </c:strRef>
          </c:cat>
          <c:val>
            <c:numRef>
              <c:f>Sheet1!$B$105:$C$105</c:f>
              <c:numCache>
                <c:formatCode>General</c:formatCode>
                <c:ptCount val="2"/>
                <c:pt idx="0">
                  <c:v>32</c:v>
                </c:pt>
                <c:pt idx="1">
                  <c:v>7</c:v>
                </c:pt>
              </c:numCache>
            </c:numRef>
          </c:val>
        </c:ser>
        <c:ser>
          <c:idx val="4"/>
          <c:order val="4"/>
          <c:tx>
            <c:strRef>
              <c:f>Sheet1!$A$106</c:f>
              <c:strCache>
                <c:ptCount val="1"/>
                <c:pt idx="0">
                  <c:v>Tran Success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Sheet1!$B$101:$C$101</c:f>
              <c:strCache>
                <c:ptCount val="2"/>
                <c:pt idx="0">
                  <c:v>A1</c:v>
                </c:pt>
                <c:pt idx="1">
                  <c:v>A2</c:v>
                </c:pt>
              </c:strCache>
            </c:strRef>
          </c:cat>
          <c:val>
            <c:numRef>
              <c:f>Sheet1!$B$106:$C$106</c:f>
              <c:numCache>
                <c:formatCode>General</c:formatCode>
                <c:ptCount val="2"/>
                <c:pt idx="0">
                  <c:v>62</c:v>
                </c:pt>
                <c:pt idx="1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02413848"/>
        <c:axId val="302415024"/>
      </c:barChart>
      <c:catAx>
        <c:axId val="30241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15024"/>
        <c:crosses val="autoZero"/>
        <c:auto val="1"/>
        <c:lblAlgn val="ctr"/>
        <c:lblOffset val="100"/>
        <c:noMultiLvlLbl val="0"/>
      </c:catAx>
      <c:valAx>
        <c:axId val="30241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1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C896-0E8A-4E54-A4D6-F4CD907CAF87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95733-2C4B-4531-A710-D179B9EE6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70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 current zone</a:t>
            </a:r>
            <a:r>
              <a:rPr lang="en-US" baseline="0" dirty="0" smtClean="0"/>
              <a:t> exit parameters and limitations</a:t>
            </a:r>
          </a:p>
          <a:p>
            <a:r>
              <a:rPr lang="en-US" dirty="0" smtClean="0"/>
              <a:t>Why I decided to add pressure (and adjust the</a:t>
            </a:r>
            <a:r>
              <a:rPr lang="en-US" baseline="0" dirty="0" smtClean="0"/>
              <a:t> way it’s viewed)</a:t>
            </a:r>
            <a:r>
              <a:rPr lang="en-US" dirty="0" smtClean="0"/>
              <a:t> and</a:t>
            </a:r>
            <a:r>
              <a:rPr lang="en-US" baseline="0" dirty="0" smtClean="0"/>
              <a:t> transition data</a:t>
            </a:r>
          </a:p>
          <a:p>
            <a:r>
              <a:rPr lang="en-US" baseline="0" dirty="0" smtClean="0"/>
              <a:t>Give brief overview on new parameters that are being implemented this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95733-2C4B-4531-A710-D179B9EE61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37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-Player</a:t>
            </a:r>
            <a:r>
              <a:rPr lang="en-US" baseline="0" dirty="0" smtClean="0"/>
              <a:t> level cat. 2 – get an idea of players’ decision making and awareness in the </a:t>
            </a:r>
            <a:r>
              <a:rPr lang="en-US" baseline="0" dirty="0" err="1" smtClean="0"/>
              <a:t>dzone</a:t>
            </a:r>
            <a:r>
              <a:rPr lang="en-US" baseline="0" dirty="0" smtClean="0"/>
              <a:t> based on type of exit attempts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95733-2C4B-4531-A710-D179B9EE610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38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95733-2C4B-4531-A710-D179B9EE610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48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95733-2C4B-4531-A710-D179B9EE61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55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-Notice</a:t>
            </a:r>
            <a:r>
              <a:rPr lang="en-US" baseline="0" dirty="0" smtClean="0"/>
              <a:t> tendencies within d pairings (</a:t>
            </a:r>
            <a:r>
              <a:rPr lang="en-US" baseline="0" dirty="0" err="1" smtClean="0"/>
              <a:t>Streit</a:t>
            </a:r>
            <a:r>
              <a:rPr lang="en-US" baseline="0" dirty="0" smtClean="0"/>
              <a:t> refusing to pass the puck to Grossmann which led to more TO against)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95733-2C4B-4531-A710-D179B9EE610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381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Tracking line combos</a:t>
            </a:r>
            <a:r>
              <a:rPr lang="en-US" baseline="0" dirty="0" smtClean="0"/>
              <a:t> to find overall success rate as a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95733-2C4B-4531-A710-D179B9EE610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25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-Corey’s data touched</a:t>
            </a:r>
            <a:r>
              <a:rPr lang="en-US" baseline="0" dirty="0" smtClean="0"/>
              <a:t> on this a bit</a:t>
            </a:r>
          </a:p>
          <a:p>
            <a:r>
              <a:rPr lang="en-US" baseline="0" dirty="0" smtClean="0"/>
              <a:t>-Discuss finding value in Luke </a:t>
            </a:r>
            <a:r>
              <a:rPr lang="en-US" baseline="0" dirty="0" err="1" smtClean="0"/>
              <a:t>Schenn</a:t>
            </a:r>
            <a:r>
              <a:rPr lang="en-US" baseline="0" dirty="0" smtClean="0"/>
              <a:t> that went unrecognized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95733-2C4B-4531-A710-D179B9EE610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96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Evaluating Defensive Zone Play with </a:t>
            </a:r>
            <a:r>
              <a:rPr lang="en-US" dirty="0" err="1" smtClean="0"/>
              <a:t>Microstats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Jessica Schmidt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32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dirty="0" smtClean="0"/>
              <a:t>ZONE EXIT AND TRANSITION DATA OVERVIEW</a:t>
            </a:r>
            <a:endParaRPr lang="en-US" sz="35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72" y="1930400"/>
            <a:ext cx="11134989" cy="3989422"/>
          </a:xfrm>
        </p:spPr>
      </p:pic>
    </p:spTree>
    <p:extLst>
      <p:ext uri="{BB962C8B-B14F-4D97-AF65-F5344CB8AC3E}">
        <p14:creationId xmlns:p14="http://schemas.microsoft.com/office/powerpoint/2010/main" val="75737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FOR 2015-2016 SEASON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Breaking down pressure into four different categories.</a:t>
            </a:r>
            <a:endParaRPr lang="en-US" dirty="0" smtClean="0"/>
          </a:p>
          <a:p>
            <a:r>
              <a:rPr lang="en-US" dirty="0" smtClean="0"/>
              <a:t>Adding primary and secondary assists to exit attempts.</a:t>
            </a:r>
            <a:endParaRPr lang="en-US" dirty="0" smtClean="0"/>
          </a:p>
          <a:p>
            <a:r>
              <a:rPr lang="en-US" dirty="0" smtClean="0"/>
              <a:t>Incorporate transition data as a part of zone exits rather than treating them as a separate </a:t>
            </a:r>
            <a:r>
              <a:rPr lang="en-US" dirty="0" smtClean="0"/>
              <a:t>entity.</a:t>
            </a:r>
            <a:endParaRPr lang="en-US" dirty="0" smtClean="0"/>
          </a:p>
          <a:p>
            <a:r>
              <a:rPr lang="en-US" dirty="0" smtClean="0"/>
              <a:t>Track the impact of score effects, line combinations, and defensive pairings.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5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PLAYERS PERFORM UNDER DIFFERENT PRESSURE SITUATIONS?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Category 1 – </a:t>
            </a:r>
            <a:r>
              <a:rPr lang="en-US" dirty="0" smtClean="0"/>
              <a:t>Immediate </a:t>
            </a:r>
            <a:r>
              <a:rPr lang="en-US" dirty="0" err="1" smtClean="0"/>
              <a:t>forechecking</a:t>
            </a:r>
            <a:r>
              <a:rPr lang="en-US" dirty="0" smtClean="0"/>
              <a:t> pressure</a:t>
            </a:r>
            <a:endParaRPr lang="en-US" dirty="0" smtClean="0"/>
          </a:p>
          <a:p>
            <a:r>
              <a:rPr lang="en-US" dirty="0" smtClean="0"/>
              <a:t>Category </a:t>
            </a:r>
            <a:r>
              <a:rPr lang="en-US" dirty="0" smtClean="0"/>
              <a:t>2 – </a:t>
            </a:r>
            <a:r>
              <a:rPr lang="en-US" dirty="0" smtClean="0"/>
              <a:t>Close </a:t>
            </a:r>
            <a:r>
              <a:rPr lang="en-US" dirty="0" err="1" smtClean="0"/>
              <a:t>forechecking</a:t>
            </a:r>
            <a:r>
              <a:rPr lang="en-US" dirty="0" smtClean="0"/>
              <a:t> pressure</a:t>
            </a:r>
            <a:endParaRPr lang="en-US" dirty="0" smtClean="0"/>
          </a:p>
          <a:p>
            <a:r>
              <a:rPr lang="en-US" dirty="0" smtClean="0"/>
              <a:t>Category </a:t>
            </a:r>
            <a:r>
              <a:rPr lang="en-US" dirty="0" smtClean="0"/>
              <a:t>3 – </a:t>
            </a:r>
            <a:r>
              <a:rPr lang="en-US" dirty="0" smtClean="0"/>
              <a:t>Lax</a:t>
            </a:r>
            <a:r>
              <a:rPr lang="en-US" dirty="0" smtClean="0"/>
              <a:t> </a:t>
            </a:r>
            <a:r>
              <a:rPr lang="en-US" dirty="0" err="1" smtClean="0"/>
              <a:t>forecheckecking</a:t>
            </a:r>
            <a:r>
              <a:rPr lang="en-US" dirty="0" smtClean="0"/>
              <a:t> pressure </a:t>
            </a:r>
            <a:r>
              <a:rPr lang="en-US" dirty="0" smtClean="0"/>
              <a:t>(often occurs after teams make line </a:t>
            </a:r>
            <a:r>
              <a:rPr lang="en-US" dirty="0" smtClean="0"/>
              <a:t>change or protecting a lead)</a:t>
            </a:r>
            <a:endParaRPr lang="en-US" dirty="0" smtClean="0"/>
          </a:p>
          <a:p>
            <a:r>
              <a:rPr lang="en-US" dirty="0" smtClean="0"/>
              <a:t>Category </a:t>
            </a:r>
            <a:r>
              <a:rPr lang="en-US" dirty="0" smtClean="0"/>
              <a:t>0 – </a:t>
            </a:r>
            <a:r>
              <a:rPr lang="en-US" dirty="0"/>
              <a:t>N</a:t>
            </a:r>
            <a:r>
              <a:rPr lang="en-US" dirty="0" smtClean="0"/>
              <a:t>o </a:t>
            </a:r>
            <a:r>
              <a:rPr lang="en-US" dirty="0" err="1" smtClean="0"/>
              <a:t>forecheck</a:t>
            </a:r>
            <a:r>
              <a:rPr lang="en-US" dirty="0" smtClean="0"/>
              <a:t> pressure or opposing player in the vicinity of player attempting to exit the zone.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69" y="2160589"/>
            <a:ext cx="5164953" cy="3386057"/>
          </a:xfrm>
        </p:spPr>
      </p:pic>
    </p:spTree>
    <p:extLst>
      <p:ext uri="{BB962C8B-B14F-4D97-AF65-F5344CB8AC3E}">
        <p14:creationId xmlns:p14="http://schemas.microsoft.com/office/powerpoint/2010/main" val="351485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Level Success Under Pressure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3649966" cy="3880772"/>
          </a:xfrm>
        </p:spPr>
        <p:txBody>
          <a:bodyPr>
            <a:normAutofit/>
          </a:bodyPr>
          <a:lstStyle/>
          <a:p>
            <a:r>
              <a:rPr lang="en-US" dirty="0" smtClean="0"/>
              <a:t>Categories </a:t>
            </a:r>
            <a:r>
              <a:rPr lang="en-US" dirty="0"/>
              <a:t>1 and 2 are most </a:t>
            </a:r>
            <a:r>
              <a:rPr lang="en-US" dirty="0" smtClean="0"/>
              <a:t>frequent.</a:t>
            </a:r>
            <a:endParaRPr lang="en-US" dirty="0"/>
          </a:p>
          <a:p>
            <a:r>
              <a:rPr lang="en-US" dirty="0" smtClean="0"/>
              <a:t>On a player level, more </a:t>
            </a:r>
            <a:r>
              <a:rPr lang="en-US" dirty="0"/>
              <a:t>concerned with what happens </a:t>
            </a:r>
            <a:r>
              <a:rPr lang="en-US" dirty="0" smtClean="0"/>
              <a:t>with their exit attempts under Category 2</a:t>
            </a:r>
            <a:endParaRPr lang="en-US" dirty="0"/>
          </a:p>
          <a:p>
            <a:r>
              <a:rPr lang="en-US" dirty="0" smtClean="0"/>
              <a:t>Most common exit </a:t>
            </a:r>
            <a:r>
              <a:rPr lang="en-US" dirty="0" smtClean="0"/>
              <a:t>attempts:</a:t>
            </a:r>
            <a:endParaRPr lang="en-US" dirty="0" smtClean="0"/>
          </a:p>
          <a:p>
            <a:pPr lvl="1"/>
            <a:r>
              <a:rPr lang="en-US" dirty="0" smtClean="0"/>
              <a:t>Cat 0 – </a:t>
            </a:r>
            <a:r>
              <a:rPr lang="en-US" dirty="0" smtClean="0"/>
              <a:t>Carry</a:t>
            </a:r>
            <a:endParaRPr lang="en-US" dirty="0" smtClean="0"/>
          </a:p>
          <a:p>
            <a:pPr lvl="1"/>
            <a:r>
              <a:rPr lang="en-US" dirty="0" smtClean="0"/>
              <a:t>Cat 1 – </a:t>
            </a:r>
            <a:r>
              <a:rPr lang="en-US" dirty="0" smtClean="0"/>
              <a:t>Chip/Turnovers</a:t>
            </a:r>
            <a:endParaRPr lang="en-US" dirty="0" smtClean="0"/>
          </a:p>
          <a:p>
            <a:pPr lvl="1"/>
            <a:r>
              <a:rPr lang="en-US" dirty="0" smtClean="0"/>
              <a:t>Cat 2 – </a:t>
            </a:r>
            <a:r>
              <a:rPr lang="en-US" dirty="0" smtClean="0"/>
              <a:t>Chips/Passes </a:t>
            </a:r>
            <a:endParaRPr lang="en-US" dirty="0" smtClean="0"/>
          </a:p>
          <a:p>
            <a:pPr lvl="1"/>
            <a:r>
              <a:rPr lang="en-US" dirty="0" smtClean="0"/>
              <a:t>Cat 3 – </a:t>
            </a:r>
            <a:r>
              <a:rPr lang="en-US" dirty="0" smtClean="0"/>
              <a:t>Carry/Passes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32402705"/>
              </p:ext>
            </p:extLst>
          </p:nvPr>
        </p:nvGraphicFramePr>
        <p:xfrm>
          <a:off x="4443212" y="2159924"/>
          <a:ext cx="552642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3775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8596313" cy="1320800"/>
          </a:xfrm>
        </p:spPr>
        <p:txBody>
          <a:bodyPr/>
          <a:lstStyle/>
          <a:p>
            <a:pPr algn="ctr"/>
            <a:r>
              <a:rPr lang="en-US" dirty="0" smtClean="0"/>
              <a:t>Player </a:t>
            </a:r>
            <a:r>
              <a:rPr lang="en-US" dirty="0" smtClean="0"/>
              <a:t>Level </a:t>
            </a:r>
            <a:r>
              <a:rPr lang="en-US" dirty="0" smtClean="0"/>
              <a:t>Success </a:t>
            </a:r>
            <a:r>
              <a:rPr lang="en-US" dirty="0" smtClean="0"/>
              <a:t>Under Pressure</a:t>
            </a:r>
            <a:endParaRPr lang="en-US" dirty="0"/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4223754"/>
              </p:ext>
            </p:extLst>
          </p:nvPr>
        </p:nvGraphicFramePr>
        <p:xfrm>
          <a:off x="241209" y="1930400"/>
          <a:ext cx="5658145" cy="3674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5305710"/>
              </p:ext>
            </p:extLst>
          </p:nvPr>
        </p:nvGraphicFramePr>
        <p:xfrm>
          <a:off x="6113976" y="1930400"/>
          <a:ext cx="5611315" cy="3674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7361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Position Level Success Under Pressure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39065318"/>
              </p:ext>
            </p:extLst>
          </p:nvPr>
        </p:nvGraphicFramePr>
        <p:xfrm>
          <a:off x="398206" y="2160984"/>
          <a:ext cx="5663381" cy="3881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5002390"/>
              </p:ext>
            </p:extLst>
          </p:nvPr>
        </p:nvGraphicFramePr>
        <p:xfrm>
          <a:off x="6262150" y="2198200"/>
          <a:ext cx="5418573" cy="3843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156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Score effects</a:t>
            </a:r>
            <a:endParaRPr lang="en-US" dirty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4329292"/>
              </p:ext>
            </p:extLst>
          </p:nvPr>
        </p:nvGraphicFramePr>
        <p:xfrm>
          <a:off x="677334" y="1416676"/>
          <a:ext cx="8596841" cy="4625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7809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Score Effects Impact Transition?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0622446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2007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Players’ Contributions in the Defensive Zone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Average 1.71 players involved in zone exit attempt </a:t>
            </a:r>
            <a:r>
              <a:rPr lang="en-US" dirty="0" smtClean="0"/>
              <a:t>from the 30 game </a:t>
            </a:r>
            <a:r>
              <a:rPr lang="en-US" dirty="0" smtClean="0"/>
              <a:t>data set</a:t>
            </a:r>
          </a:p>
          <a:p>
            <a:r>
              <a:rPr lang="en-US" dirty="0" smtClean="0"/>
              <a:t>Find out which players are most involved and successful at setting up teammates</a:t>
            </a:r>
          </a:p>
          <a:p>
            <a:r>
              <a:rPr lang="en-US" dirty="0" smtClean="0"/>
              <a:t>Wanted an additional way to evaluate defensemen outside of just their exit attempts.</a:t>
            </a:r>
          </a:p>
          <a:p>
            <a:r>
              <a:rPr lang="en-US" dirty="0" smtClean="0"/>
              <a:t>Find success of line combinations and pairings.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15456910"/>
              </p:ext>
            </p:extLst>
          </p:nvPr>
        </p:nvGraphicFramePr>
        <p:xfrm>
          <a:off x="5089525" y="2160588"/>
          <a:ext cx="636997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84552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attisonave.com/wp-content/uploads/2015/02/D-Pairings-Breakdown-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64" y="545690"/>
            <a:ext cx="5023435" cy="5496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attisonave.com/wp-content/uploads/2015/02/F-Line-Breakdown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826" y="539997"/>
            <a:ext cx="4761210" cy="550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680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Transition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smtClean="0"/>
              <a:t>25% of </a:t>
            </a:r>
            <a:r>
              <a:rPr lang="en-US" dirty="0" smtClean="0"/>
              <a:t>Flyers’ zone </a:t>
            </a:r>
            <a:r>
              <a:rPr lang="en-US" dirty="0" smtClean="0"/>
              <a:t>entries </a:t>
            </a:r>
            <a:r>
              <a:rPr lang="en-US" dirty="0" smtClean="0"/>
              <a:t>came </a:t>
            </a:r>
            <a:r>
              <a:rPr lang="en-US" dirty="0" smtClean="0"/>
              <a:t>from zone </a:t>
            </a:r>
            <a:r>
              <a:rPr lang="en-US" dirty="0" smtClean="0"/>
              <a:t>exits</a:t>
            </a:r>
          </a:p>
          <a:p>
            <a:r>
              <a:rPr lang="en-US" dirty="0" smtClean="0"/>
              <a:t>About 41% of their zone exits led to successful entries</a:t>
            </a:r>
            <a:endParaRPr lang="en-US" dirty="0" smtClean="0"/>
          </a:p>
          <a:p>
            <a:r>
              <a:rPr lang="en-US" dirty="0" smtClean="0"/>
              <a:t>Add another layer of perspective to zone exits.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5" y="2160589"/>
            <a:ext cx="4498976" cy="3627962"/>
          </a:xfrm>
        </p:spPr>
      </p:pic>
    </p:spTree>
    <p:extLst>
      <p:ext uri="{BB962C8B-B14F-4D97-AF65-F5344CB8AC3E}">
        <p14:creationId xmlns:p14="http://schemas.microsoft.com/office/powerpoint/2010/main" val="296369480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1543</TotalTime>
  <Words>456</Words>
  <Application>Microsoft Office PowerPoint</Application>
  <PresentationFormat>Widescreen</PresentationFormat>
  <Paragraphs>65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 3</vt:lpstr>
      <vt:lpstr>Facet</vt:lpstr>
      <vt:lpstr>Evaluating Defensive Zone Play with Microstats</vt:lpstr>
      <vt:lpstr>ZONE EXIT AND TRANSITION DATA OVERVIEW</vt:lpstr>
      <vt:lpstr>CHANGES FOR 2015-2016 SEASON</vt:lpstr>
      <vt:lpstr>HOW DO PLAYERS PERFORM UNDER DIFFERENT PRESSURE SITUATIONS?</vt:lpstr>
      <vt:lpstr>Team Level Success Under Pressure</vt:lpstr>
      <vt:lpstr>Player Level Success Under Pressure</vt:lpstr>
      <vt:lpstr>Position Level Success Under Pressure</vt:lpstr>
      <vt:lpstr>Score effects</vt:lpstr>
      <vt:lpstr>How Do Score Effects Impact Transition?</vt:lpstr>
      <vt:lpstr>Analyzing Players’ Contributions in the Defensive Zone</vt:lpstr>
      <vt:lpstr>PowerPoint Presentation</vt:lpstr>
      <vt:lpstr>Transition Data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Defensive Zone Play with Microstats</dc:title>
  <dc:creator>Jessica</dc:creator>
  <cp:lastModifiedBy>Jessica</cp:lastModifiedBy>
  <cp:revision>28</cp:revision>
  <dcterms:created xsi:type="dcterms:W3CDTF">2015-10-07T23:26:30Z</dcterms:created>
  <dcterms:modified xsi:type="dcterms:W3CDTF">2015-10-09T01:14:58Z</dcterms:modified>
</cp:coreProperties>
</file>