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71" r:id="rId7"/>
    <p:sldId id="266" r:id="rId8"/>
    <p:sldId id="267" r:id="rId9"/>
    <p:sldId id="260" r:id="rId10"/>
    <p:sldId id="261" r:id="rId11"/>
    <p:sldId id="262" r:id="rId12"/>
    <p:sldId id="263" r:id="rId13"/>
    <p:sldId id="268" r:id="rId14"/>
    <p:sldId id="272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14" d="100"/>
          <a:sy n="114" d="100"/>
        </p:scale>
        <p:origin x="-1542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2AC0160-97AF-4256-9B0C-89707F5ED6F4}" type="datetimeFigureOut">
              <a:rPr lang="en-CA" smtClean="0"/>
              <a:pPr/>
              <a:t>07/10/2015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7132AFC-D9C1-4687-AA2A-8E04D9C428C4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Integrating Hockey Analysis</a:t>
            </a:r>
            <a:br>
              <a:rPr lang="en-CA" dirty="0" smtClean="0"/>
            </a:b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endParaRPr lang="en-CA" dirty="0" smtClean="0"/>
          </a:p>
          <a:p>
            <a:pPr algn="ctr"/>
            <a:r>
              <a:rPr lang="en-CA" dirty="0" smtClean="0"/>
              <a:t>Stefan Wolejszo</a:t>
            </a:r>
          </a:p>
          <a:p>
            <a:pPr algn="ctr"/>
            <a:r>
              <a:rPr lang="en-CA" dirty="0" smtClean="0"/>
              <a:t>RIT Hockey Analytics Conference</a:t>
            </a:r>
          </a:p>
          <a:p>
            <a:pPr algn="ctr"/>
            <a:r>
              <a:rPr lang="en-CA" dirty="0" smtClean="0"/>
              <a:t>10 Oct </a:t>
            </a:r>
            <a:r>
              <a:rPr lang="en-CA" dirty="0" smtClean="0"/>
              <a:t>2015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80354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Types of hockey information</a:t>
            </a:r>
          </a:p>
          <a:p>
            <a:r>
              <a:rPr lang="en-CA" dirty="0" smtClean="0"/>
              <a:t>Why </a:t>
            </a:r>
            <a:r>
              <a:rPr lang="en-CA" dirty="0" smtClean="0"/>
              <a:t>integration? </a:t>
            </a:r>
          </a:p>
          <a:p>
            <a:pPr lvl="1"/>
            <a:r>
              <a:rPr lang="en-CA" dirty="0" smtClean="0"/>
              <a:t>3 disconnects</a:t>
            </a:r>
            <a:endParaRPr lang="en-CA" dirty="0" smtClean="0"/>
          </a:p>
          <a:p>
            <a:r>
              <a:rPr lang="en-CA" dirty="0" smtClean="0"/>
              <a:t>Data integration </a:t>
            </a:r>
            <a:r>
              <a:rPr lang="en-CA" dirty="0" smtClean="0"/>
              <a:t>c</a:t>
            </a:r>
            <a:r>
              <a:rPr lang="en-CA" dirty="0" smtClean="0"/>
              <a:t>ontinuum</a:t>
            </a:r>
            <a:endParaRPr lang="en-CA" dirty="0" smtClean="0"/>
          </a:p>
          <a:p>
            <a:pPr lvl="1"/>
            <a:r>
              <a:rPr lang="en-CA" dirty="0" smtClean="0"/>
              <a:t>Qualitative mixed</a:t>
            </a:r>
          </a:p>
          <a:p>
            <a:pPr lvl="1"/>
            <a:r>
              <a:rPr lang="en-CA" dirty="0" smtClean="0"/>
              <a:t>Quantitative mixed</a:t>
            </a:r>
          </a:p>
          <a:p>
            <a:pPr lvl="1"/>
            <a:r>
              <a:rPr lang="en-CA" dirty="0" smtClean="0"/>
              <a:t>Full integration</a:t>
            </a:r>
          </a:p>
          <a:p>
            <a:r>
              <a:rPr lang="en-CA" dirty="0" smtClean="0"/>
              <a:t>Recommendation</a:t>
            </a:r>
            <a:r>
              <a:rPr lang="en-CA" dirty="0" smtClean="0"/>
              <a:t>s </a:t>
            </a:r>
            <a:endParaRPr lang="en-CA" dirty="0" smtClean="0"/>
          </a:p>
          <a:p>
            <a:r>
              <a:rPr lang="en-CA" dirty="0" smtClean="0"/>
              <a:t>Conclusion</a:t>
            </a:r>
            <a:endParaRPr lang="en-CA" dirty="0" smtClean="0"/>
          </a:p>
          <a:p>
            <a:endParaRPr lang="en-C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Summary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1497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63617020"/>
              </p:ext>
            </p:extLst>
          </p:nvPr>
        </p:nvGraphicFramePr>
        <p:xfrm>
          <a:off x="467544" y="1268760"/>
          <a:ext cx="8229600" cy="4753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35694">
                <a:tc>
                  <a:txBody>
                    <a:bodyPr/>
                    <a:lstStyle/>
                    <a:p>
                      <a:r>
                        <a:rPr lang="en-CA" dirty="0" smtClean="0"/>
                        <a:t>Directly</a:t>
                      </a:r>
                      <a:r>
                        <a:rPr lang="en-CA" baseline="0" dirty="0" smtClean="0"/>
                        <a:t> Known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Mediated by Teams, Media, etc.</a:t>
                      </a:r>
                      <a:endParaRPr lang="en-CA" dirty="0"/>
                    </a:p>
                  </a:txBody>
                  <a:tcPr/>
                </a:tc>
              </a:tr>
              <a:tr h="194057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 smtClean="0"/>
                        <a:t>Goals/Assists/Points/GP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 smtClean="0"/>
                        <a:t>Saves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 smtClean="0"/>
                        <a:t>Shot</a:t>
                      </a:r>
                      <a:r>
                        <a:rPr lang="en-CA" baseline="0" dirty="0" smtClean="0"/>
                        <a:t> attempts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baseline="0" dirty="0" smtClean="0"/>
                        <a:t>Shot location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baseline="0" dirty="0" smtClean="0"/>
                        <a:t>Hits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baseline="0" dirty="0" err="1" smtClean="0"/>
                        <a:t>Faceoffs</a:t>
                      </a:r>
                      <a:endParaRPr lang="en-CA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 smtClean="0"/>
                        <a:t>Team/organizational culture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 smtClean="0"/>
                        <a:t>Interpersonal dynamics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 smtClean="0"/>
                        <a:t>Psychosocial</a:t>
                      </a:r>
                      <a:r>
                        <a:rPr lang="en-CA" baseline="0" dirty="0" smtClean="0"/>
                        <a:t> measures</a:t>
                      </a:r>
                      <a:r>
                        <a:rPr lang="en-CA" dirty="0" smtClean="0"/>
                        <a:t> (leadership, motivation,</a:t>
                      </a:r>
                      <a:r>
                        <a:rPr lang="en-CA" baseline="0" dirty="0" smtClean="0"/>
                        <a:t> r</a:t>
                      </a:r>
                      <a:r>
                        <a:rPr lang="en-CA" dirty="0" smtClean="0"/>
                        <a:t>esiliency, confidence)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 smtClean="0"/>
                        <a:t>Fitness</a:t>
                      </a: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Tracking Projects</a:t>
                      </a:r>
                    </a:p>
                    <a:p>
                      <a:endParaRPr lang="en-CA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Proprietary Data</a:t>
                      </a:r>
                    </a:p>
                    <a:p>
                      <a:endParaRPr lang="en-CA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100556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baseline="0" dirty="0" smtClean="0"/>
                        <a:t>Zone entries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baseline="0" dirty="0" smtClean="0"/>
                        <a:t>Zone exits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baseline="0" dirty="0" smtClean="0"/>
                        <a:t>Neutral zone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baseline="0" dirty="0" smtClean="0"/>
                        <a:t>Passing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Player salary</a:t>
                      </a:r>
                      <a:endParaRPr lang="en-CA" dirty="0" smtClean="0"/>
                    </a:p>
                    <a:p>
                      <a:endParaRPr lang="en-C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dirty="0" smtClean="0"/>
                        <a:t>Internal</a:t>
                      </a:r>
                      <a:r>
                        <a:rPr lang="en-CA" baseline="0" dirty="0" smtClean="0"/>
                        <a:t> scouting reports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baseline="0" dirty="0" smtClean="0"/>
                        <a:t>Informal evaluations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baseline="0" dirty="0" smtClean="0"/>
                        <a:t>Work done by team analysts, consultants, and sports consultant firms (e.g. Catapult)</a:t>
                      </a:r>
                    </a:p>
                    <a:p>
                      <a:endParaRPr lang="en-CA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Types of Hockey Information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92245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Current analytics provides partial picture</a:t>
            </a:r>
          </a:p>
          <a:p>
            <a:r>
              <a:rPr lang="en-CA" dirty="0" smtClean="0"/>
              <a:t>F</a:t>
            </a:r>
            <a:r>
              <a:rPr lang="en-CA" dirty="0" smtClean="0"/>
              <a:t>ocus on available data </a:t>
            </a:r>
            <a:r>
              <a:rPr lang="en-CA" dirty="0" smtClean="0"/>
              <a:t>(i.e. not mediated or proprietary)</a:t>
            </a:r>
          </a:p>
          <a:p>
            <a:r>
              <a:rPr lang="en-CA" dirty="0" smtClean="0"/>
              <a:t>Curiosity-driven </a:t>
            </a:r>
            <a:endParaRPr lang="en-CA" dirty="0" smtClean="0"/>
          </a:p>
          <a:p>
            <a:pPr lvl="1"/>
            <a:r>
              <a:rPr lang="en-CA" dirty="0" smtClean="0"/>
              <a:t>Refining measures (GAR, </a:t>
            </a:r>
            <a:r>
              <a:rPr lang="en-CA" dirty="0" err="1" smtClean="0"/>
              <a:t>DCorsi</a:t>
            </a:r>
            <a:r>
              <a:rPr lang="en-CA" dirty="0" smtClean="0"/>
              <a:t>, WOWY, etc) </a:t>
            </a:r>
          </a:p>
          <a:p>
            <a:pPr lvl="1"/>
            <a:r>
              <a:rPr lang="en-CA" dirty="0" smtClean="0"/>
              <a:t>Tracking projects (direct observation)</a:t>
            </a:r>
          </a:p>
          <a:p>
            <a:pPr lvl="1"/>
            <a:r>
              <a:rPr lang="en-CA" dirty="0" smtClean="0"/>
              <a:t>Applying measures</a:t>
            </a:r>
          </a:p>
          <a:p>
            <a:r>
              <a:rPr lang="en-CA" dirty="0" smtClean="0"/>
              <a:t>Results in three important </a:t>
            </a:r>
            <a:r>
              <a:rPr lang="en-CA" dirty="0" smtClean="0"/>
              <a:t>disconnects (information, emphasis, integration)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Integration?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99604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If/when an analyst is hired the </a:t>
            </a:r>
            <a:r>
              <a:rPr lang="en-CA" dirty="0" smtClean="0"/>
              <a:t>rules change</a:t>
            </a:r>
          </a:p>
          <a:p>
            <a:pPr lvl="1"/>
            <a:r>
              <a:rPr lang="en-CA" dirty="0" smtClean="0"/>
              <a:t>Access to different info</a:t>
            </a:r>
          </a:p>
          <a:p>
            <a:pPr lvl="1"/>
            <a:r>
              <a:rPr lang="en-CA" dirty="0" smtClean="0"/>
              <a:t>Asked specific questions</a:t>
            </a:r>
          </a:p>
          <a:p>
            <a:pPr lvl="1"/>
            <a:r>
              <a:rPr lang="en-CA" dirty="0" smtClean="0"/>
              <a:t>May have small sample </a:t>
            </a:r>
            <a:r>
              <a:rPr lang="en-CA" dirty="0" smtClean="0"/>
              <a:t>sizes</a:t>
            </a:r>
          </a:p>
          <a:p>
            <a:pPr lvl="1"/>
            <a:r>
              <a:rPr lang="en-CA" dirty="0" smtClean="0"/>
              <a:t>May have to give answers despite small sample size</a:t>
            </a:r>
            <a:endParaRPr lang="en-CA" dirty="0" smtClean="0"/>
          </a:p>
          <a:p>
            <a:pPr lvl="1"/>
            <a:r>
              <a:rPr lang="en-CA" dirty="0" smtClean="0"/>
              <a:t>Silos</a:t>
            </a:r>
          </a:p>
          <a:p>
            <a:pPr lvl="1"/>
            <a:r>
              <a:rPr lang="en-CA" dirty="0" smtClean="0"/>
              <a:t>Zero-sum game </a:t>
            </a:r>
            <a:r>
              <a:rPr lang="en-CA" dirty="0" smtClean="0"/>
              <a:t>(focus on proprietary)</a:t>
            </a:r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Disconnect </a:t>
            </a:r>
            <a:r>
              <a:rPr lang="en-CA" dirty="0" smtClean="0"/>
              <a:t>1: </a:t>
            </a:r>
            <a:r>
              <a:rPr lang="en-CA" dirty="0" smtClean="0"/>
              <a:t>Different Info Available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73501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Different emphasis/goals</a:t>
            </a:r>
          </a:p>
          <a:p>
            <a:pPr lvl="1"/>
            <a:r>
              <a:rPr lang="en-CA" dirty="0" smtClean="0"/>
              <a:t>Have 45-50 contracts in organization</a:t>
            </a:r>
          </a:p>
          <a:p>
            <a:pPr lvl="1"/>
            <a:r>
              <a:rPr lang="en-CA" dirty="0" smtClean="0"/>
              <a:t>Player development </a:t>
            </a:r>
          </a:p>
          <a:p>
            <a:pPr lvl="1"/>
            <a:r>
              <a:rPr lang="en-CA" dirty="0" smtClean="0"/>
              <a:t>Training, avoiding injuries</a:t>
            </a:r>
          </a:p>
          <a:p>
            <a:pPr lvl="1"/>
            <a:r>
              <a:rPr lang="en-CA" dirty="0" smtClean="0"/>
              <a:t>Positive team culture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Disconnect </a:t>
            </a:r>
            <a:r>
              <a:rPr lang="en-US" dirty="0" smtClean="0"/>
              <a:t>2: </a:t>
            </a:r>
            <a:r>
              <a:rPr lang="en-US" dirty="0" smtClean="0"/>
              <a:t>Different emphasis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Variety </a:t>
            </a:r>
            <a:r>
              <a:rPr lang="en-CA" dirty="0" smtClean="0"/>
              <a:t>of information available </a:t>
            </a:r>
            <a:r>
              <a:rPr lang="en-CA" dirty="0" smtClean="0"/>
              <a:t>(data smog)</a:t>
            </a:r>
            <a:endParaRPr lang="en-CA" dirty="0" smtClean="0"/>
          </a:p>
          <a:p>
            <a:pPr lvl="1"/>
            <a:r>
              <a:rPr lang="en-CA" dirty="0" smtClean="0"/>
              <a:t>Coaches</a:t>
            </a:r>
          </a:p>
          <a:p>
            <a:pPr lvl="1"/>
            <a:r>
              <a:rPr lang="en-CA" dirty="0" smtClean="0"/>
              <a:t>AGMs</a:t>
            </a:r>
          </a:p>
          <a:p>
            <a:pPr lvl="1"/>
            <a:r>
              <a:rPr lang="en-CA" dirty="0" smtClean="0"/>
              <a:t>Ownership</a:t>
            </a:r>
            <a:endParaRPr lang="en-CA" dirty="0" smtClean="0"/>
          </a:p>
          <a:p>
            <a:pPr lvl="1"/>
            <a:r>
              <a:rPr lang="en-CA" dirty="0" smtClean="0"/>
              <a:t>Analysts</a:t>
            </a:r>
          </a:p>
          <a:p>
            <a:pPr lvl="1"/>
            <a:r>
              <a:rPr lang="en-CA" dirty="0" smtClean="0"/>
              <a:t>Contractors</a:t>
            </a:r>
          </a:p>
          <a:p>
            <a:r>
              <a:rPr lang="en-CA" dirty="0" smtClean="0"/>
              <a:t>How does analytics </a:t>
            </a:r>
            <a:r>
              <a:rPr lang="en-CA" dirty="0" smtClean="0"/>
              <a:t>fit into the big picture?</a:t>
            </a:r>
            <a:endParaRPr lang="en-CA" dirty="0" smtClean="0"/>
          </a:p>
          <a:p>
            <a:r>
              <a:rPr lang="en-CA" dirty="0" smtClean="0"/>
              <a:t>Integration </a:t>
            </a:r>
            <a:r>
              <a:rPr lang="en-CA" dirty="0" smtClean="0"/>
              <a:t>of all this info left to </a:t>
            </a:r>
            <a:r>
              <a:rPr lang="en-CA" dirty="0" smtClean="0"/>
              <a:t>GMs</a:t>
            </a:r>
          </a:p>
          <a:p>
            <a:r>
              <a:rPr lang="en-CA" dirty="0" smtClean="0"/>
              <a:t>Unhappiness when analyst is </a:t>
            </a:r>
            <a:r>
              <a:rPr lang="en-CA" dirty="0" smtClean="0"/>
              <a:t>ignored</a:t>
            </a:r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Disconnect </a:t>
            </a:r>
            <a:r>
              <a:rPr lang="en-CA" dirty="0" smtClean="0"/>
              <a:t>3: </a:t>
            </a:r>
            <a:r>
              <a:rPr lang="en-CA" dirty="0" smtClean="0"/>
              <a:t>Results are Only as Good as the Integration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31900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How GMs Typically Integrate Info</a:t>
            </a:r>
            <a:endParaRPr lang="en-CA" dirty="0"/>
          </a:p>
        </p:txBody>
      </p:sp>
      <p:graphicFrame>
        <p:nvGraphicFramePr>
          <p:cNvPr id="7" name="Content Placeholder 6"/>
          <p:cNvGraphicFramePr>
            <a:graphicFrameLocks noGrp="1" noChangeAspect="1"/>
          </p:cNvGraphicFramePr>
          <p:nvPr>
            <p:ph idx="1"/>
          </p:nvPr>
        </p:nvGraphicFramePr>
        <p:xfrm>
          <a:off x="3194843" y="3401219"/>
          <a:ext cx="2754313" cy="685800"/>
        </p:xfrm>
        <a:graphic>
          <a:graphicData uri="http://schemas.openxmlformats.org/presentationml/2006/ole">
            <p:oleObj spid="_x0000_s2068" name="Packager Shell Object" showAsIcon="1" r:id="rId3" imgW="2781720" imgH="68256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048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 Integration Continuum</a:t>
            </a:r>
            <a:endParaRPr lang="en-CA" dirty="0"/>
          </a:p>
        </p:txBody>
      </p:sp>
      <p:pic>
        <p:nvPicPr>
          <p:cNvPr id="8" name="Content Placeholder 7" descr="Captu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850" y="1662906"/>
            <a:ext cx="7734300" cy="4162425"/>
          </a:xfrm>
        </p:spPr>
      </p:pic>
    </p:spTree>
    <p:extLst>
      <p:ext uri="{BB962C8B-B14F-4D97-AF65-F5344CB8AC3E}">
        <p14:creationId xmlns:p14="http://schemas.microsoft.com/office/powerpoint/2010/main" xmlns="" val="362830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Quantitative </a:t>
            </a:r>
            <a:r>
              <a:rPr lang="en-CA" dirty="0" smtClean="0"/>
              <a:t>used to </a:t>
            </a:r>
            <a:r>
              <a:rPr lang="en-CA" dirty="0" smtClean="0"/>
              <a:t>confirm Qualitative</a:t>
            </a:r>
            <a:endParaRPr lang="en-CA" dirty="0" smtClean="0"/>
          </a:p>
          <a:p>
            <a:r>
              <a:rPr lang="en-CA" dirty="0" smtClean="0"/>
              <a:t>Drunken lampposts</a:t>
            </a:r>
            <a:endParaRPr lang="en-CA" dirty="0" smtClean="0"/>
          </a:p>
          <a:p>
            <a:r>
              <a:rPr lang="en-CA" dirty="0" smtClean="0"/>
              <a:t>Likely most common approach in </a:t>
            </a:r>
            <a:r>
              <a:rPr lang="en-CA" dirty="0" smtClean="0"/>
              <a:t>NHL</a:t>
            </a:r>
          </a:p>
          <a:p>
            <a:endParaRPr lang="en-CA" dirty="0" smtClean="0"/>
          </a:p>
          <a:p>
            <a:r>
              <a:rPr lang="en-CA" b="1" i="1" dirty="0" smtClean="0"/>
              <a:t>Hard question: Are</a:t>
            </a:r>
            <a:r>
              <a:rPr lang="en-CA" b="1" i="1" dirty="0" smtClean="0"/>
              <a:t> </a:t>
            </a:r>
            <a:r>
              <a:rPr lang="en-CA" b="1" i="1" dirty="0" smtClean="0"/>
              <a:t>GMs likely </a:t>
            </a:r>
            <a:r>
              <a:rPr lang="en-CA" b="1" i="1" dirty="0" smtClean="0"/>
              <a:t>have </a:t>
            </a:r>
            <a:r>
              <a:rPr lang="en-CA" b="1" i="1" dirty="0" smtClean="0"/>
              <a:t>expertise in qualitative </a:t>
            </a:r>
            <a:r>
              <a:rPr lang="en-CA" b="1" i="1" dirty="0" smtClean="0"/>
              <a:t>analysis? </a:t>
            </a:r>
            <a:r>
              <a:rPr lang="en-CA" b="1" i="1" dirty="0" smtClean="0"/>
              <a:t>(i.e. </a:t>
            </a:r>
            <a:r>
              <a:rPr lang="en-CA" b="1" i="1" dirty="0" smtClean="0"/>
              <a:t>Are they </a:t>
            </a:r>
            <a:r>
              <a:rPr lang="en-CA" b="1" i="1" dirty="0" smtClean="0"/>
              <a:t>likely </a:t>
            </a:r>
            <a:r>
              <a:rPr lang="en-CA" b="1" i="1" dirty="0" smtClean="0"/>
              <a:t>to do </a:t>
            </a:r>
            <a:r>
              <a:rPr lang="en-CA" b="1" i="1" dirty="0" smtClean="0"/>
              <a:t>it badly)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Qualitative Mixed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212616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Qualitative used </a:t>
            </a:r>
            <a:r>
              <a:rPr lang="en-CA" dirty="0" smtClean="0"/>
              <a:t>to </a:t>
            </a:r>
            <a:r>
              <a:rPr lang="en-CA" dirty="0" smtClean="0"/>
              <a:t>confirm quantitative</a:t>
            </a:r>
            <a:endParaRPr lang="en-CA" dirty="0" smtClean="0"/>
          </a:p>
          <a:p>
            <a:r>
              <a:rPr lang="en-CA" dirty="0" smtClean="0"/>
              <a:t>Not widely </a:t>
            </a:r>
            <a:r>
              <a:rPr lang="en-CA" dirty="0" smtClean="0"/>
              <a:t>used</a:t>
            </a:r>
            <a:r>
              <a:rPr lang="en-CA" dirty="0" smtClean="0"/>
              <a:t> </a:t>
            </a:r>
            <a:r>
              <a:rPr lang="en-CA" dirty="0" smtClean="0"/>
              <a:t>(if at all)</a:t>
            </a:r>
            <a:r>
              <a:rPr lang="en-CA" dirty="0" smtClean="0"/>
              <a:t> </a:t>
            </a:r>
            <a:endParaRPr lang="en-CA" dirty="0" smtClean="0"/>
          </a:p>
          <a:p>
            <a:r>
              <a:rPr lang="en-CA" dirty="0" smtClean="0"/>
              <a:t>Analytics is used as main factor in decisions </a:t>
            </a:r>
          </a:p>
          <a:p>
            <a:endParaRPr lang="en-CA" b="1" i="1" dirty="0" smtClean="0"/>
          </a:p>
          <a:p>
            <a:r>
              <a:rPr lang="en-CA" b="1" i="1" dirty="0" smtClean="0"/>
              <a:t>Hard</a:t>
            </a:r>
            <a:r>
              <a:rPr lang="en-CA" b="1" i="1" dirty="0" smtClean="0"/>
              <a:t> </a:t>
            </a:r>
            <a:r>
              <a:rPr lang="en-CA" b="1" i="1" dirty="0" smtClean="0"/>
              <a:t>question: Are all of the most important components quantified</a:t>
            </a:r>
            <a:r>
              <a:rPr lang="en-CA" b="1" i="1" dirty="0" smtClean="0"/>
              <a:t>? (i.e. How meaningful are the r</a:t>
            </a:r>
            <a:r>
              <a:rPr lang="en-CA" b="1" i="1" dirty="0" smtClean="0"/>
              <a:t>esults)</a:t>
            </a:r>
            <a:endParaRPr lang="en-CA" b="1" i="1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Quantitative Mixed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11142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How this is done depends on skill set</a:t>
            </a:r>
          </a:p>
          <a:p>
            <a:pPr lvl="1"/>
            <a:r>
              <a:rPr lang="en-CA" dirty="0" smtClean="0"/>
              <a:t>Can use complex systems approach (teams as complex workplaces) – e.g., BEM model </a:t>
            </a:r>
          </a:p>
          <a:p>
            <a:pPr lvl="1"/>
            <a:r>
              <a:rPr lang="en-CA" dirty="0" smtClean="0"/>
              <a:t>Can also focus solely on players – e.g. </a:t>
            </a:r>
            <a:r>
              <a:rPr lang="en-CA" dirty="0" smtClean="0"/>
              <a:t>SEM</a:t>
            </a:r>
          </a:p>
          <a:p>
            <a:pPr lvl="1"/>
            <a:endParaRPr lang="en-CA" dirty="0" smtClean="0"/>
          </a:p>
          <a:p>
            <a:r>
              <a:rPr lang="en-CA" dirty="0" smtClean="0"/>
              <a:t>Mix of latent and manifest </a:t>
            </a:r>
            <a:r>
              <a:rPr lang="en-CA" dirty="0" smtClean="0"/>
              <a:t>variables </a:t>
            </a:r>
          </a:p>
          <a:p>
            <a:pPr lvl="1"/>
            <a:r>
              <a:rPr lang="en-CA" dirty="0" smtClean="0"/>
              <a:t>E.g. What is relationship between training regimen and injuries</a:t>
            </a:r>
            <a:r>
              <a:rPr lang="en-CA" dirty="0" smtClean="0"/>
              <a:t>?</a:t>
            </a:r>
            <a:endParaRPr lang="en-CA" dirty="0" smtClean="0"/>
          </a:p>
          <a:p>
            <a:pPr lvl="1"/>
            <a:r>
              <a:rPr lang="en-CA" dirty="0" smtClean="0"/>
              <a:t>Integrated answer involves t</a:t>
            </a:r>
            <a:r>
              <a:rPr lang="en-CA" dirty="0" smtClean="0"/>
              <a:t>raining</a:t>
            </a:r>
            <a:r>
              <a:rPr lang="en-CA" dirty="0" smtClean="0"/>
              <a:t>, psychometrics, behaviors, outcomes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Full Integration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01619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2110" y="1481138"/>
            <a:ext cx="6559779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Full Integration (Quant) Example </a:t>
            </a:r>
            <a:br>
              <a:rPr lang="en-CA" dirty="0" smtClean="0"/>
            </a:br>
            <a:r>
              <a:rPr lang="en-CA" sz="900" dirty="0" err="1" smtClean="0"/>
              <a:t>Elfering</a:t>
            </a:r>
            <a:r>
              <a:rPr lang="en-CA" sz="900" dirty="0" smtClean="0"/>
              <a:t> et al . 2014. “</a:t>
            </a:r>
            <a:r>
              <a:rPr lang="en-CA" sz="900" b="0" dirty="0" smtClean="0"/>
              <a:t>Sports </a:t>
            </a:r>
            <a:r>
              <a:rPr lang="en-CA" sz="900" b="0" dirty="0"/>
              <a:t>after Busy Work: Work-Related Cognitive Failure Corresponds to Risk Bearing Behaviors and Athletic </a:t>
            </a:r>
            <a:r>
              <a:rPr lang="en-CA" sz="900" b="0" dirty="0" smtClean="0"/>
              <a:t>Injury” </a:t>
            </a:r>
            <a:r>
              <a:rPr lang="en-CA" sz="800" b="0" dirty="0" err="1" smtClean="0"/>
              <a:t>Escritos</a:t>
            </a:r>
            <a:r>
              <a:rPr lang="en-CA" sz="800" b="0" dirty="0" smtClean="0"/>
              <a:t> </a:t>
            </a:r>
            <a:r>
              <a:rPr lang="en-CA" sz="800" b="0" dirty="0"/>
              <a:t>de </a:t>
            </a:r>
            <a:r>
              <a:rPr lang="en-CA" sz="800" b="0" dirty="0" err="1"/>
              <a:t>Psicología</a:t>
            </a:r>
            <a:r>
              <a:rPr lang="en-CA" sz="800" b="0" dirty="0"/>
              <a:t>, Vol. 7, nº 1, pp. </a:t>
            </a:r>
            <a:r>
              <a:rPr lang="en-CA" sz="800" b="0" dirty="0" smtClean="0"/>
              <a:t>43-54. </a:t>
            </a:r>
            <a:endParaRPr lang="en-CA" sz="900" dirty="0"/>
          </a:p>
        </p:txBody>
      </p:sp>
    </p:spTree>
    <p:extLst>
      <p:ext uri="{BB962C8B-B14F-4D97-AF65-F5344CB8AC3E}">
        <p14:creationId xmlns:p14="http://schemas.microsoft.com/office/powerpoint/2010/main" xmlns="" val="123789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16178406"/>
              </p:ext>
            </p:extLst>
          </p:nvPr>
        </p:nvGraphicFramePr>
        <p:xfrm>
          <a:off x="457200" y="1450659"/>
          <a:ext cx="8229600" cy="449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5105400"/>
              </a:tblGrid>
              <a:tr h="363335">
                <a:tc>
                  <a:txBody>
                    <a:bodyPr/>
                    <a:lstStyle/>
                    <a:p>
                      <a:r>
                        <a:rPr lang="en-CA" dirty="0" smtClean="0"/>
                        <a:t>Disconnect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Reconnect</a:t>
                      </a:r>
                      <a:endParaRPr lang="en-CA" dirty="0"/>
                    </a:p>
                  </a:txBody>
                  <a:tcPr/>
                </a:tc>
              </a:tr>
              <a:tr h="1505902">
                <a:tc>
                  <a:txBody>
                    <a:bodyPr/>
                    <a:lstStyle/>
                    <a:p>
                      <a:r>
                        <a:rPr lang="en-CA" dirty="0" smtClean="0"/>
                        <a:t>Different info available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-be conscious</a:t>
                      </a:r>
                      <a:r>
                        <a:rPr lang="en-CA" baseline="0" dirty="0" smtClean="0"/>
                        <a:t> that analytics </a:t>
                      </a:r>
                      <a:r>
                        <a:rPr lang="en-CA" baseline="0" dirty="0" smtClean="0"/>
                        <a:t>job description is being created </a:t>
                      </a:r>
                      <a:endParaRPr lang="en-CA" dirty="0" smtClean="0"/>
                    </a:p>
                    <a:p>
                      <a:r>
                        <a:rPr lang="en-CA" dirty="0" smtClean="0"/>
                        <a:t>-look</a:t>
                      </a:r>
                      <a:r>
                        <a:rPr lang="en-CA" baseline="0" dirty="0" smtClean="0"/>
                        <a:t> at research in other areas</a:t>
                      </a:r>
                    </a:p>
                    <a:p>
                      <a:r>
                        <a:rPr lang="en-CA" baseline="0" dirty="0" smtClean="0"/>
                        <a:t>-track </a:t>
                      </a:r>
                      <a:r>
                        <a:rPr lang="en-CA" baseline="0" dirty="0" smtClean="0"/>
                        <a:t>professional hiring        </a:t>
                      </a:r>
                      <a:endParaRPr lang="en-CA" baseline="0" dirty="0" smtClean="0"/>
                    </a:p>
                    <a:p>
                      <a:r>
                        <a:rPr lang="en-CA" baseline="0" dirty="0" smtClean="0"/>
                        <a:t>-develop applicable skill </a:t>
                      </a:r>
                      <a:r>
                        <a:rPr lang="en-CA" baseline="0" dirty="0" smtClean="0"/>
                        <a:t>sets</a:t>
                      </a:r>
                      <a:endParaRPr lang="en-CA" baseline="0" dirty="0" smtClean="0"/>
                    </a:p>
                  </a:txBody>
                  <a:tcPr/>
                </a:tc>
              </a:tr>
              <a:tr h="1180840">
                <a:tc>
                  <a:txBody>
                    <a:bodyPr/>
                    <a:lstStyle/>
                    <a:p>
                      <a:r>
                        <a:rPr lang="en-CA" dirty="0" smtClean="0"/>
                        <a:t>Different goals (emphasis)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-direct</a:t>
                      </a:r>
                      <a:r>
                        <a:rPr lang="en-CA" baseline="0" dirty="0" smtClean="0"/>
                        <a:t> application dealing with: </a:t>
                      </a:r>
                      <a:r>
                        <a:rPr lang="en-CA" b="1" baseline="0" dirty="0" smtClean="0"/>
                        <a:t>improving player selection</a:t>
                      </a:r>
                      <a:r>
                        <a:rPr lang="en-CA" baseline="0" dirty="0" smtClean="0"/>
                        <a:t>, player development, team culture, interpersonal dynamics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aseline="0" dirty="0" smtClean="0"/>
                        <a:t>-“speak the same language” as team management </a:t>
                      </a:r>
                      <a:endParaRPr lang="en-CA" dirty="0" smtClean="0"/>
                    </a:p>
                  </a:txBody>
                  <a:tcPr/>
                </a:tc>
              </a:tr>
              <a:tr h="1158240"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Integration not stellar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-hit</a:t>
                      </a:r>
                      <a:r>
                        <a:rPr lang="en-CA" baseline="0" dirty="0" smtClean="0"/>
                        <a:t> as many areas as possible to provide </a:t>
                      </a:r>
                      <a:r>
                        <a:rPr lang="en-CA" baseline="0" dirty="0" smtClean="0"/>
                        <a:t>a holistic and integrated </a:t>
                      </a:r>
                      <a:r>
                        <a:rPr lang="en-CA" baseline="0" dirty="0" smtClean="0"/>
                        <a:t>approach</a:t>
                      </a:r>
                    </a:p>
                    <a:p>
                      <a:r>
                        <a:rPr lang="en-CA" baseline="0" dirty="0" smtClean="0"/>
                        <a:t>-interface with other staff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Reconnection (“think big” edition)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09127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Even t</a:t>
            </a:r>
            <a:r>
              <a:rPr lang="en-CA" dirty="0" smtClean="0"/>
              <a:t>he </a:t>
            </a:r>
            <a:r>
              <a:rPr lang="en-CA" dirty="0" smtClean="0"/>
              <a:t>best </a:t>
            </a:r>
            <a:r>
              <a:rPr lang="en-CA" dirty="0" smtClean="0"/>
              <a:t>analysis </a:t>
            </a:r>
            <a:r>
              <a:rPr lang="en-CA" dirty="0" smtClean="0"/>
              <a:t>has little or no value if it is not integrated well</a:t>
            </a:r>
          </a:p>
          <a:p>
            <a:r>
              <a:rPr lang="en-CA" dirty="0" smtClean="0"/>
              <a:t>Analytics </a:t>
            </a:r>
            <a:r>
              <a:rPr lang="en-CA" dirty="0"/>
              <a:t>is in process of defining itself</a:t>
            </a:r>
          </a:p>
          <a:p>
            <a:r>
              <a:rPr lang="en-CA" dirty="0" smtClean="0"/>
              <a:t>Extend reach by broadening scope of analysis</a:t>
            </a:r>
          </a:p>
          <a:p>
            <a:r>
              <a:rPr lang="en-CA" dirty="0" smtClean="0"/>
              <a:t>I</a:t>
            </a:r>
            <a:r>
              <a:rPr lang="en-CA" dirty="0" smtClean="0"/>
              <a:t>ntegrate whatever can be quantified</a:t>
            </a:r>
          </a:p>
          <a:p>
            <a:r>
              <a:rPr lang="en-CA" dirty="0" smtClean="0"/>
              <a:t>Integrated analysis is harder to ignore</a:t>
            </a:r>
            <a:endParaRPr lang="en-CA" dirty="0" smtClean="0"/>
          </a:p>
          <a:p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98221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1653</TotalTime>
  <Words>560</Words>
  <Application>Microsoft Office PowerPoint</Application>
  <PresentationFormat>On-screen Show (4:3)</PresentationFormat>
  <Paragraphs>113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Concourse</vt:lpstr>
      <vt:lpstr>Package</vt:lpstr>
      <vt:lpstr>Integrating Hockey Analysis  </vt:lpstr>
      <vt:lpstr>Summary</vt:lpstr>
      <vt:lpstr>Types of Hockey Information</vt:lpstr>
      <vt:lpstr>Why Integration?</vt:lpstr>
      <vt:lpstr>Disconnect 1: Different Info Available</vt:lpstr>
      <vt:lpstr>Disconnect 2: Different emphasis</vt:lpstr>
      <vt:lpstr>Disconnect 3: Results are Only as Good as the Integration </vt:lpstr>
      <vt:lpstr>How GMs Typically Integrate Info</vt:lpstr>
      <vt:lpstr>Data Integration Continuum</vt:lpstr>
      <vt:lpstr>Qualitative Mixed </vt:lpstr>
      <vt:lpstr>Quantitative Mixed</vt:lpstr>
      <vt:lpstr>Full Integration </vt:lpstr>
      <vt:lpstr>Full Integration (Quant) Example  Elfering et al . 2014. “Sports after Busy Work: Work-Related Cognitive Failure Corresponds to Risk Bearing Behaviors and Athletic Injury” Escritos de Psicología, Vol. 7, nº 1, pp. 43-54. </vt:lpstr>
      <vt:lpstr>Reconnection (“think big” edition)</vt:lpstr>
      <vt:lpstr>Conclusion</vt:lpstr>
    </vt:vector>
  </TitlesOfParts>
  <Company>Department of National Defence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Hockey Analysis</dc:title>
  <dc:creator>wolejszo.s</dc:creator>
  <cp:lastModifiedBy>Stefan_W</cp:lastModifiedBy>
  <cp:revision>74</cp:revision>
  <dcterms:created xsi:type="dcterms:W3CDTF">2015-10-02T12:43:43Z</dcterms:created>
  <dcterms:modified xsi:type="dcterms:W3CDTF">2015-10-07T20:02:54Z</dcterms:modified>
</cp:coreProperties>
</file>