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2"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9" autoAdjust="0"/>
    <p:restoredTop sz="96035"/>
  </p:normalViewPr>
  <p:slideViewPr>
    <p:cSldViewPr snapToGrid="0">
      <p:cViewPr varScale="1">
        <p:scale>
          <a:sx n="90" d="100"/>
          <a:sy n="90" d="100"/>
        </p:scale>
        <p:origin x="8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9F32CA-E444-B447-B668-AB093CB7776F}" type="datetimeFigureOut">
              <a:rPr lang="en-US" smtClean="0"/>
              <a:t>10/10/2015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FA1C0C-9BF3-5F4D-8780-2931E61AB482}" type="slidenum">
              <a:rPr lang="en-US" smtClean="0"/>
              <a:t>‹#›</a:t>
            </a:fld>
            <a:endParaRPr lang="en-US"/>
          </a:p>
        </p:txBody>
      </p:sp>
    </p:spTree>
    <p:extLst>
      <p:ext uri="{BB962C8B-B14F-4D97-AF65-F5344CB8AC3E}">
        <p14:creationId xmlns:p14="http://schemas.microsoft.com/office/powerpoint/2010/main" val="133991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FA1C0C-9BF3-5F4D-8780-2931E61AB482}" type="slidenum">
              <a:rPr lang="en-US" smtClean="0"/>
              <a:t>6</a:t>
            </a:fld>
            <a:endParaRPr lang="en-US"/>
          </a:p>
        </p:txBody>
      </p:sp>
    </p:spTree>
    <p:extLst>
      <p:ext uri="{BB962C8B-B14F-4D97-AF65-F5344CB8AC3E}">
        <p14:creationId xmlns:p14="http://schemas.microsoft.com/office/powerpoint/2010/main" val="1434345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180C33-5D25-4727-85B8-622215096BBD}" type="datetimeFigureOut">
              <a:rPr lang="en-US" smtClean="0"/>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2061394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80C33-5D25-4727-85B8-622215096BBD}" type="datetimeFigureOut">
              <a:rPr lang="en-US" smtClean="0"/>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498575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180C33-5D25-4727-85B8-622215096BBD}" type="datetimeFigureOut">
              <a:rPr lang="en-US" smtClean="0"/>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70868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180C33-5D25-4727-85B8-622215096BBD}" type="datetimeFigureOut">
              <a:rPr lang="en-US" smtClean="0"/>
              <a:t>10/10/2015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137342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180C33-5D25-4727-85B8-622215096BBD}" type="datetimeFigureOut">
              <a:rPr lang="en-US" smtClean="0"/>
              <a:t>10/10/2015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2022140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180C33-5D25-4727-85B8-622215096BBD}" type="datetimeFigureOut">
              <a:rPr lang="en-US" smtClean="0"/>
              <a:t>10/10/2015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43808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80C33-5D25-4727-85B8-622215096BBD}" type="datetimeFigureOut">
              <a:rPr lang="en-US" smtClean="0"/>
              <a:t>10/10/2015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1841699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180C33-5D25-4727-85B8-622215096BBD}" type="datetimeFigureOut">
              <a:rPr lang="en-US" smtClean="0"/>
              <a:t>10/10/2015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1755759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180C33-5D25-4727-85B8-622215096BBD}" type="datetimeFigureOut">
              <a:rPr lang="en-US" smtClean="0"/>
              <a:t>10/10/2015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475744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80C33-5D25-4727-85B8-622215096BBD}" type="datetimeFigureOut">
              <a:rPr lang="en-US" smtClean="0"/>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762899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80C33-5D25-4727-85B8-622215096BBD}" type="datetimeFigureOut">
              <a:rPr lang="en-US" smtClean="0"/>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88F8-C104-49AD-B026-0331F583CAF3}" type="slidenum">
              <a:rPr lang="en-US" smtClean="0"/>
              <a:t>‹#›</a:t>
            </a:fld>
            <a:endParaRPr lang="en-US"/>
          </a:p>
        </p:txBody>
      </p:sp>
    </p:spTree>
    <p:extLst>
      <p:ext uri="{BB962C8B-B14F-4D97-AF65-F5344CB8AC3E}">
        <p14:creationId xmlns:p14="http://schemas.microsoft.com/office/powerpoint/2010/main" val="1578086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80C33-5D25-4727-85B8-622215096BBD}" type="datetimeFigureOut">
              <a:rPr lang="en-US" smtClean="0"/>
              <a:t>10/10/2015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88F8-C104-49AD-B026-0331F583CAF3}" type="slidenum">
              <a:rPr lang="en-US" smtClean="0"/>
              <a:t>‹#›</a:t>
            </a:fld>
            <a:endParaRPr lang="en-US"/>
          </a:p>
        </p:txBody>
      </p:sp>
    </p:spTree>
    <p:extLst>
      <p:ext uri="{BB962C8B-B14F-4D97-AF65-F5344CB8AC3E}">
        <p14:creationId xmlns:p14="http://schemas.microsoft.com/office/powerpoint/2010/main" val="20696646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war-on-ice.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lakingsinsider.com/2014/10/14/gaborik-day-to-day-wont-play-lewis-could-go-on-ir" TargetMode="External"/><Relationship Id="rId5" Type="http://schemas.openxmlformats.org/officeDocument/2006/relationships/image" Target="../media/image7.png"/><Relationship Id="rId4" Type="http://schemas.openxmlformats.org/officeDocument/2006/relationships/hyperlink" Target="http://kings.nhl.com/club/news.htm?id=734716"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nhl.com/ice/news.htm?id=735321" TargetMode="External"/><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hyperlink" Target="http://kings.nhl.com/gamecenter/en/preview?id=2014020099"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hyperlink" Target="http://kings.nhl.com/gamecenter/en/recap?id=2014020126"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latimes.com/sports/kings/la-sp-kings-fyi-20141030-story.html" TargetMode="External"/><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kings.nhl.com/gamecenter/en/preview?id=2014020213" TargetMode="External"/><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hyperlink" Target="http://kings.nhl.com/club/news.htm?id=73867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hyperlink" Target="http://www.nhl.com/ice/news.htm?id=740398"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C00000"/>
                </a:solidFill>
              </a:rPr>
              <a:t>Cap Hell: An Illustration</a:t>
            </a:r>
            <a:endParaRPr lang="en-US" dirty="0">
              <a:solidFill>
                <a:srgbClr val="C00000"/>
              </a:solidFill>
            </a:endParaRPr>
          </a:p>
        </p:txBody>
      </p:sp>
      <p:sp>
        <p:nvSpPr>
          <p:cNvPr id="3" name="Subtitle 2"/>
          <p:cNvSpPr>
            <a:spLocks noGrp="1"/>
          </p:cNvSpPr>
          <p:nvPr>
            <p:ph type="subTitle" idx="1"/>
          </p:nvPr>
        </p:nvSpPr>
        <p:spPr/>
        <p:txBody>
          <a:bodyPr/>
          <a:lstStyle/>
          <a:p>
            <a:r>
              <a:rPr lang="en-US" dirty="0" smtClean="0"/>
              <a:t>Alexandra </a:t>
            </a:r>
            <a:r>
              <a:rPr lang="en-US" dirty="0" err="1" smtClean="0"/>
              <a:t>Mandrycky</a:t>
            </a:r>
            <a:endParaRPr lang="en-US" dirty="0" smtClean="0"/>
          </a:p>
          <a:p>
            <a:r>
              <a:rPr lang="en-US" dirty="0" smtClean="0"/>
              <a:t>@</a:t>
            </a:r>
            <a:r>
              <a:rPr lang="en-US" dirty="0" err="1" smtClean="0"/>
              <a:t>alexgoogs</a:t>
            </a:r>
            <a:endParaRPr lang="en-US" dirty="0" smtClean="0"/>
          </a:p>
          <a:p>
            <a:endParaRPr lang="en-US" dirty="0"/>
          </a:p>
        </p:txBody>
      </p:sp>
    </p:spTree>
    <p:extLst>
      <p:ext uri="{BB962C8B-B14F-4D97-AF65-F5344CB8AC3E}">
        <p14:creationId xmlns:p14="http://schemas.microsoft.com/office/powerpoint/2010/main" val="3747869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Disclaimers</a:t>
            </a:r>
            <a:r>
              <a:rPr lang="en-US" dirty="0" smtClean="0"/>
              <a:t>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This presentation has in no way been endorsed by the NHL nor any NHL teams. Material presented is based on my own as well as others' interpretation of the CBA, based on publicly available data. All data used in this presentation is available via </a:t>
            </a:r>
            <a:r>
              <a:rPr lang="en-US" dirty="0" smtClean="0">
                <a:hlinkClick r:id="rId2"/>
              </a:rPr>
              <a:t>war-on-ice.com</a:t>
            </a:r>
            <a:r>
              <a:rPr lang="en-US" dirty="0" smtClean="0"/>
              <a:t>.</a:t>
            </a:r>
          </a:p>
          <a:p>
            <a:pPr marL="514350" indent="-514350">
              <a:buFont typeface="+mj-lt"/>
              <a:buAutoNum type="arabicPeriod"/>
            </a:pPr>
            <a:r>
              <a:rPr lang="en-US" dirty="0" smtClean="0"/>
              <a:t>The off-ice event which contributed to the LA Kings’ "Cap Hell" will not be discussed in this presentation, only the cap implications. I will not present an opinion on how this was handled by the league or the Kings.</a:t>
            </a:r>
            <a:endParaRPr lang="en-US" dirty="0"/>
          </a:p>
        </p:txBody>
      </p:sp>
    </p:spTree>
    <p:extLst>
      <p:ext uri="{BB962C8B-B14F-4D97-AF65-F5344CB8AC3E}">
        <p14:creationId xmlns:p14="http://schemas.microsoft.com/office/powerpoint/2010/main" val="8735214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103" y="256928"/>
            <a:ext cx="10515600" cy="1325563"/>
          </a:xfrm>
        </p:spPr>
        <p:txBody>
          <a:bodyPr/>
          <a:lstStyle/>
          <a:p>
            <a:r>
              <a:rPr lang="en-US" dirty="0" smtClean="0">
                <a:solidFill>
                  <a:srgbClr val="C00000"/>
                </a:solidFill>
              </a:rPr>
              <a:t>In the News</a:t>
            </a:r>
            <a:endParaRPr lang="en-US" dirty="0">
              <a:solidFill>
                <a:srgbClr val="C00000"/>
              </a:solidFill>
            </a:endParaRPr>
          </a:p>
        </p:txBody>
      </p:sp>
      <p:pic>
        <p:nvPicPr>
          <p:cNvPr id="3" name="Picture 2"/>
          <p:cNvPicPr>
            <a:picLocks noChangeAspect="1"/>
          </p:cNvPicPr>
          <p:nvPr/>
        </p:nvPicPr>
        <p:blipFill>
          <a:blip r:embed="rId2"/>
          <a:stretch>
            <a:fillRect/>
          </a:stretch>
        </p:blipFill>
        <p:spPr>
          <a:xfrm>
            <a:off x="440406" y="1221131"/>
            <a:ext cx="11600973" cy="1452609"/>
          </a:xfrm>
          <a:prstGeom prst="rect">
            <a:avLst/>
          </a:prstGeom>
        </p:spPr>
      </p:pic>
      <p:pic>
        <p:nvPicPr>
          <p:cNvPr id="5" name="Picture 4"/>
          <p:cNvPicPr>
            <a:picLocks noChangeAspect="1"/>
          </p:cNvPicPr>
          <p:nvPr/>
        </p:nvPicPr>
        <p:blipFill>
          <a:blip r:embed="rId3"/>
          <a:stretch>
            <a:fillRect/>
          </a:stretch>
        </p:blipFill>
        <p:spPr>
          <a:xfrm>
            <a:off x="828284" y="3019033"/>
            <a:ext cx="11086230" cy="1324367"/>
          </a:xfrm>
          <a:prstGeom prst="rect">
            <a:avLst/>
          </a:prstGeom>
        </p:spPr>
      </p:pic>
      <p:pic>
        <p:nvPicPr>
          <p:cNvPr id="8" name="Picture 7"/>
          <p:cNvPicPr>
            <a:picLocks noChangeAspect="1"/>
          </p:cNvPicPr>
          <p:nvPr/>
        </p:nvPicPr>
        <p:blipFill>
          <a:blip r:embed="rId4"/>
          <a:stretch>
            <a:fillRect/>
          </a:stretch>
        </p:blipFill>
        <p:spPr>
          <a:xfrm>
            <a:off x="150621" y="4874698"/>
            <a:ext cx="12041379" cy="1111765"/>
          </a:xfrm>
          <a:prstGeom prst="rect">
            <a:avLst/>
          </a:prstGeom>
        </p:spPr>
      </p:pic>
    </p:spTree>
    <p:extLst>
      <p:ext uri="{BB962C8B-B14F-4D97-AF65-F5344CB8AC3E}">
        <p14:creationId xmlns:p14="http://schemas.microsoft.com/office/powerpoint/2010/main" val="379869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It Started Off Fine! – 10/8/2014</a:t>
            </a:r>
            <a:endParaRPr lang="en-US" dirty="0">
              <a:solidFill>
                <a:srgbClr val="C00000"/>
              </a:solidFill>
            </a:endParaRPr>
          </a:p>
        </p:txBody>
      </p:sp>
      <p:sp>
        <p:nvSpPr>
          <p:cNvPr id="3" name="Content Placeholder 2"/>
          <p:cNvSpPr>
            <a:spLocks noGrp="1"/>
          </p:cNvSpPr>
          <p:nvPr>
            <p:ph idx="1"/>
          </p:nvPr>
        </p:nvSpPr>
        <p:spPr>
          <a:xfrm>
            <a:off x="838200" y="2954034"/>
            <a:ext cx="10372725" cy="3322941"/>
          </a:xfrm>
        </p:spPr>
        <p:txBody>
          <a:bodyPr/>
          <a:lstStyle/>
          <a:p>
            <a:r>
              <a:rPr lang="en-US" dirty="0" smtClean="0"/>
              <a:t>Roster Breakdown:</a:t>
            </a:r>
          </a:p>
          <a:p>
            <a:pPr lvl="1"/>
            <a:r>
              <a:rPr lang="en-US" dirty="0" smtClean="0"/>
              <a:t>23 players on active roster.</a:t>
            </a:r>
          </a:p>
          <a:p>
            <a:pPr lvl="2"/>
            <a:r>
              <a:rPr lang="en-US" dirty="0" smtClean="0"/>
              <a:t>22 healthy (14 F, 6 D, 2 G)</a:t>
            </a:r>
          </a:p>
          <a:p>
            <a:pPr lvl="2"/>
            <a:r>
              <a:rPr lang="en-US" dirty="0" smtClean="0"/>
              <a:t>1 (</a:t>
            </a:r>
            <a:r>
              <a:rPr lang="en-US" dirty="0" err="1" smtClean="0"/>
              <a:t>Muzzin</a:t>
            </a:r>
            <a:r>
              <a:rPr lang="en-US" dirty="0" smtClean="0"/>
              <a:t>, D) injured</a:t>
            </a:r>
            <a:endParaRPr lang="en-US" dirty="0"/>
          </a:p>
          <a:p>
            <a:pPr lvl="1"/>
            <a:r>
              <a:rPr lang="en-US" dirty="0" smtClean="0"/>
              <a:t>1 “Injured Non-Roster” player (Andrew </a:t>
            </a:r>
            <a:r>
              <a:rPr lang="en-US" dirty="0" err="1" smtClean="0"/>
              <a:t>Bodnarchuk</a:t>
            </a:r>
            <a:r>
              <a:rPr lang="en-US" dirty="0" smtClean="0"/>
              <a:t>)</a:t>
            </a:r>
          </a:p>
          <a:p>
            <a:pPr lvl="2"/>
            <a:r>
              <a:rPr lang="en-US" dirty="0" smtClean="0"/>
              <a:t>We’re going to ignore him, but he did recover and was sent to the minors 11/17/14.</a:t>
            </a:r>
          </a:p>
          <a:p>
            <a:pPr lvl="2"/>
            <a:r>
              <a:rPr lang="en-US" dirty="0" smtClean="0"/>
              <a:t>No cap implications.</a:t>
            </a:r>
          </a:p>
          <a:p>
            <a:r>
              <a:rPr lang="en-US" dirty="0" smtClean="0"/>
              <a:t>Upper Limit = $69m – ($0.05m) = </a:t>
            </a:r>
            <a:r>
              <a:rPr lang="en-US" b="1" dirty="0" smtClean="0"/>
              <a:t>$68.95m</a:t>
            </a:r>
          </a:p>
          <a:p>
            <a:pPr lvl="1"/>
            <a:endParaRPr lang="en-US" dirty="0" smtClean="0"/>
          </a:p>
          <a:p>
            <a:pPr lvl="1"/>
            <a:endParaRPr lang="en-US" dirty="0"/>
          </a:p>
        </p:txBody>
      </p:sp>
      <p:pic>
        <p:nvPicPr>
          <p:cNvPr id="4" name="Picture 3"/>
          <p:cNvPicPr>
            <a:picLocks noChangeAspect="1"/>
          </p:cNvPicPr>
          <p:nvPr/>
        </p:nvPicPr>
        <p:blipFill>
          <a:blip r:embed="rId2"/>
          <a:stretch>
            <a:fillRect/>
          </a:stretch>
        </p:blipFill>
        <p:spPr>
          <a:xfrm>
            <a:off x="2459072" y="1537916"/>
            <a:ext cx="6932578" cy="924344"/>
          </a:xfrm>
          <a:prstGeom prst="rect">
            <a:avLst/>
          </a:prstGeom>
        </p:spPr>
      </p:pic>
      <p:sp>
        <p:nvSpPr>
          <p:cNvPr id="5" name="TextBox 4"/>
          <p:cNvSpPr txBox="1"/>
          <p:nvPr/>
        </p:nvSpPr>
        <p:spPr>
          <a:xfrm>
            <a:off x="10601325" y="171450"/>
            <a:ext cx="1414463" cy="646331"/>
          </a:xfrm>
          <a:prstGeom prst="rect">
            <a:avLst/>
          </a:prstGeom>
          <a:noFill/>
        </p:spPr>
        <p:txBody>
          <a:bodyPr wrap="square" rtlCol="0">
            <a:spAutoFit/>
          </a:bodyPr>
          <a:lstStyle/>
          <a:p>
            <a:r>
              <a:rPr lang="en-US" sz="3600" b="1" dirty="0" smtClean="0">
                <a:solidFill>
                  <a:srgbClr val="C00000"/>
                </a:solidFill>
              </a:rPr>
              <a:t>1</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61931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Lewis Down – 10/11/2014</a:t>
            </a:r>
            <a:endParaRPr lang="en-US" dirty="0">
              <a:solidFill>
                <a:srgbClr val="C00000"/>
              </a:solidFill>
            </a:endParaRPr>
          </a:p>
        </p:txBody>
      </p:sp>
      <p:sp>
        <p:nvSpPr>
          <p:cNvPr id="3" name="Content Placeholder 2"/>
          <p:cNvSpPr>
            <a:spLocks noGrp="1"/>
          </p:cNvSpPr>
          <p:nvPr>
            <p:ph idx="1"/>
          </p:nvPr>
        </p:nvSpPr>
        <p:spPr>
          <a:xfrm>
            <a:off x="838200" y="2687334"/>
            <a:ext cx="10372725" cy="3322941"/>
          </a:xfrm>
        </p:spPr>
        <p:txBody>
          <a:bodyPr/>
          <a:lstStyle/>
          <a:p>
            <a:r>
              <a:rPr lang="en-US" dirty="0" smtClean="0"/>
              <a:t>Trevor Lewis was hurt during the first game (10/8/2014).</a:t>
            </a:r>
          </a:p>
          <a:p>
            <a:r>
              <a:rPr lang="en-US" i="1" dirty="0" smtClean="0"/>
              <a:t>What are the options when a player is hurt?</a:t>
            </a:r>
          </a:p>
          <a:p>
            <a:pPr marL="0" indent="0">
              <a:buNone/>
            </a:pPr>
            <a:endParaRPr lang="en-US" i="1" dirty="0" smtClean="0"/>
          </a:p>
          <a:p>
            <a:pPr lvl="1"/>
            <a:endParaRPr lang="en-US" dirty="0" smtClean="0"/>
          </a:p>
          <a:p>
            <a:pPr lvl="1"/>
            <a:endParaRPr lang="en-US" dirty="0" smtClean="0"/>
          </a:p>
          <a:p>
            <a:pPr lvl="1"/>
            <a:endParaRPr lang="en-US" dirty="0"/>
          </a:p>
          <a:p>
            <a:r>
              <a:rPr lang="en-US" dirty="0" smtClean="0"/>
              <a:t>With Lewis out, down to 21 healthy players.</a:t>
            </a:r>
            <a:endParaRPr lang="en-US" dirty="0"/>
          </a:p>
        </p:txBody>
      </p:sp>
      <p:pic>
        <p:nvPicPr>
          <p:cNvPr id="5" name="Picture 4"/>
          <p:cNvPicPr>
            <a:picLocks noChangeAspect="1"/>
          </p:cNvPicPr>
          <p:nvPr/>
        </p:nvPicPr>
        <p:blipFill>
          <a:blip r:embed="rId2"/>
          <a:stretch>
            <a:fillRect/>
          </a:stretch>
        </p:blipFill>
        <p:spPr>
          <a:xfrm>
            <a:off x="2992437" y="1495425"/>
            <a:ext cx="6437313" cy="90845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919974726"/>
              </p:ext>
            </p:extLst>
          </p:nvPr>
        </p:nvGraphicFramePr>
        <p:xfrm>
          <a:off x="1527175" y="3691466"/>
          <a:ext cx="8128000" cy="1483360"/>
        </p:xfrm>
        <a:graphic>
          <a:graphicData uri="http://schemas.openxmlformats.org/drawingml/2006/table">
            <a:tbl>
              <a:tblPr firstRow="1" bandRow="1" bandCol="1">
                <a:tableStyleId>{7E9639D4-E3E2-4D34-9284-5A2195B3D0D7}</a:tableStyleId>
              </a:tblPr>
              <a:tblGrid>
                <a:gridCol w="2844800"/>
                <a:gridCol w="2066925"/>
                <a:gridCol w="1562100"/>
                <a:gridCol w="1654175"/>
              </a:tblGrid>
              <a:tr h="370840">
                <a:tc>
                  <a:txBody>
                    <a:bodyPr/>
                    <a:lstStyle/>
                    <a:p>
                      <a:r>
                        <a:rPr lang="en-US" dirty="0" smtClean="0"/>
                        <a:t>Status</a:t>
                      </a:r>
                      <a:endParaRPr lang="en-US" dirty="0"/>
                    </a:p>
                  </a:txBody>
                  <a:tcPr/>
                </a:tc>
                <a:tc>
                  <a:txBody>
                    <a:bodyPr/>
                    <a:lstStyle/>
                    <a:p>
                      <a:r>
                        <a:rPr lang="en-US" dirty="0" smtClean="0"/>
                        <a:t>Can</a:t>
                      </a:r>
                      <a:r>
                        <a:rPr lang="en-US" baseline="0" dirty="0" smtClean="0"/>
                        <a:t> Return</a:t>
                      </a:r>
                      <a:r>
                        <a:rPr lang="is-IS" baseline="0" dirty="0" smtClean="0"/>
                        <a:t>…</a:t>
                      </a:r>
                      <a:endParaRPr lang="en-US" dirty="0"/>
                    </a:p>
                  </a:txBody>
                  <a:tcPr/>
                </a:tc>
                <a:tc>
                  <a:txBody>
                    <a:bodyPr/>
                    <a:lstStyle/>
                    <a:p>
                      <a:r>
                        <a:rPr lang="en-US" dirty="0" smtClean="0"/>
                        <a:t>Roster Spot?</a:t>
                      </a:r>
                      <a:endParaRPr lang="en-US" dirty="0"/>
                    </a:p>
                  </a:txBody>
                  <a:tcPr/>
                </a:tc>
                <a:tc>
                  <a:txBody>
                    <a:bodyPr/>
                    <a:lstStyle/>
                    <a:p>
                      <a:r>
                        <a:rPr lang="en-US" dirty="0" smtClean="0"/>
                        <a:t>Cap Relief?</a:t>
                      </a:r>
                      <a:endParaRPr lang="en-US" dirty="0"/>
                    </a:p>
                  </a:txBody>
                  <a:tcPr/>
                </a:tc>
              </a:tr>
              <a:tr h="370840">
                <a:tc>
                  <a:txBody>
                    <a:bodyPr/>
                    <a:lstStyle/>
                    <a:p>
                      <a:r>
                        <a:rPr lang="en-US" dirty="0" smtClean="0"/>
                        <a:t>Injured</a:t>
                      </a:r>
                      <a:endParaRPr lang="en-US" dirty="0"/>
                    </a:p>
                  </a:txBody>
                  <a:tcPr/>
                </a:tc>
                <a:tc>
                  <a:txBody>
                    <a:bodyPr/>
                    <a:lstStyle/>
                    <a:p>
                      <a:r>
                        <a:rPr lang="en-US" dirty="0" smtClean="0"/>
                        <a:t>Anytime</a:t>
                      </a:r>
                      <a:endParaRPr lang="en-US" dirty="0"/>
                    </a:p>
                  </a:txBody>
                  <a:tcPr/>
                </a:tc>
                <a:tc>
                  <a:txBody>
                    <a:bodyPr/>
                    <a:lstStyle/>
                    <a:p>
                      <a:pPr algn="ctr"/>
                      <a:r>
                        <a:rPr lang="en-US" dirty="0" smtClean="0"/>
                        <a:t>Yes</a:t>
                      </a:r>
                      <a:endParaRPr lang="en-US" dirty="0"/>
                    </a:p>
                  </a:txBody>
                  <a:tcPr>
                    <a:solidFill>
                      <a:schemeClr val="accent6">
                        <a:lumMod val="40000"/>
                        <a:lumOff val="60000"/>
                      </a:schemeClr>
                    </a:solidFill>
                  </a:tcPr>
                </a:tc>
                <a:tc>
                  <a:txBody>
                    <a:bodyPr/>
                    <a:lstStyle/>
                    <a:p>
                      <a:pPr algn="ctr"/>
                      <a:r>
                        <a:rPr lang="en-US" dirty="0" smtClean="0"/>
                        <a:t>No</a:t>
                      </a:r>
                      <a:endParaRPr lang="en-US" dirty="0"/>
                    </a:p>
                  </a:txBody>
                  <a:tcPr/>
                </a:tc>
              </a:tr>
              <a:tr h="370840">
                <a:tc>
                  <a:txBody>
                    <a:bodyPr/>
                    <a:lstStyle/>
                    <a:p>
                      <a:r>
                        <a:rPr lang="en-US" dirty="0" smtClean="0"/>
                        <a:t>Injured</a:t>
                      </a:r>
                      <a:r>
                        <a:rPr lang="en-US" baseline="0" dirty="0" smtClean="0"/>
                        <a:t> Reserve</a:t>
                      </a:r>
                      <a:endParaRPr lang="en-US" dirty="0"/>
                    </a:p>
                  </a:txBody>
                  <a:tcPr/>
                </a:tc>
                <a:tc>
                  <a:txBody>
                    <a:bodyPr/>
                    <a:lstStyle/>
                    <a:p>
                      <a:r>
                        <a:rPr lang="en-US" dirty="0" smtClean="0"/>
                        <a:t>8</a:t>
                      </a:r>
                      <a:r>
                        <a:rPr lang="en-US" baseline="30000" dirty="0" smtClean="0"/>
                        <a:t>th</a:t>
                      </a:r>
                      <a:r>
                        <a:rPr lang="en-US" baseline="0" dirty="0" smtClean="0"/>
                        <a:t> </a:t>
                      </a:r>
                      <a:r>
                        <a:rPr lang="en-US" dirty="0" smtClean="0"/>
                        <a:t>day after injury</a:t>
                      </a:r>
                      <a:endParaRPr lang="en-US" dirty="0"/>
                    </a:p>
                  </a:txBody>
                  <a:tcPr/>
                </a:tc>
                <a:tc>
                  <a:txBody>
                    <a:bodyPr/>
                    <a:lstStyle/>
                    <a:p>
                      <a:pPr algn="ctr"/>
                      <a:r>
                        <a:rPr lang="en-US" dirty="0" smtClean="0"/>
                        <a:t>No</a:t>
                      </a:r>
                      <a:endParaRPr lang="en-US" dirty="0"/>
                    </a:p>
                  </a:txBody>
                  <a:tcPr/>
                </a:tc>
                <a:tc>
                  <a:txBody>
                    <a:bodyPr/>
                    <a:lstStyle/>
                    <a:p>
                      <a:pPr algn="ctr"/>
                      <a:r>
                        <a:rPr lang="en-US" dirty="0" smtClean="0"/>
                        <a:t>No</a:t>
                      </a:r>
                      <a:endParaRPr lang="en-US" dirty="0"/>
                    </a:p>
                  </a:txBody>
                  <a:tcPr/>
                </a:tc>
              </a:tr>
              <a:tr h="370840">
                <a:tc>
                  <a:txBody>
                    <a:bodyPr/>
                    <a:lstStyle/>
                    <a:p>
                      <a:r>
                        <a:rPr lang="en-US" dirty="0" smtClean="0"/>
                        <a:t>Long Term Injured</a:t>
                      </a:r>
                      <a:r>
                        <a:rPr lang="en-US" baseline="0" dirty="0" smtClean="0"/>
                        <a:t> Reserve</a:t>
                      </a:r>
                      <a:endParaRPr lang="en-US" dirty="0"/>
                    </a:p>
                  </a:txBody>
                  <a:tcPr/>
                </a:tc>
                <a:tc>
                  <a:txBody>
                    <a:bodyPr/>
                    <a:lstStyle/>
                    <a:p>
                      <a:r>
                        <a:rPr lang="en-US" dirty="0" smtClean="0"/>
                        <a:t>24</a:t>
                      </a:r>
                      <a:r>
                        <a:rPr lang="en-US" baseline="30000" dirty="0" smtClean="0"/>
                        <a:t>th</a:t>
                      </a:r>
                      <a:r>
                        <a:rPr lang="en-US" dirty="0" smtClean="0"/>
                        <a:t> day after injury</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solidFill>
                      <a:schemeClr val="accent6">
                        <a:lumMod val="40000"/>
                        <a:lumOff val="60000"/>
                      </a:schemeClr>
                    </a:solidFill>
                  </a:tcPr>
                </a:tc>
              </a:tr>
            </a:tbl>
          </a:graphicData>
        </a:graphic>
      </p:graphicFrame>
      <p:sp>
        <p:nvSpPr>
          <p:cNvPr id="7" name="TextBox 6"/>
          <p:cNvSpPr txBox="1"/>
          <p:nvPr/>
        </p:nvSpPr>
        <p:spPr>
          <a:xfrm>
            <a:off x="10601325" y="171450"/>
            <a:ext cx="1414463" cy="646331"/>
          </a:xfrm>
          <a:prstGeom prst="rect">
            <a:avLst/>
          </a:prstGeom>
          <a:noFill/>
        </p:spPr>
        <p:txBody>
          <a:bodyPr wrap="square" rtlCol="0">
            <a:spAutoFit/>
          </a:bodyPr>
          <a:lstStyle/>
          <a:p>
            <a:r>
              <a:rPr lang="en-US" sz="3600" b="1" dirty="0">
                <a:solidFill>
                  <a:srgbClr val="C00000"/>
                </a:solidFill>
              </a:rPr>
              <a:t>4</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785581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C00000"/>
                </a:solidFill>
              </a:rPr>
              <a:t>Gaborik</a:t>
            </a:r>
            <a:r>
              <a:rPr lang="en-US" dirty="0" smtClean="0">
                <a:solidFill>
                  <a:srgbClr val="C00000"/>
                </a:solidFill>
              </a:rPr>
              <a:t>, too! – 10/14/2014</a:t>
            </a:r>
            <a:endParaRPr lang="en-US" dirty="0">
              <a:solidFill>
                <a:srgbClr val="C00000"/>
              </a:solidFill>
            </a:endParaRPr>
          </a:p>
        </p:txBody>
      </p:sp>
      <p:pic>
        <p:nvPicPr>
          <p:cNvPr id="3" name="Picture 2"/>
          <p:cNvPicPr>
            <a:picLocks noChangeAspect="1"/>
          </p:cNvPicPr>
          <p:nvPr/>
        </p:nvPicPr>
        <p:blipFill>
          <a:blip r:embed="rId3"/>
          <a:stretch>
            <a:fillRect/>
          </a:stretch>
        </p:blipFill>
        <p:spPr>
          <a:xfrm>
            <a:off x="2752725" y="2636877"/>
            <a:ext cx="7848600" cy="1054100"/>
          </a:xfrm>
          <a:prstGeom prst="rect">
            <a:avLst/>
          </a:prstGeom>
        </p:spPr>
      </p:pic>
      <p:sp>
        <p:nvSpPr>
          <p:cNvPr id="5" name="Rectangle 4"/>
          <p:cNvSpPr/>
          <p:nvPr/>
        </p:nvSpPr>
        <p:spPr>
          <a:xfrm>
            <a:off x="5728335" y="3296245"/>
            <a:ext cx="1476430" cy="369332"/>
          </a:xfrm>
          <a:prstGeom prst="rect">
            <a:avLst/>
          </a:prstGeom>
        </p:spPr>
        <p:txBody>
          <a:bodyPr wrap="none">
            <a:spAutoFit/>
          </a:bodyPr>
          <a:lstStyle/>
          <a:p>
            <a:r>
              <a:rPr lang="en-US" smtClean="0">
                <a:hlinkClick r:id="rId4"/>
              </a:rPr>
              <a:t>kings.nhl.com</a:t>
            </a:r>
            <a:endParaRPr lang="en-US" dirty="0"/>
          </a:p>
        </p:txBody>
      </p:sp>
      <p:pic>
        <p:nvPicPr>
          <p:cNvPr id="6" name="Picture 5"/>
          <p:cNvPicPr>
            <a:picLocks noChangeAspect="1"/>
          </p:cNvPicPr>
          <p:nvPr/>
        </p:nvPicPr>
        <p:blipFill>
          <a:blip r:embed="rId5"/>
          <a:stretch>
            <a:fillRect/>
          </a:stretch>
        </p:blipFill>
        <p:spPr>
          <a:xfrm>
            <a:off x="1037201" y="1393825"/>
            <a:ext cx="7877318" cy="1243052"/>
          </a:xfrm>
          <a:prstGeom prst="rect">
            <a:avLst/>
          </a:prstGeom>
        </p:spPr>
      </p:pic>
      <p:sp>
        <p:nvSpPr>
          <p:cNvPr id="7" name="TextBox 6"/>
          <p:cNvSpPr txBox="1"/>
          <p:nvPr/>
        </p:nvSpPr>
        <p:spPr>
          <a:xfrm>
            <a:off x="5728335" y="2184658"/>
            <a:ext cx="1897379" cy="369332"/>
          </a:xfrm>
          <a:prstGeom prst="rect">
            <a:avLst/>
          </a:prstGeom>
          <a:noFill/>
        </p:spPr>
        <p:txBody>
          <a:bodyPr wrap="none" rtlCol="0">
            <a:spAutoFit/>
          </a:bodyPr>
          <a:lstStyle/>
          <a:p>
            <a:r>
              <a:rPr lang="en-US" dirty="0" smtClean="0">
                <a:hlinkClick r:id="rId6"/>
              </a:rPr>
              <a:t>lakingsinsider.com</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506677158"/>
              </p:ext>
            </p:extLst>
          </p:nvPr>
        </p:nvGraphicFramePr>
        <p:xfrm>
          <a:off x="307050" y="4043362"/>
          <a:ext cx="5673726" cy="2219960"/>
        </p:xfrm>
        <a:graphic>
          <a:graphicData uri="http://schemas.openxmlformats.org/drawingml/2006/table">
            <a:tbl>
              <a:tblPr firstRow="1" bandRow="1" bandCol="1">
                <a:tableStyleId>{7E9639D4-E3E2-4D34-9284-5A2195B3D0D7}</a:tableStyleId>
              </a:tblPr>
              <a:tblGrid>
                <a:gridCol w="1891242"/>
                <a:gridCol w="2173683"/>
                <a:gridCol w="1608801"/>
              </a:tblGrid>
              <a:tr h="347028">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2 (1 F,</a:t>
                      </a:r>
                      <a:r>
                        <a:rPr lang="en-US" baseline="0" dirty="0" smtClean="0"/>
                        <a:t> 1 D)</a:t>
                      </a:r>
                      <a:endParaRPr lang="en-US" dirty="0"/>
                    </a:p>
                  </a:txBody>
                  <a:tcPr/>
                </a:tc>
                <a:tc>
                  <a:txBody>
                    <a:bodyPr/>
                    <a:lstStyle/>
                    <a:p>
                      <a:r>
                        <a:rPr lang="en-US" dirty="0" smtClean="0"/>
                        <a:t>$5,875,000</a:t>
                      </a:r>
                      <a:endParaRPr lang="en-US" dirty="0"/>
                    </a:p>
                  </a:txBody>
                  <a:tcPr/>
                </a:tc>
              </a:tr>
              <a:tr h="370840">
                <a:tc>
                  <a:txBody>
                    <a:bodyPr/>
                    <a:lstStyle/>
                    <a:p>
                      <a:r>
                        <a:rPr lang="en-US" dirty="0" smtClean="0"/>
                        <a:t>Injured Reserve</a:t>
                      </a:r>
                      <a:endParaRPr lang="en-US" dirty="0"/>
                    </a:p>
                  </a:txBody>
                  <a:tcPr/>
                </a:tc>
                <a:tc>
                  <a:txBody>
                    <a:bodyPr/>
                    <a:lstStyle/>
                    <a:p>
                      <a:r>
                        <a:rPr lang="en-US" dirty="0" smtClean="0"/>
                        <a:t>1 (1 F)</a:t>
                      </a:r>
                      <a:endParaRPr lang="en-US" dirty="0"/>
                    </a:p>
                  </a:txBody>
                  <a:tcPr/>
                </a:tc>
                <a:tc>
                  <a:txBody>
                    <a:bodyPr/>
                    <a:lstStyle/>
                    <a:p>
                      <a:r>
                        <a:rPr lang="en-US" dirty="0" smtClean="0"/>
                        <a:t>$1,525,000</a:t>
                      </a:r>
                      <a:endParaRPr lang="en-US" dirty="0"/>
                    </a:p>
                  </a:txBody>
                  <a:tcPr/>
                </a:tc>
              </a:tr>
              <a:tr h="370840">
                <a:tc>
                  <a:txBody>
                    <a:bodyPr/>
                    <a:lstStyle/>
                    <a:p>
                      <a:r>
                        <a:rPr lang="en-US" dirty="0" smtClean="0"/>
                        <a:t>Active, Healthy</a:t>
                      </a:r>
                      <a:endParaRPr lang="en-US" dirty="0"/>
                    </a:p>
                  </a:txBody>
                  <a:tcPr/>
                </a:tc>
                <a:tc>
                  <a:txBody>
                    <a:bodyPr/>
                    <a:lstStyle/>
                    <a:p>
                      <a:r>
                        <a:rPr lang="en-US" dirty="0" smtClean="0"/>
                        <a:t>20 (12</a:t>
                      </a:r>
                      <a:r>
                        <a:rPr lang="en-US" baseline="0" dirty="0" smtClean="0"/>
                        <a:t> F, 6 D, 2 G)</a:t>
                      </a:r>
                      <a:endParaRPr lang="en-US" dirty="0"/>
                    </a:p>
                  </a:txBody>
                  <a:tcPr/>
                </a:tc>
                <a:tc>
                  <a:txBody>
                    <a:bodyPr/>
                    <a:lstStyle/>
                    <a:p>
                      <a:r>
                        <a:rPr lang="en-US" dirty="0" smtClean="0"/>
                        <a:t>$61,091,894</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22 Active, 1 Inactive</a:t>
                      </a:r>
                      <a:endParaRPr lang="en-US" b="1" dirty="0"/>
                    </a:p>
                  </a:txBody>
                  <a:tcPr>
                    <a:solidFill>
                      <a:schemeClr val="accent4">
                        <a:lumMod val="20000"/>
                        <a:lumOff val="80000"/>
                      </a:schemeClr>
                    </a:solidFill>
                  </a:tcPr>
                </a:tc>
                <a:tc>
                  <a:txBody>
                    <a:bodyPr/>
                    <a:lstStyle/>
                    <a:p>
                      <a:r>
                        <a:rPr lang="en-US" b="1" dirty="0" smtClean="0"/>
                        <a:t>$68,491,894</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$473,376</a:t>
                      </a:r>
                      <a:endParaRPr lang="en-US" b="1" dirty="0"/>
                    </a:p>
                  </a:txBody>
                  <a:tcPr>
                    <a:solidFill>
                      <a:schemeClr val="accent6">
                        <a:lumMod val="20000"/>
                        <a:lumOff val="80000"/>
                      </a:schemeClr>
                    </a:solidFill>
                  </a:tcPr>
                </a:tc>
              </a:tr>
            </a:tbl>
          </a:graphicData>
        </a:graphic>
      </p:graphicFrame>
      <p:sp>
        <p:nvSpPr>
          <p:cNvPr id="9" name="TextBox 8"/>
          <p:cNvSpPr txBox="1"/>
          <p:nvPr/>
        </p:nvSpPr>
        <p:spPr>
          <a:xfrm>
            <a:off x="10601325" y="171450"/>
            <a:ext cx="1414463" cy="646331"/>
          </a:xfrm>
          <a:prstGeom prst="rect">
            <a:avLst/>
          </a:prstGeom>
          <a:noFill/>
        </p:spPr>
        <p:txBody>
          <a:bodyPr wrap="square" rtlCol="0">
            <a:spAutoFit/>
          </a:bodyPr>
          <a:lstStyle/>
          <a:p>
            <a:r>
              <a:rPr lang="en-US" sz="3600" b="1" dirty="0">
                <a:solidFill>
                  <a:srgbClr val="C00000"/>
                </a:solidFill>
              </a:rPr>
              <a:t>7</a:t>
            </a:r>
            <a:r>
              <a:rPr lang="en-US" sz="3600" dirty="0" smtClean="0">
                <a:solidFill>
                  <a:srgbClr val="C00000"/>
                </a:solidFill>
              </a:rPr>
              <a:t>/186</a:t>
            </a:r>
            <a:endParaRPr lang="en-US" sz="3600" dirty="0">
              <a:solidFill>
                <a:srgbClr val="C00000"/>
              </a:solidFill>
            </a:endParaRPr>
          </a:p>
        </p:txBody>
      </p:sp>
      <p:cxnSp>
        <p:nvCxnSpPr>
          <p:cNvPr id="11" name="Straight Arrow Connector 10"/>
          <p:cNvCxnSpPr/>
          <p:nvPr/>
        </p:nvCxnSpPr>
        <p:spPr>
          <a:xfrm flipH="1">
            <a:off x="6122192" y="5331019"/>
            <a:ext cx="344358" cy="74245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6199590" y="4765480"/>
                <a:ext cx="5992410" cy="565539"/>
              </a:xfrm>
              <a:prstGeom prst="rect">
                <a:avLst/>
              </a:prstGeom>
              <a:noFill/>
            </p:spPr>
            <p:txBody>
              <a:bodyPr wrap="none" lIns="0" tIns="0" rIns="0" bIns="0" rtlCol="0">
                <a:spAutoFit/>
              </a:bodyPr>
              <a:lstStyle/>
              <a:p>
                <a:r>
                  <a:rPr lang="en-US" sz="2400" dirty="0" smtClean="0"/>
                  <a:t>Space </a:t>
                </a:r>
                <a14:m>
                  <m:oMath xmlns:m="http://schemas.openxmlformats.org/officeDocument/2006/math">
                    <m:r>
                      <a:rPr lang="el-GR" sz="2400" i="1" smtClean="0">
                        <a:latin typeface="Cambria Math" charset="0"/>
                      </a:rPr>
                      <m:t>=</m:t>
                    </m:r>
                    <m:d>
                      <m:dPr>
                        <m:ctrlPr>
                          <a:rPr lang="en-US" sz="2400" b="0" i="1" smtClean="0">
                            <a:latin typeface="Cambria Math" panose="02040503050406030204" pitchFamily="18" charset="0"/>
                          </a:rPr>
                        </m:ctrlPr>
                      </m:dPr>
                      <m:e>
                        <m:r>
                          <a:rPr lang="en-US" sz="2400" b="0" i="1" smtClean="0">
                            <a:latin typeface="Cambria Math" charset="0"/>
                          </a:rPr>
                          <m:t>“</m:t>
                        </m:r>
                        <m:r>
                          <a:rPr lang="en-US" sz="2400" b="0" i="1" smtClean="0">
                            <a:latin typeface="Cambria Math" charset="0"/>
                          </a:rPr>
                          <m:t>𝑈𝑝𝑝𝑒𝑟</m:t>
                        </m:r>
                        <m:r>
                          <a:rPr lang="en-US" sz="2400" b="0" i="1" smtClean="0">
                            <a:latin typeface="Cambria Math" charset="0"/>
                          </a:rPr>
                          <m:t> </m:t>
                        </m:r>
                        <m:r>
                          <a:rPr lang="en-US" sz="2400" b="0" i="1" smtClean="0">
                            <a:latin typeface="Cambria Math" charset="0"/>
                          </a:rPr>
                          <m:t>𝐿𝑖𝑚𝑖𝑡</m:t>
                        </m:r>
                        <m:r>
                          <a:rPr lang="en-US" sz="2400" b="0" i="1" smtClean="0">
                            <a:latin typeface="Cambria Math" charset="0"/>
                          </a:rPr>
                          <m:t>” −”</m:t>
                        </m:r>
                        <m:r>
                          <a:rPr lang="en-US" sz="2400" b="0" i="1" smtClean="0">
                            <a:latin typeface="Cambria Math" charset="0"/>
                          </a:rPr>
                          <m:t>𝐴𝑙𝑙</m:t>
                        </m:r>
                        <m:r>
                          <a:rPr lang="en-US" sz="2400" b="0" i="1" smtClean="0">
                            <a:latin typeface="Cambria Math" charset="0"/>
                          </a:rPr>
                          <m:t>”</m:t>
                        </m:r>
                      </m:e>
                    </m:d>
                    <m:r>
                      <a:rPr lang="en-US" sz="2400" b="0" i="1" smtClean="0">
                        <a:latin typeface="Cambria Math" charset="0"/>
                        <a:ea typeface="Cambria Math" charset="0"/>
                        <a:cs typeface="Cambria Math" charset="0"/>
                      </a:rPr>
                      <m:t>×</m:t>
                    </m:r>
                    <m:r>
                      <a:rPr lang="en-US" sz="2400" b="0" i="0" smtClean="0">
                        <a:latin typeface="Cambria Math" charset="0"/>
                        <a:ea typeface="Cambria Math" charset="0"/>
                        <a:cs typeface="Cambria Math" charset="0"/>
                      </a:rPr>
                      <m:t> </m:t>
                    </m:r>
                    <m:f>
                      <m:fPr>
                        <m:ctrlPr>
                          <a:rPr lang="bg-BG" sz="2400" b="0" i="1" smtClean="0">
                            <a:latin typeface="Cambria Math" panose="02040503050406030204" pitchFamily="18" charset="0"/>
                            <a:ea typeface="Cambria Math" charset="0"/>
                            <a:cs typeface="Cambria Math" charset="0"/>
                          </a:rPr>
                        </m:ctrlPr>
                      </m:fPr>
                      <m:num>
                        <m:r>
                          <a:rPr lang="en-US" sz="2400" b="0" i="1" smtClean="0">
                            <a:latin typeface="Cambria Math" charset="0"/>
                            <a:ea typeface="Cambria Math" charset="0"/>
                            <a:cs typeface="Cambria Math" charset="0"/>
                          </a:rPr>
                          <m:t>186</m:t>
                        </m:r>
                      </m:num>
                      <m:den>
                        <m:r>
                          <a:rPr lang="en-US" sz="2400" b="0" i="1" smtClean="0">
                            <a:latin typeface="Cambria Math" charset="0"/>
                            <a:ea typeface="Cambria Math" charset="0"/>
                            <a:cs typeface="Cambria Math" charset="0"/>
                          </a:rPr>
                          <m:t>187 −”</m:t>
                        </m:r>
                        <m:r>
                          <a:rPr lang="en-US" sz="2400" b="0" i="1" smtClean="0">
                            <a:latin typeface="Cambria Math" charset="0"/>
                            <a:ea typeface="Cambria Math" charset="0"/>
                            <a:cs typeface="Cambria Math" charset="0"/>
                          </a:rPr>
                          <m:t>𝐷𝑎𝑦𝑠</m:t>
                        </m:r>
                        <m:r>
                          <a:rPr lang="en-US" sz="2400" b="0" i="1" smtClean="0">
                            <a:latin typeface="Cambria Math" charset="0"/>
                            <a:ea typeface="Cambria Math" charset="0"/>
                            <a:cs typeface="Cambria Math" charset="0"/>
                          </a:rPr>
                          <m:t>”</m:t>
                        </m:r>
                      </m:den>
                    </m:f>
                  </m:oMath>
                </a14:m>
                <a:endParaRPr lang="en-US" sz="2400" b="0" dirty="0" smtClean="0">
                  <a:ea typeface="Cambria Math" charset="0"/>
                  <a:cs typeface="Cambria Math"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6199590" y="4765480"/>
                <a:ext cx="5992410" cy="565539"/>
              </a:xfrm>
              <a:prstGeom prst="rect">
                <a:avLst/>
              </a:prstGeom>
              <a:blipFill rotWithShape="0">
                <a:blip r:embed="rId7"/>
                <a:stretch>
                  <a:fillRect l="-3154" t="-3226" b="-10753"/>
                </a:stretch>
              </a:blipFill>
            </p:spPr>
            <p:txBody>
              <a:bodyPr/>
              <a:lstStyle/>
              <a:p>
                <a:r>
                  <a:rPr lang="en-US">
                    <a:noFill/>
                  </a:rPr>
                  <a:t> </a:t>
                </a:r>
              </a:p>
            </p:txBody>
          </p:sp>
        </mc:Fallback>
      </mc:AlternateContent>
    </p:spTree>
    <p:extLst>
      <p:ext uri="{BB962C8B-B14F-4D97-AF65-F5344CB8AC3E}">
        <p14:creationId xmlns:p14="http://schemas.microsoft.com/office/powerpoint/2010/main" val="1421693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C00000"/>
                </a:solidFill>
              </a:rPr>
              <a:t>Voynov</a:t>
            </a:r>
            <a:r>
              <a:rPr lang="en-US" dirty="0" smtClean="0">
                <a:solidFill>
                  <a:srgbClr val="C00000"/>
                </a:solidFill>
              </a:rPr>
              <a:t> Suspended – 10/20/2014</a:t>
            </a:r>
            <a:endParaRPr lang="en-US" dirty="0">
              <a:solidFill>
                <a:srgbClr val="C00000"/>
              </a:solidFill>
            </a:endParaRPr>
          </a:p>
        </p:txBody>
      </p:sp>
      <p:pic>
        <p:nvPicPr>
          <p:cNvPr id="3" name="Picture 2"/>
          <p:cNvPicPr>
            <a:picLocks noChangeAspect="1"/>
          </p:cNvPicPr>
          <p:nvPr/>
        </p:nvPicPr>
        <p:blipFill>
          <a:blip r:embed="rId2"/>
          <a:stretch>
            <a:fillRect/>
          </a:stretch>
        </p:blipFill>
        <p:spPr>
          <a:xfrm>
            <a:off x="290877" y="1521043"/>
            <a:ext cx="11724911" cy="1035050"/>
          </a:xfrm>
          <a:prstGeom prst="rect">
            <a:avLst/>
          </a:prstGeom>
        </p:spPr>
      </p:pic>
      <p:sp>
        <p:nvSpPr>
          <p:cNvPr id="4" name="TextBox 3"/>
          <p:cNvSpPr txBox="1"/>
          <p:nvPr/>
        </p:nvSpPr>
        <p:spPr>
          <a:xfrm>
            <a:off x="6358911" y="2119611"/>
            <a:ext cx="941027" cy="369332"/>
          </a:xfrm>
          <a:prstGeom prst="rect">
            <a:avLst/>
          </a:prstGeom>
          <a:noFill/>
        </p:spPr>
        <p:txBody>
          <a:bodyPr wrap="none" rtlCol="0">
            <a:spAutoFit/>
          </a:bodyPr>
          <a:lstStyle/>
          <a:p>
            <a:r>
              <a:rPr lang="en-US" dirty="0" smtClean="0">
                <a:hlinkClick r:id="rId3"/>
              </a:rPr>
              <a:t>nhl.com</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613059115"/>
              </p:ext>
            </p:extLst>
          </p:nvPr>
        </p:nvGraphicFramePr>
        <p:xfrm>
          <a:off x="2786064" y="3169682"/>
          <a:ext cx="5986463" cy="2595880"/>
        </p:xfrm>
        <a:graphic>
          <a:graphicData uri="http://schemas.openxmlformats.org/drawingml/2006/table">
            <a:tbl>
              <a:tblPr firstRow="1" bandRow="1" bandCol="1">
                <a:tableStyleId>{7E9639D4-E3E2-4D34-9284-5A2195B3D0D7}</a:tableStyleId>
              </a:tblPr>
              <a:tblGrid>
                <a:gridCol w="1995488"/>
                <a:gridCol w="2233611"/>
                <a:gridCol w="1757364"/>
              </a:tblGrid>
              <a:tr h="370840">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2 (1 F,</a:t>
                      </a:r>
                      <a:r>
                        <a:rPr lang="en-US" baseline="0" dirty="0" smtClean="0"/>
                        <a:t> 1 D)</a:t>
                      </a:r>
                      <a:endParaRPr lang="en-US" dirty="0"/>
                    </a:p>
                  </a:txBody>
                  <a:tcPr/>
                </a:tc>
                <a:tc>
                  <a:txBody>
                    <a:bodyPr/>
                    <a:lstStyle/>
                    <a:p>
                      <a:r>
                        <a:rPr lang="en-US" dirty="0" smtClean="0"/>
                        <a:t>$5,875,000</a:t>
                      </a:r>
                      <a:endParaRPr lang="en-US" dirty="0"/>
                    </a:p>
                  </a:txBody>
                  <a:tcPr/>
                </a:tc>
              </a:tr>
              <a:tr h="370840">
                <a:tc>
                  <a:txBody>
                    <a:bodyPr/>
                    <a:lstStyle/>
                    <a:p>
                      <a:r>
                        <a:rPr lang="en-US" dirty="0" smtClean="0"/>
                        <a:t>Injured Reserve</a:t>
                      </a:r>
                      <a:endParaRPr lang="en-US" dirty="0"/>
                    </a:p>
                  </a:txBody>
                  <a:tcPr/>
                </a:tc>
                <a:tc>
                  <a:txBody>
                    <a:bodyPr/>
                    <a:lstStyle/>
                    <a:p>
                      <a:r>
                        <a:rPr lang="en-US" dirty="0" smtClean="0"/>
                        <a:t>1 (1 F)</a:t>
                      </a:r>
                      <a:endParaRPr lang="en-US" dirty="0"/>
                    </a:p>
                  </a:txBody>
                  <a:tcPr/>
                </a:tc>
                <a:tc>
                  <a:txBody>
                    <a:bodyPr/>
                    <a:lstStyle/>
                    <a:p>
                      <a:r>
                        <a:rPr lang="en-US" dirty="0" smtClean="0"/>
                        <a:t>$1,525,000</a:t>
                      </a:r>
                      <a:endParaRPr lang="en-US" dirty="0"/>
                    </a:p>
                  </a:txBody>
                  <a:tcPr/>
                </a:tc>
              </a:tr>
              <a:tr h="370840">
                <a:tc>
                  <a:txBody>
                    <a:bodyPr/>
                    <a:lstStyle/>
                    <a:p>
                      <a:r>
                        <a:rPr lang="en-US" dirty="0" smtClean="0"/>
                        <a:t>Suspended</a:t>
                      </a:r>
                      <a:endParaRPr lang="en-US" dirty="0"/>
                    </a:p>
                  </a:txBody>
                  <a:tcPr/>
                </a:tc>
                <a:tc>
                  <a:txBody>
                    <a:bodyPr/>
                    <a:lstStyle/>
                    <a:p>
                      <a:r>
                        <a:rPr lang="en-US" dirty="0" smtClean="0"/>
                        <a:t>1 (1 D)</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19 (12</a:t>
                      </a:r>
                      <a:r>
                        <a:rPr lang="en-US" baseline="0" dirty="0" smtClean="0"/>
                        <a:t> F, 5 D, 2 G)</a:t>
                      </a:r>
                      <a:endParaRPr lang="en-US" dirty="0"/>
                    </a:p>
                  </a:txBody>
                  <a:tcPr/>
                </a:tc>
                <a:tc>
                  <a:txBody>
                    <a:bodyPr/>
                    <a:lstStyle/>
                    <a:p>
                      <a:r>
                        <a:rPr lang="en-US" dirty="0" smtClean="0"/>
                        <a:t>$56,925,227</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22 Active,</a:t>
                      </a:r>
                      <a:r>
                        <a:rPr lang="en-US" b="1" baseline="0" dirty="0" smtClean="0"/>
                        <a:t> 1 Inactive</a:t>
                      </a:r>
                      <a:endParaRPr lang="en-US" b="1" dirty="0"/>
                    </a:p>
                  </a:txBody>
                  <a:tcPr>
                    <a:solidFill>
                      <a:schemeClr val="accent4">
                        <a:lumMod val="20000"/>
                        <a:lumOff val="80000"/>
                      </a:schemeClr>
                    </a:solidFill>
                  </a:tcPr>
                </a:tc>
                <a:tc>
                  <a:txBody>
                    <a:bodyPr/>
                    <a:lstStyle/>
                    <a:p>
                      <a:r>
                        <a:rPr lang="en-US" b="1" dirty="0" smtClean="0"/>
                        <a:t>$68,491,894</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$489,700</a:t>
                      </a:r>
                      <a:endParaRPr lang="en-US" b="1" dirty="0"/>
                    </a:p>
                  </a:txBody>
                  <a:tcPr>
                    <a:solidFill>
                      <a:schemeClr val="accent6">
                        <a:lumMod val="20000"/>
                        <a:lumOff val="80000"/>
                      </a:schemeClr>
                    </a:solidFill>
                  </a:tcPr>
                </a:tc>
              </a:tr>
            </a:tbl>
          </a:graphicData>
        </a:graphic>
      </p:graphicFrame>
      <p:sp>
        <p:nvSpPr>
          <p:cNvPr id="6" name="TextBox 5"/>
          <p:cNvSpPr txBox="1"/>
          <p:nvPr/>
        </p:nvSpPr>
        <p:spPr>
          <a:xfrm>
            <a:off x="10315575" y="171450"/>
            <a:ext cx="1700213" cy="646331"/>
          </a:xfrm>
          <a:prstGeom prst="rect">
            <a:avLst/>
          </a:prstGeom>
          <a:noFill/>
        </p:spPr>
        <p:txBody>
          <a:bodyPr wrap="square" rtlCol="0">
            <a:spAutoFit/>
          </a:bodyPr>
          <a:lstStyle/>
          <a:p>
            <a:r>
              <a:rPr lang="en-US" sz="3600" b="1" smtClean="0">
                <a:solidFill>
                  <a:srgbClr val="C00000"/>
                </a:solidFill>
              </a:rPr>
              <a:t>13</a:t>
            </a:r>
            <a:r>
              <a:rPr lang="en-US" sz="360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319105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268883" y="2142472"/>
            <a:ext cx="10084917" cy="1277936"/>
          </a:xfrm>
          <a:prstGeom prst="rect">
            <a:avLst/>
          </a:prstGeom>
        </p:spPr>
      </p:pic>
      <p:sp>
        <p:nvSpPr>
          <p:cNvPr id="2" name="Title 1"/>
          <p:cNvSpPr>
            <a:spLocks noGrp="1"/>
          </p:cNvSpPr>
          <p:nvPr>
            <p:ph type="title"/>
          </p:nvPr>
        </p:nvSpPr>
        <p:spPr/>
        <p:txBody>
          <a:bodyPr/>
          <a:lstStyle/>
          <a:p>
            <a:r>
              <a:rPr lang="en-US" dirty="0" err="1" smtClean="0">
                <a:solidFill>
                  <a:srgbClr val="C00000"/>
                </a:solidFill>
              </a:rPr>
              <a:t>Muzzin</a:t>
            </a:r>
            <a:r>
              <a:rPr lang="en-US" dirty="0" smtClean="0">
                <a:solidFill>
                  <a:srgbClr val="C00000"/>
                </a:solidFill>
              </a:rPr>
              <a:t> Returns! – 10/23/2014</a:t>
            </a:r>
            <a:endParaRPr lang="en-US"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742725450"/>
              </p:ext>
            </p:extLst>
          </p:nvPr>
        </p:nvGraphicFramePr>
        <p:xfrm>
          <a:off x="2700338" y="3613149"/>
          <a:ext cx="6072187" cy="2590800"/>
        </p:xfrm>
        <a:graphic>
          <a:graphicData uri="http://schemas.openxmlformats.org/drawingml/2006/table">
            <a:tbl>
              <a:tblPr firstRow="1" bandRow="1" bandCol="1">
                <a:tableStyleId>{7E9639D4-E3E2-4D34-9284-5A2195B3D0D7}</a:tableStyleId>
              </a:tblPr>
              <a:tblGrid>
                <a:gridCol w="1700212"/>
                <a:gridCol w="2380970"/>
                <a:gridCol w="1991005"/>
              </a:tblGrid>
              <a:tr h="192204">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1 (1 F, </a:t>
                      </a:r>
                      <a:r>
                        <a:rPr lang="en-US" dirty="0" err="1" smtClean="0"/>
                        <a:t>Gaborik</a:t>
                      </a:r>
                      <a:r>
                        <a:rPr lang="en-US" dirty="0" smtClean="0"/>
                        <a:t>)</a:t>
                      </a:r>
                      <a:endParaRPr lang="en-US" dirty="0"/>
                    </a:p>
                  </a:txBody>
                  <a:tcPr/>
                </a:tc>
                <a:tc>
                  <a:txBody>
                    <a:bodyPr/>
                    <a:lstStyle/>
                    <a:p>
                      <a:r>
                        <a:rPr lang="en-US" dirty="0" smtClean="0"/>
                        <a:t>$4,875,000</a:t>
                      </a:r>
                      <a:endParaRPr lang="en-US" dirty="0"/>
                    </a:p>
                  </a:txBody>
                  <a:tcPr/>
                </a:tc>
              </a:tr>
              <a:tr h="370840">
                <a:tc>
                  <a:txBody>
                    <a:bodyPr/>
                    <a:lstStyle/>
                    <a:p>
                      <a:r>
                        <a:rPr lang="en-US" dirty="0" smtClean="0"/>
                        <a:t>Injured Reserve</a:t>
                      </a:r>
                      <a:endParaRPr lang="en-US" dirty="0"/>
                    </a:p>
                  </a:txBody>
                  <a:tcPr/>
                </a:tc>
                <a:tc>
                  <a:txBody>
                    <a:bodyPr/>
                    <a:lstStyle/>
                    <a:p>
                      <a:r>
                        <a:rPr lang="en-US" dirty="0" smtClean="0"/>
                        <a:t>1 (1 F, Lewis)</a:t>
                      </a:r>
                      <a:endParaRPr lang="en-US" dirty="0"/>
                    </a:p>
                  </a:txBody>
                  <a:tcPr/>
                </a:tc>
                <a:tc>
                  <a:txBody>
                    <a:bodyPr/>
                    <a:lstStyle/>
                    <a:p>
                      <a:r>
                        <a:rPr lang="en-US" dirty="0" smtClean="0"/>
                        <a:t>$1,525,000</a:t>
                      </a:r>
                      <a:endParaRPr lang="en-US" dirty="0"/>
                    </a:p>
                  </a:txBody>
                  <a:tcPr/>
                </a:tc>
              </a:tr>
              <a:tr h="370840">
                <a:tc>
                  <a:txBody>
                    <a:bodyPr/>
                    <a:lstStyle/>
                    <a:p>
                      <a:r>
                        <a:rPr lang="en-US" dirty="0" smtClean="0"/>
                        <a:t>Suspended</a:t>
                      </a:r>
                      <a:endParaRPr lang="en-US" dirty="0"/>
                    </a:p>
                  </a:txBody>
                  <a:tcPr/>
                </a:tc>
                <a:tc>
                  <a:txBody>
                    <a:bodyPr/>
                    <a:lstStyle/>
                    <a:p>
                      <a:r>
                        <a:rPr lang="en-US" dirty="0" smtClean="0"/>
                        <a:t>1 (1 D, </a:t>
                      </a:r>
                      <a:r>
                        <a:rPr lang="en-US" dirty="0" err="1" smtClean="0"/>
                        <a:t>Voynov</a:t>
                      </a:r>
                      <a:r>
                        <a:rPr lang="en-US" dirty="0" smtClean="0"/>
                        <a:t>)</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20 (12</a:t>
                      </a:r>
                      <a:r>
                        <a:rPr lang="en-US" baseline="0" dirty="0" smtClean="0"/>
                        <a:t> F, 6 D, 2 G)</a:t>
                      </a:r>
                      <a:endParaRPr lang="en-US" dirty="0"/>
                    </a:p>
                  </a:txBody>
                  <a:tcPr/>
                </a:tc>
                <a:tc>
                  <a:txBody>
                    <a:bodyPr/>
                    <a:lstStyle/>
                    <a:p>
                      <a:r>
                        <a:rPr lang="en-US" dirty="0" smtClean="0"/>
                        <a:t>$57,925,227</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22 Active, 1 Inactive</a:t>
                      </a:r>
                      <a:endParaRPr lang="en-US" b="1" dirty="0"/>
                    </a:p>
                  </a:txBody>
                  <a:tcPr>
                    <a:solidFill>
                      <a:schemeClr val="accent4">
                        <a:lumMod val="20000"/>
                        <a:lumOff val="80000"/>
                      </a:schemeClr>
                    </a:solidFill>
                  </a:tcPr>
                </a:tc>
                <a:tc>
                  <a:txBody>
                    <a:bodyPr/>
                    <a:lstStyle/>
                    <a:p>
                      <a:r>
                        <a:rPr lang="en-US" b="1" dirty="0" smtClean="0"/>
                        <a:t>$68,491,894</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$498,291</a:t>
                      </a:r>
                      <a:endParaRPr lang="en-US" b="1" dirty="0"/>
                    </a:p>
                  </a:txBody>
                  <a:tcPr>
                    <a:solidFill>
                      <a:schemeClr val="accent6">
                        <a:lumMod val="20000"/>
                        <a:lumOff val="80000"/>
                      </a:schemeClr>
                    </a:solidFill>
                  </a:tcPr>
                </a:tc>
              </a:tr>
            </a:tbl>
          </a:graphicData>
        </a:graphic>
      </p:graphicFrame>
      <p:pic>
        <p:nvPicPr>
          <p:cNvPr id="6" name="Picture 5"/>
          <p:cNvPicPr>
            <a:picLocks noChangeAspect="1"/>
          </p:cNvPicPr>
          <p:nvPr/>
        </p:nvPicPr>
        <p:blipFill>
          <a:blip r:embed="rId3"/>
          <a:stretch>
            <a:fillRect/>
          </a:stretch>
        </p:blipFill>
        <p:spPr>
          <a:xfrm>
            <a:off x="304799" y="1404937"/>
            <a:ext cx="9229725" cy="809625"/>
          </a:xfrm>
          <a:prstGeom prst="rect">
            <a:avLst/>
          </a:prstGeom>
        </p:spPr>
      </p:pic>
      <p:sp>
        <p:nvSpPr>
          <p:cNvPr id="8" name="TextBox 7"/>
          <p:cNvSpPr txBox="1"/>
          <p:nvPr/>
        </p:nvSpPr>
        <p:spPr>
          <a:xfrm>
            <a:off x="9389696" y="1875117"/>
            <a:ext cx="1476430" cy="369332"/>
          </a:xfrm>
          <a:prstGeom prst="rect">
            <a:avLst/>
          </a:prstGeom>
          <a:noFill/>
        </p:spPr>
        <p:txBody>
          <a:bodyPr wrap="none" rtlCol="0">
            <a:spAutoFit/>
          </a:bodyPr>
          <a:lstStyle/>
          <a:p>
            <a:r>
              <a:rPr lang="en-US" smtClean="0">
                <a:hlinkClick r:id="rId4"/>
              </a:rPr>
              <a:t>kings.nhl.com</a:t>
            </a:r>
            <a:endParaRPr lang="en-US" dirty="0"/>
          </a:p>
        </p:txBody>
      </p:sp>
      <p:sp>
        <p:nvSpPr>
          <p:cNvPr id="9" name="TextBox 8"/>
          <p:cNvSpPr txBox="1"/>
          <p:nvPr/>
        </p:nvSpPr>
        <p:spPr>
          <a:xfrm>
            <a:off x="10315575" y="171450"/>
            <a:ext cx="1700213" cy="646331"/>
          </a:xfrm>
          <a:prstGeom prst="rect">
            <a:avLst/>
          </a:prstGeom>
          <a:noFill/>
        </p:spPr>
        <p:txBody>
          <a:bodyPr wrap="square" rtlCol="0">
            <a:spAutoFit/>
          </a:bodyPr>
          <a:lstStyle/>
          <a:p>
            <a:r>
              <a:rPr lang="en-US" sz="3600" b="1" dirty="0" smtClean="0">
                <a:solidFill>
                  <a:srgbClr val="C00000"/>
                </a:solidFill>
              </a:rPr>
              <a:t>16</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5262312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C00000"/>
                </a:solidFill>
              </a:rPr>
              <a:t>Koping</a:t>
            </a:r>
            <a:r>
              <a:rPr lang="en-US" dirty="0" smtClean="0">
                <a:solidFill>
                  <a:srgbClr val="C00000"/>
                </a:solidFill>
              </a:rPr>
              <a:t> without </a:t>
            </a:r>
            <a:r>
              <a:rPr lang="en-US" dirty="0" err="1" smtClean="0">
                <a:solidFill>
                  <a:srgbClr val="C00000"/>
                </a:solidFill>
              </a:rPr>
              <a:t>Kopitar</a:t>
            </a:r>
            <a:r>
              <a:rPr lang="en-US" dirty="0" smtClean="0">
                <a:solidFill>
                  <a:srgbClr val="C00000"/>
                </a:solidFill>
              </a:rPr>
              <a:t> – 10/28/2014</a:t>
            </a:r>
            <a:endParaRPr lang="en-US"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423408080"/>
              </p:ext>
            </p:extLst>
          </p:nvPr>
        </p:nvGraphicFramePr>
        <p:xfrm>
          <a:off x="2604247" y="3436468"/>
          <a:ext cx="7078195" cy="2590800"/>
        </p:xfrm>
        <a:graphic>
          <a:graphicData uri="http://schemas.openxmlformats.org/drawingml/2006/table">
            <a:tbl>
              <a:tblPr firstRow="1" bandRow="1" bandCol="1">
                <a:tableStyleId>{7E9639D4-E3E2-4D34-9284-5A2195B3D0D7}</a:tableStyleId>
              </a:tblPr>
              <a:tblGrid>
                <a:gridCol w="2359399"/>
                <a:gridCol w="2397931"/>
                <a:gridCol w="2320865"/>
              </a:tblGrid>
              <a:tr h="192204">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2 (2 F, </a:t>
                      </a:r>
                      <a:r>
                        <a:rPr lang="en-US" dirty="0" err="1" smtClean="0"/>
                        <a:t>Gaborik</a:t>
                      </a:r>
                      <a:r>
                        <a:rPr lang="en-US" dirty="0" smtClean="0"/>
                        <a:t>, </a:t>
                      </a:r>
                      <a:r>
                        <a:rPr lang="en-US" dirty="0" err="1" smtClean="0"/>
                        <a:t>Kopitar</a:t>
                      </a:r>
                      <a:r>
                        <a:rPr lang="en-US" dirty="0" smtClean="0"/>
                        <a:t>)</a:t>
                      </a:r>
                      <a:endParaRPr lang="en-US" dirty="0"/>
                    </a:p>
                  </a:txBody>
                  <a:tcPr/>
                </a:tc>
                <a:tc>
                  <a:txBody>
                    <a:bodyPr/>
                    <a:lstStyle/>
                    <a:p>
                      <a:r>
                        <a:rPr lang="en-US" dirty="0" smtClean="0"/>
                        <a:t>$11,675,000</a:t>
                      </a:r>
                      <a:endParaRPr lang="en-US" dirty="0"/>
                    </a:p>
                  </a:txBody>
                  <a:tcPr/>
                </a:tc>
              </a:tr>
              <a:tr h="370840">
                <a:tc>
                  <a:txBody>
                    <a:bodyPr/>
                    <a:lstStyle/>
                    <a:p>
                      <a:r>
                        <a:rPr lang="en-US" dirty="0" smtClean="0"/>
                        <a:t>Injured Reserve</a:t>
                      </a:r>
                      <a:endParaRPr lang="en-US" dirty="0"/>
                    </a:p>
                  </a:txBody>
                  <a:tcPr/>
                </a:tc>
                <a:tc>
                  <a:txBody>
                    <a:bodyPr/>
                    <a:lstStyle/>
                    <a:p>
                      <a:r>
                        <a:rPr lang="en-US" dirty="0" smtClean="0"/>
                        <a:t>1 (1 F, Lewis)</a:t>
                      </a:r>
                      <a:endParaRPr lang="en-US" dirty="0"/>
                    </a:p>
                  </a:txBody>
                  <a:tcPr/>
                </a:tc>
                <a:tc>
                  <a:txBody>
                    <a:bodyPr/>
                    <a:lstStyle/>
                    <a:p>
                      <a:r>
                        <a:rPr lang="en-US" dirty="0" smtClean="0"/>
                        <a:t>$1,525,000</a:t>
                      </a:r>
                      <a:endParaRPr lang="en-US" dirty="0"/>
                    </a:p>
                  </a:txBody>
                  <a:tcPr/>
                </a:tc>
              </a:tr>
              <a:tr h="370840">
                <a:tc>
                  <a:txBody>
                    <a:bodyPr/>
                    <a:lstStyle/>
                    <a:p>
                      <a:r>
                        <a:rPr lang="en-US" dirty="0" smtClean="0"/>
                        <a:t>Suspended</a:t>
                      </a:r>
                      <a:endParaRPr lang="en-US" dirty="0"/>
                    </a:p>
                  </a:txBody>
                  <a:tcPr/>
                </a:tc>
                <a:tc>
                  <a:txBody>
                    <a:bodyPr/>
                    <a:lstStyle/>
                    <a:p>
                      <a:r>
                        <a:rPr lang="en-US" dirty="0" smtClean="0"/>
                        <a:t>1 (1 D, </a:t>
                      </a:r>
                      <a:r>
                        <a:rPr lang="en-US" dirty="0" err="1" smtClean="0"/>
                        <a:t>Voynov</a:t>
                      </a:r>
                      <a:r>
                        <a:rPr lang="en-US" dirty="0" smtClean="0"/>
                        <a:t>)</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19 (11</a:t>
                      </a:r>
                      <a:r>
                        <a:rPr lang="en-US" baseline="0" dirty="0" smtClean="0"/>
                        <a:t> F, 6 D, 2 G)</a:t>
                      </a:r>
                      <a:endParaRPr lang="en-US" dirty="0"/>
                    </a:p>
                  </a:txBody>
                  <a:tcPr/>
                </a:tc>
                <a:tc>
                  <a:txBody>
                    <a:bodyPr/>
                    <a:lstStyle/>
                    <a:p>
                      <a:r>
                        <a:rPr lang="en-US" dirty="0" smtClean="0"/>
                        <a:t>$51,125,227</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22 Active, 1 Inactive</a:t>
                      </a:r>
                    </a:p>
                  </a:txBody>
                  <a:tcPr>
                    <a:solidFill>
                      <a:schemeClr val="accent4">
                        <a:lumMod val="20000"/>
                        <a:lumOff val="80000"/>
                      </a:schemeClr>
                    </a:solidFill>
                  </a:tcPr>
                </a:tc>
                <a:tc>
                  <a:txBody>
                    <a:bodyPr/>
                    <a:lstStyle/>
                    <a:p>
                      <a:r>
                        <a:rPr lang="en-US" b="1" dirty="0" smtClean="0"/>
                        <a:t>$68,491,894</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$513,299</a:t>
                      </a:r>
                      <a:endParaRPr lang="en-US" b="1" dirty="0"/>
                    </a:p>
                  </a:txBody>
                  <a:tcPr>
                    <a:solidFill>
                      <a:schemeClr val="accent6">
                        <a:lumMod val="20000"/>
                        <a:lumOff val="80000"/>
                      </a:schemeClr>
                    </a:solidFill>
                  </a:tcPr>
                </a:tc>
              </a:tr>
            </a:tbl>
          </a:graphicData>
        </a:graphic>
      </p:graphicFrame>
      <p:pic>
        <p:nvPicPr>
          <p:cNvPr id="3" name="Picture 2"/>
          <p:cNvPicPr>
            <a:picLocks noChangeAspect="1"/>
          </p:cNvPicPr>
          <p:nvPr/>
        </p:nvPicPr>
        <p:blipFill>
          <a:blip r:embed="rId2"/>
          <a:stretch>
            <a:fillRect/>
          </a:stretch>
        </p:blipFill>
        <p:spPr>
          <a:xfrm>
            <a:off x="375396" y="1379537"/>
            <a:ext cx="8473263" cy="818915"/>
          </a:xfrm>
          <a:prstGeom prst="rect">
            <a:avLst/>
          </a:prstGeom>
        </p:spPr>
      </p:pic>
      <p:pic>
        <p:nvPicPr>
          <p:cNvPr id="4" name="Picture 3"/>
          <p:cNvPicPr>
            <a:picLocks noChangeAspect="1"/>
          </p:cNvPicPr>
          <p:nvPr/>
        </p:nvPicPr>
        <p:blipFill>
          <a:blip r:embed="rId3"/>
          <a:stretch>
            <a:fillRect/>
          </a:stretch>
        </p:blipFill>
        <p:spPr>
          <a:xfrm>
            <a:off x="3414679" y="1829120"/>
            <a:ext cx="5923095" cy="1383743"/>
          </a:xfrm>
          <a:prstGeom prst="rect">
            <a:avLst/>
          </a:prstGeom>
        </p:spPr>
      </p:pic>
      <p:sp>
        <p:nvSpPr>
          <p:cNvPr id="9" name="TextBox 8"/>
          <p:cNvSpPr txBox="1"/>
          <p:nvPr/>
        </p:nvSpPr>
        <p:spPr>
          <a:xfrm>
            <a:off x="8839145" y="1542019"/>
            <a:ext cx="1476430" cy="369332"/>
          </a:xfrm>
          <a:prstGeom prst="rect">
            <a:avLst/>
          </a:prstGeom>
          <a:noFill/>
        </p:spPr>
        <p:txBody>
          <a:bodyPr wrap="none" rtlCol="0">
            <a:spAutoFit/>
          </a:bodyPr>
          <a:lstStyle/>
          <a:p>
            <a:r>
              <a:rPr lang="en-US" smtClean="0">
                <a:hlinkClick r:id="rId4"/>
              </a:rPr>
              <a:t>kings.nhl.com</a:t>
            </a:r>
            <a:endParaRPr lang="en-US" dirty="0"/>
          </a:p>
        </p:txBody>
      </p:sp>
      <p:sp>
        <p:nvSpPr>
          <p:cNvPr id="10" name="TextBox 9"/>
          <p:cNvSpPr txBox="1"/>
          <p:nvPr/>
        </p:nvSpPr>
        <p:spPr>
          <a:xfrm>
            <a:off x="10315575" y="171450"/>
            <a:ext cx="1700213" cy="646331"/>
          </a:xfrm>
          <a:prstGeom prst="rect">
            <a:avLst/>
          </a:prstGeom>
          <a:noFill/>
        </p:spPr>
        <p:txBody>
          <a:bodyPr wrap="square" rtlCol="0">
            <a:spAutoFit/>
          </a:bodyPr>
          <a:lstStyle/>
          <a:p>
            <a:r>
              <a:rPr lang="en-US" sz="3600" b="1" dirty="0" smtClean="0">
                <a:solidFill>
                  <a:srgbClr val="C00000"/>
                </a:solidFill>
              </a:rPr>
              <a:t>21</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2557815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Emergency! – 10/30/2014</a:t>
            </a:r>
            <a:endParaRPr lang="en-US"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261962252"/>
              </p:ext>
            </p:extLst>
          </p:nvPr>
        </p:nvGraphicFramePr>
        <p:xfrm>
          <a:off x="2604247" y="3527631"/>
          <a:ext cx="7078195" cy="2961640"/>
        </p:xfrm>
        <a:graphic>
          <a:graphicData uri="http://schemas.openxmlformats.org/drawingml/2006/table">
            <a:tbl>
              <a:tblPr firstRow="1" bandRow="1" bandCol="1">
                <a:tableStyleId>{7E9639D4-E3E2-4D34-9284-5A2195B3D0D7}</a:tableStyleId>
              </a:tblPr>
              <a:tblGrid>
                <a:gridCol w="2359399"/>
                <a:gridCol w="2397931"/>
                <a:gridCol w="2320865"/>
              </a:tblGrid>
              <a:tr h="192204">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2 (2 F, </a:t>
                      </a:r>
                      <a:r>
                        <a:rPr lang="en-US" dirty="0" err="1" smtClean="0"/>
                        <a:t>Gaborik</a:t>
                      </a:r>
                      <a:r>
                        <a:rPr lang="en-US" dirty="0" smtClean="0"/>
                        <a:t>, </a:t>
                      </a:r>
                      <a:r>
                        <a:rPr lang="en-US" dirty="0" err="1" smtClean="0"/>
                        <a:t>Kopitar</a:t>
                      </a:r>
                      <a:r>
                        <a:rPr lang="en-US" dirty="0" smtClean="0"/>
                        <a:t>)</a:t>
                      </a:r>
                      <a:endParaRPr lang="en-US" dirty="0"/>
                    </a:p>
                  </a:txBody>
                  <a:tcPr/>
                </a:tc>
                <a:tc>
                  <a:txBody>
                    <a:bodyPr/>
                    <a:lstStyle/>
                    <a:p>
                      <a:r>
                        <a:rPr lang="en-US" dirty="0" smtClean="0"/>
                        <a:t>$11,675,000</a:t>
                      </a:r>
                      <a:endParaRPr lang="en-US" dirty="0"/>
                    </a:p>
                  </a:txBody>
                  <a:tcPr/>
                </a:tc>
              </a:tr>
              <a:tr h="370840">
                <a:tc>
                  <a:txBody>
                    <a:bodyPr/>
                    <a:lstStyle/>
                    <a:p>
                      <a:r>
                        <a:rPr lang="en-US" dirty="0" smtClean="0"/>
                        <a:t>Injured Reserve</a:t>
                      </a:r>
                      <a:endParaRPr lang="en-US" dirty="0"/>
                    </a:p>
                  </a:txBody>
                  <a:tcPr/>
                </a:tc>
                <a:tc>
                  <a:txBody>
                    <a:bodyPr/>
                    <a:lstStyle/>
                    <a:p>
                      <a:r>
                        <a:rPr lang="en-US" dirty="0" smtClean="0"/>
                        <a:t>1 (1 F, Lewis)</a:t>
                      </a:r>
                      <a:endParaRPr lang="en-US" dirty="0"/>
                    </a:p>
                  </a:txBody>
                  <a:tcPr/>
                </a:tc>
                <a:tc>
                  <a:txBody>
                    <a:bodyPr/>
                    <a:lstStyle/>
                    <a:p>
                      <a:r>
                        <a:rPr lang="en-US" dirty="0" smtClean="0"/>
                        <a:t>$1,525,000</a:t>
                      </a:r>
                      <a:endParaRPr lang="en-US" dirty="0"/>
                    </a:p>
                  </a:txBody>
                  <a:tcPr/>
                </a:tc>
              </a:tr>
              <a:tr h="370840">
                <a:tc>
                  <a:txBody>
                    <a:bodyPr/>
                    <a:lstStyle/>
                    <a:p>
                      <a:r>
                        <a:rPr lang="en-US" dirty="0" smtClean="0"/>
                        <a:t>Suspended</a:t>
                      </a:r>
                      <a:endParaRPr lang="en-US" dirty="0"/>
                    </a:p>
                  </a:txBody>
                  <a:tcPr/>
                </a:tc>
                <a:tc>
                  <a:txBody>
                    <a:bodyPr/>
                    <a:lstStyle/>
                    <a:p>
                      <a:r>
                        <a:rPr lang="en-US" dirty="0" smtClean="0"/>
                        <a:t>1 (1 D, </a:t>
                      </a:r>
                      <a:r>
                        <a:rPr lang="en-US" dirty="0" err="1" smtClean="0"/>
                        <a:t>Voynov</a:t>
                      </a:r>
                      <a:r>
                        <a:rPr lang="en-US" dirty="0" smtClean="0"/>
                        <a:t>)</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19 (11</a:t>
                      </a:r>
                      <a:r>
                        <a:rPr lang="en-US" baseline="0" dirty="0" smtClean="0"/>
                        <a:t> F, 6 D, 2 G)</a:t>
                      </a:r>
                      <a:endParaRPr lang="en-US" dirty="0"/>
                    </a:p>
                  </a:txBody>
                  <a:tcPr/>
                </a:tc>
                <a:tc>
                  <a:txBody>
                    <a:bodyPr/>
                    <a:lstStyle/>
                    <a:p>
                      <a:r>
                        <a:rPr lang="en-US" dirty="0" smtClean="0"/>
                        <a:t>$51,125,227</a:t>
                      </a:r>
                      <a:endParaRPr lang="en-US" dirty="0"/>
                    </a:p>
                  </a:txBody>
                  <a:tcPr/>
                </a:tc>
              </a:tr>
              <a:tr h="370840">
                <a:tc>
                  <a:txBody>
                    <a:bodyPr/>
                    <a:lstStyle/>
                    <a:p>
                      <a:r>
                        <a:rPr lang="en-US" dirty="0" smtClean="0"/>
                        <a:t>Emergency!</a:t>
                      </a:r>
                      <a:endParaRPr lang="en-US" dirty="0"/>
                    </a:p>
                  </a:txBody>
                  <a:tcPr/>
                </a:tc>
                <a:tc>
                  <a:txBody>
                    <a:bodyPr/>
                    <a:lstStyle/>
                    <a:p>
                      <a:r>
                        <a:rPr lang="en-US" dirty="0" smtClean="0"/>
                        <a:t>1 (1</a:t>
                      </a:r>
                      <a:r>
                        <a:rPr lang="en-US" baseline="0" dirty="0" smtClean="0"/>
                        <a:t> F, Van der </a:t>
                      </a:r>
                      <a:r>
                        <a:rPr lang="en-US" baseline="0" dirty="0" err="1" smtClean="0"/>
                        <a:t>Gulik</a:t>
                      </a:r>
                      <a:r>
                        <a:rPr lang="en-US" baseline="0" dirty="0" smtClean="0"/>
                        <a:t>)</a:t>
                      </a:r>
                      <a:endParaRPr lang="en-US" dirty="0"/>
                    </a:p>
                  </a:txBody>
                  <a:tcPr/>
                </a:tc>
                <a:tc>
                  <a:txBody>
                    <a:bodyPr/>
                    <a:lstStyle/>
                    <a:p>
                      <a:r>
                        <a:rPr lang="en-US" dirty="0" smtClean="0"/>
                        <a:t>$0</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22</a:t>
                      </a:r>
                      <a:r>
                        <a:rPr lang="en-US" b="1" baseline="0" dirty="0" smtClean="0"/>
                        <a:t> Active, 1 Inactive</a:t>
                      </a:r>
                      <a:endParaRPr lang="en-US" b="1" dirty="0"/>
                    </a:p>
                  </a:txBody>
                  <a:tcPr>
                    <a:solidFill>
                      <a:schemeClr val="accent4">
                        <a:lumMod val="20000"/>
                        <a:lumOff val="80000"/>
                      </a:schemeClr>
                    </a:solidFill>
                  </a:tcPr>
                </a:tc>
                <a:tc>
                  <a:txBody>
                    <a:bodyPr/>
                    <a:lstStyle/>
                    <a:p>
                      <a:r>
                        <a:rPr lang="en-US" b="1" dirty="0" smtClean="0"/>
                        <a:t>$68,491,894</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$519,559</a:t>
                      </a:r>
                      <a:endParaRPr lang="en-US" b="1" dirty="0"/>
                    </a:p>
                  </a:txBody>
                  <a:tcPr>
                    <a:solidFill>
                      <a:schemeClr val="accent6">
                        <a:lumMod val="20000"/>
                        <a:lumOff val="80000"/>
                      </a:schemeClr>
                    </a:solidFill>
                  </a:tcPr>
                </a:tc>
              </a:tr>
            </a:tbl>
          </a:graphicData>
        </a:graphic>
      </p:graphicFrame>
      <p:pic>
        <p:nvPicPr>
          <p:cNvPr id="6" name="Picture 5"/>
          <p:cNvPicPr>
            <a:picLocks noChangeAspect="1"/>
          </p:cNvPicPr>
          <p:nvPr/>
        </p:nvPicPr>
        <p:blipFill>
          <a:blip r:embed="rId2"/>
          <a:stretch>
            <a:fillRect/>
          </a:stretch>
        </p:blipFill>
        <p:spPr>
          <a:xfrm>
            <a:off x="322542" y="1339103"/>
            <a:ext cx="9359900" cy="1409700"/>
          </a:xfrm>
          <a:prstGeom prst="rect">
            <a:avLst/>
          </a:prstGeom>
        </p:spPr>
      </p:pic>
      <p:sp>
        <p:nvSpPr>
          <p:cNvPr id="8" name="TextBox 7"/>
          <p:cNvSpPr txBox="1"/>
          <p:nvPr/>
        </p:nvSpPr>
        <p:spPr>
          <a:xfrm>
            <a:off x="6096000" y="2101328"/>
            <a:ext cx="1325299" cy="369332"/>
          </a:xfrm>
          <a:prstGeom prst="rect">
            <a:avLst/>
          </a:prstGeom>
          <a:noFill/>
        </p:spPr>
        <p:txBody>
          <a:bodyPr wrap="none" rtlCol="0">
            <a:spAutoFit/>
          </a:bodyPr>
          <a:lstStyle/>
          <a:p>
            <a:r>
              <a:rPr lang="en-US" smtClean="0">
                <a:hlinkClick r:id="rId3"/>
              </a:rPr>
              <a:t>latimes.com</a:t>
            </a:r>
            <a:endParaRPr lang="en-US" dirty="0"/>
          </a:p>
        </p:txBody>
      </p:sp>
      <p:sp>
        <p:nvSpPr>
          <p:cNvPr id="10" name="TextBox 9"/>
          <p:cNvSpPr txBox="1"/>
          <p:nvPr/>
        </p:nvSpPr>
        <p:spPr>
          <a:xfrm>
            <a:off x="322542" y="2781701"/>
            <a:ext cx="8578862" cy="646331"/>
          </a:xfrm>
          <a:prstGeom prst="rect">
            <a:avLst/>
          </a:prstGeom>
          <a:noFill/>
        </p:spPr>
        <p:txBody>
          <a:bodyPr wrap="square" rtlCol="0">
            <a:spAutoFit/>
          </a:bodyPr>
          <a:lstStyle/>
          <a:p>
            <a:pPr marL="285750" indent="-285750">
              <a:buFont typeface="Arial" charset="0"/>
              <a:buChar char="•"/>
            </a:pPr>
            <a:r>
              <a:rPr lang="en-US" dirty="0" smtClean="0"/>
              <a:t>See CBA 50.10 --- This is allowed because of the Kings dressed less than 18 skaters, 2 goalies during the previous game &amp; their cap situation.</a:t>
            </a:r>
            <a:endParaRPr lang="en-US" dirty="0"/>
          </a:p>
        </p:txBody>
      </p:sp>
      <p:sp>
        <p:nvSpPr>
          <p:cNvPr id="11" name="TextBox 10"/>
          <p:cNvSpPr txBox="1"/>
          <p:nvPr/>
        </p:nvSpPr>
        <p:spPr>
          <a:xfrm>
            <a:off x="10315575" y="171450"/>
            <a:ext cx="1700213" cy="646331"/>
          </a:xfrm>
          <a:prstGeom prst="rect">
            <a:avLst/>
          </a:prstGeom>
          <a:noFill/>
        </p:spPr>
        <p:txBody>
          <a:bodyPr wrap="square" rtlCol="0">
            <a:spAutoFit/>
          </a:bodyPr>
          <a:lstStyle/>
          <a:p>
            <a:r>
              <a:rPr lang="en-US" sz="3600" b="1" dirty="0" smtClean="0">
                <a:solidFill>
                  <a:srgbClr val="C00000"/>
                </a:solidFill>
              </a:rPr>
              <a:t>23</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925963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374155"/>
            <a:ext cx="10515600" cy="1325563"/>
          </a:xfrm>
        </p:spPr>
        <p:txBody>
          <a:bodyPr/>
          <a:lstStyle/>
          <a:p>
            <a:r>
              <a:rPr lang="en-US" dirty="0" smtClean="0">
                <a:solidFill>
                  <a:srgbClr val="C00000"/>
                </a:solidFill>
              </a:rPr>
              <a:t>Breathe a little, maybe. – 10/31 – 11/5/2014</a:t>
            </a:r>
            <a:endParaRPr lang="en-US"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40439768"/>
              </p:ext>
            </p:extLst>
          </p:nvPr>
        </p:nvGraphicFramePr>
        <p:xfrm>
          <a:off x="2096616" y="3995405"/>
          <a:ext cx="7078195" cy="1849120"/>
        </p:xfrm>
        <a:graphic>
          <a:graphicData uri="http://schemas.openxmlformats.org/drawingml/2006/table">
            <a:tbl>
              <a:tblPr firstRow="1" bandRow="1" bandCol="1">
                <a:tableStyleId>{7E9639D4-E3E2-4D34-9284-5A2195B3D0D7}</a:tableStyleId>
              </a:tblPr>
              <a:tblGrid>
                <a:gridCol w="2359399"/>
                <a:gridCol w="2397931"/>
                <a:gridCol w="2320865"/>
              </a:tblGrid>
              <a:tr h="192204">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Suspended</a:t>
                      </a:r>
                      <a:endParaRPr lang="en-US" dirty="0"/>
                    </a:p>
                  </a:txBody>
                  <a:tcPr/>
                </a:tc>
                <a:tc>
                  <a:txBody>
                    <a:bodyPr/>
                    <a:lstStyle/>
                    <a:p>
                      <a:r>
                        <a:rPr lang="en-US" dirty="0" smtClean="0"/>
                        <a:t>1 (1 D, </a:t>
                      </a:r>
                      <a:r>
                        <a:rPr lang="en-US" dirty="0" err="1" smtClean="0"/>
                        <a:t>Voynov</a:t>
                      </a:r>
                      <a:r>
                        <a:rPr lang="en-US" dirty="0" smtClean="0"/>
                        <a:t>)</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22 (14</a:t>
                      </a:r>
                      <a:r>
                        <a:rPr lang="en-US" baseline="0" dirty="0" smtClean="0"/>
                        <a:t> F, 6 D, 2 G)</a:t>
                      </a:r>
                      <a:endParaRPr lang="en-US" dirty="0"/>
                    </a:p>
                  </a:txBody>
                  <a:tcPr/>
                </a:tc>
                <a:tc>
                  <a:txBody>
                    <a:bodyPr/>
                    <a:lstStyle/>
                    <a:p>
                      <a:r>
                        <a:rPr lang="en-US" dirty="0" smtClean="0"/>
                        <a:t>$64,325,227</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23 </a:t>
                      </a:r>
                      <a:r>
                        <a:rPr lang="en-US" b="1" baseline="0" dirty="0" smtClean="0"/>
                        <a:t>Active</a:t>
                      </a:r>
                      <a:endParaRPr lang="en-US" b="1" dirty="0"/>
                    </a:p>
                  </a:txBody>
                  <a:tcPr>
                    <a:solidFill>
                      <a:schemeClr val="accent4">
                        <a:lumMod val="20000"/>
                        <a:lumOff val="80000"/>
                      </a:schemeClr>
                    </a:solidFill>
                  </a:tcPr>
                </a:tc>
                <a:tc>
                  <a:txBody>
                    <a:bodyPr/>
                    <a:lstStyle/>
                    <a:p>
                      <a:r>
                        <a:rPr lang="en-US" b="1" dirty="0" smtClean="0"/>
                        <a:t>$68,491,894</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$539,289</a:t>
                      </a:r>
                      <a:endParaRPr lang="en-US" b="1" dirty="0"/>
                    </a:p>
                  </a:txBody>
                  <a:tcPr>
                    <a:solidFill>
                      <a:schemeClr val="accent6">
                        <a:lumMod val="20000"/>
                        <a:lumOff val="80000"/>
                      </a:schemeClr>
                    </a:solidFill>
                  </a:tcPr>
                </a:tc>
              </a:tr>
            </a:tbl>
          </a:graphicData>
        </a:graphic>
      </p:graphicFrame>
      <p:sp>
        <p:nvSpPr>
          <p:cNvPr id="3" name="TextBox 2"/>
          <p:cNvSpPr txBox="1"/>
          <p:nvPr/>
        </p:nvSpPr>
        <p:spPr>
          <a:xfrm>
            <a:off x="485192" y="1492898"/>
            <a:ext cx="10868608" cy="2308324"/>
          </a:xfrm>
          <a:prstGeom prst="rect">
            <a:avLst/>
          </a:prstGeom>
          <a:noFill/>
        </p:spPr>
        <p:txBody>
          <a:bodyPr wrap="square" rtlCol="0">
            <a:spAutoFit/>
          </a:bodyPr>
          <a:lstStyle/>
          <a:p>
            <a:pPr marL="285750" indent="-285750">
              <a:buFont typeface="Arial" charset="0"/>
              <a:buChar char="•"/>
            </a:pPr>
            <a:r>
              <a:rPr lang="en-US" sz="2400" dirty="0" smtClean="0"/>
              <a:t>10/31 – Lewis returns and is removed from IR.</a:t>
            </a:r>
          </a:p>
          <a:p>
            <a:pPr marL="742950" lvl="1" indent="-285750">
              <a:buFont typeface="Arial" charset="0"/>
              <a:buChar char="•"/>
            </a:pPr>
            <a:r>
              <a:rPr lang="en-US" sz="2400" dirty="0" smtClean="0"/>
              <a:t>Note that the earliest he could have returned from Long Term Injured Reserve is 11/2.</a:t>
            </a:r>
          </a:p>
          <a:p>
            <a:pPr marL="285750" indent="-285750">
              <a:buFont typeface="Arial" charset="0"/>
              <a:buChar char="•"/>
            </a:pPr>
            <a:r>
              <a:rPr lang="en-US" sz="2400" dirty="0" smtClean="0"/>
              <a:t>11/2 – </a:t>
            </a:r>
            <a:r>
              <a:rPr lang="en-US" sz="2400" dirty="0" err="1" smtClean="0"/>
              <a:t>Gaborik</a:t>
            </a:r>
            <a:r>
              <a:rPr lang="en-US" sz="2400" dirty="0" smtClean="0"/>
              <a:t> &amp; </a:t>
            </a:r>
            <a:r>
              <a:rPr lang="en-US" sz="2400" dirty="0" err="1" smtClean="0"/>
              <a:t>Kopitar</a:t>
            </a:r>
            <a:r>
              <a:rPr lang="en-US" sz="2400" dirty="0" smtClean="0"/>
              <a:t> recover.</a:t>
            </a:r>
          </a:p>
          <a:p>
            <a:pPr marL="285750" indent="-285750">
              <a:buFont typeface="Arial" charset="0"/>
              <a:buChar char="•"/>
            </a:pPr>
            <a:r>
              <a:rPr lang="en-US" sz="2400" dirty="0" smtClean="0"/>
              <a:t>11/2 – 11/5 – Jordan Nolan is suspended two games for boarding.</a:t>
            </a:r>
          </a:p>
          <a:p>
            <a:pPr marL="742950" lvl="1" indent="-285750">
              <a:buFont typeface="Arial" charset="0"/>
              <a:buChar char="•"/>
            </a:pPr>
            <a:r>
              <a:rPr lang="en-US" sz="2400" dirty="0" smtClean="0"/>
              <a:t>Because who said life was that easy?</a:t>
            </a:r>
          </a:p>
        </p:txBody>
      </p:sp>
      <p:sp>
        <p:nvSpPr>
          <p:cNvPr id="9" name="TextBox 8"/>
          <p:cNvSpPr txBox="1"/>
          <p:nvPr/>
        </p:nvSpPr>
        <p:spPr>
          <a:xfrm>
            <a:off x="10315575" y="171450"/>
            <a:ext cx="1700213" cy="646331"/>
          </a:xfrm>
          <a:prstGeom prst="rect">
            <a:avLst/>
          </a:prstGeom>
          <a:noFill/>
        </p:spPr>
        <p:txBody>
          <a:bodyPr wrap="square" rtlCol="0">
            <a:spAutoFit/>
          </a:bodyPr>
          <a:lstStyle/>
          <a:p>
            <a:r>
              <a:rPr lang="en-US" sz="3600" b="1" dirty="0" smtClean="0">
                <a:solidFill>
                  <a:srgbClr val="C00000"/>
                </a:solidFill>
              </a:rPr>
              <a:t>29</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6288402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138965"/>
            <a:ext cx="12049125" cy="1325563"/>
          </a:xfrm>
        </p:spPr>
        <p:txBody>
          <a:bodyPr>
            <a:normAutofit/>
          </a:bodyPr>
          <a:lstStyle/>
          <a:p>
            <a:r>
              <a:rPr lang="en-US" dirty="0" smtClean="0">
                <a:solidFill>
                  <a:srgbClr val="C00000"/>
                </a:solidFill>
              </a:rPr>
              <a:t>Short, but kind of better– 11/8 – 11/10/2014</a:t>
            </a:r>
            <a:endParaRPr lang="en-US"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483931133"/>
              </p:ext>
            </p:extLst>
          </p:nvPr>
        </p:nvGraphicFramePr>
        <p:xfrm>
          <a:off x="2339503" y="3588145"/>
          <a:ext cx="7078195" cy="2219960"/>
        </p:xfrm>
        <a:graphic>
          <a:graphicData uri="http://schemas.openxmlformats.org/drawingml/2006/table">
            <a:tbl>
              <a:tblPr firstRow="1" bandRow="1" bandCol="1">
                <a:tableStyleId>{7E9639D4-E3E2-4D34-9284-5A2195B3D0D7}</a:tableStyleId>
              </a:tblPr>
              <a:tblGrid>
                <a:gridCol w="2359399"/>
                <a:gridCol w="2397931"/>
                <a:gridCol w="2320865"/>
              </a:tblGrid>
              <a:tr h="0">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1 (1 D, </a:t>
                      </a:r>
                      <a:r>
                        <a:rPr lang="en-US" dirty="0" err="1" smtClean="0"/>
                        <a:t>Regehr</a:t>
                      </a:r>
                      <a:r>
                        <a:rPr lang="en-US" dirty="0" smtClean="0"/>
                        <a:t>)</a:t>
                      </a:r>
                      <a:endParaRPr lang="en-US" dirty="0"/>
                    </a:p>
                  </a:txBody>
                  <a:tcPr/>
                </a:tc>
                <a:tc>
                  <a:txBody>
                    <a:bodyPr/>
                    <a:lstStyle/>
                    <a:p>
                      <a:r>
                        <a:rPr lang="en-US" dirty="0" smtClean="0"/>
                        <a:t>$3,000,000</a:t>
                      </a:r>
                      <a:endParaRPr lang="en-US" dirty="0"/>
                    </a:p>
                  </a:txBody>
                  <a:tcPr/>
                </a:tc>
              </a:tr>
              <a:tr h="370840">
                <a:tc>
                  <a:txBody>
                    <a:bodyPr/>
                    <a:lstStyle/>
                    <a:p>
                      <a:r>
                        <a:rPr lang="en-US" dirty="0" smtClean="0"/>
                        <a:t>Suspended</a:t>
                      </a:r>
                      <a:endParaRPr lang="en-US" dirty="0"/>
                    </a:p>
                  </a:txBody>
                  <a:tcPr/>
                </a:tc>
                <a:tc>
                  <a:txBody>
                    <a:bodyPr/>
                    <a:lstStyle/>
                    <a:p>
                      <a:r>
                        <a:rPr lang="en-US" dirty="0" smtClean="0"/>
                        <a:t>1 (1 D, </a:t>
                      </a:r>
                      <a:r>
                        <a:rPr lang="en-US" dirty="0" err="1" smtClean="0"/>
                        <a:t>Voynov</a:t>
                      </a:r>
                      <a:r>
                        <a:rPr lang="en-US" dirty="0" smtClean="0"/>
                        <a:t>)</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21 (14</a:t>
                      </a:r>
                      <a:r>
                        <a:rPr lang="en-US" baseline="0" dirty="0" smtClean="0"/>
                        <a:t> F, 5 D, 2 G)</a:t>
                      </a:r>
                      <a:endParaRPr lang="en-US" dirty="0"/>
                    </a:p>
                  </a:txBody>
                  <a:tcPr/>
                </a:tc>
                <a:tc>
                  <a:txBody>
                    <a:bodyPr/>
                    <a:lstStyle/>
                    <a:p>
                      <a:r>
                        <a:rPr lang="en-US" dirty="0" smtClean="0"/>
                        <a:t>$61,325,227</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23 </a:t>
                      </a:r>
                      <a:r>
                        <a:rPr lang="en-US" b="1" baseline="0" dirty="0" smtClean="0"/>
                        <a:t>Active</a:t>
                      </a:r>
                      <a:endParaRPr lang="en-US" b="1" dirty="0"/>
                    </a:p>
                  </a:txBody>
                  <a:tcPr>
                    <a:solidFill>
                      <a:schemeClr val="accent4">
                        <a:lumMod val="20000"/>
                        <a:lumOff val="80000"/>
                      </a:schemeClr>
                    </a:solidFill>
                  </a:tcPr>
                </a:tc>
                <a:tc>
                  <a:txBody>
                    <a:bodyPr/>
                    <a:lstStyle/>
                    <a:p>
                      <a:r>
                        <a:rPr lang="en-US" b="1" dirty="0" smtClean="0"/>
                        <a:t>$68,491,894</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$556,913</a:t>
                      </a:r>
                      <a:endParaRPr lang="en-US" b="1" dirty="0"/>
                    </a:p>
                  </a:txBody>
                  <a:tcPr>
                    <a:solidFill>
                      <a:schemeClr val="accent6">
                        <a:lumMod val="20000"/>
                        <a:lumOff val="80000"/>
                      </a:schemeClr>
                    </a:solidFill>
                  </a:tcPr>
                </a:tc>
              </a:tr>
            </a:tbl>
          </a:graphicData>
        </a:graphic>
      </p:graphicFrame>
      <p:pic>
        <p:nvPicPr>
          <p:cNvPr id="6" name="Picture 5"/>
          <p:cNvPicPr>
            <a:picLocks noChangeAspect="1"/>
          </p:cNvPicPr>
          <p:nvPr/>
        </p:nvPicPr>
        <p:blipFill>
          <a:blip r:embed="rId2"/>
          <a:stretch>
            <a:fillRect/>
          </a:stretch>
        </p:blipFill>
        <p:spPr>
          <a:xfrm>
            <a:off x="296862" y="1376719"/>
            <a:ext cx="9755778" cy="1223606"/>
          </a:xfrm>
          <a:prstGeom prst="rect">
            <a:avLst/>
          </a:prstGeom>
        </p:spPr>
      </p:pic>
      <p:sp>
        <p:nvSpPr>
          <p:cNvPr id="7" name="TextBox 6"/>
          <p:cNvSpPr txBox="1"/>
          <p:nvPr/>
        </p:nvSpPr>
        <p:spPr>
          <a:xfrm>
            <a:off x="10052640" y="1663094"/>
            <a:ext cx="1476430" cy="369332"/>
          </a:xfrm>
          <a:prstGeom prst="rect">
            <a:avLst/>
          </a:prstGeom>
          <a:noFill/>
        </p:spPr>
        <p:txBody>
          <a:bodyPr wrap="none" rtlCol="0">
            <a:spAutoFit/>
          </a:bodyPr>
          <a:lstStyle/>
          <a:p>
            <a:r>
              <a:rPr lang="en-US" smtClean="0">
                <a:hlinkClick r:id="rId3"/>
              </a:rPr>
              <a:t>kings.nhl.com</a:t>
            </a:r>
            <a:endParaRPr lang="en-US" dirty="0"/>
          </a:p>
        </p:txBody>
      </p:sp>
      <p:sp>
        <p:nvSpPr>
          <p:cNvPr id="8" name="TextBox 7"/>
          <p:cNvSpPr txBox="1"/>
          <p:nvPr/>
        </p:nvSpPr>
        <p:spPr>
          <a:xfrm>
            <a:off x="10315575" y="171450"/>
            <a:ext cx="1700213" cy="646331"/>
          </a:xfrm>
          <a:prstGeom prst="rect">
            <a:avLst/>
          </a:prstGeom>
          <a:noFill/>
        </p:spPr>
        <p:txBody>
          <a:bodyPr wrap="square" rtlCol="0">
            <a:spAutoFit/>
          </a:bodyPr>
          <a:lstStyle/>
          <a:p>
            <a:r>
              <a:rPr lang="en-US" sz="3600" b="1" dirty="0" smtClean="0">
                <a:solidFill>
                  <a:srgbClr val="C00000"/>
                </a:solidFill>
              </a:rPr>
              <a:t>34</a:t>
            </a:r>
            <a:r>
              <a:rPr lang="en-US" sz="3600" dirty="0" smtClean="0">
                <a:solidFill>
                  <a:srgbClr val="C00000"/>
                </a:solidFill>
              </a:rPr>
              <a:t>/186</a:t>
            </a:r>
            <a:endParaRPr lang="en-US" sz="3600" dirty="0">
              <a:solidFill>
                <a:srgbClr val="C00000"/>
              </a:solidFill>
            </a:endParaRPr>
          </a:p>
        </p:txBody>
      </p:sp>
      <p:pic>
        <p:nvPicPr>
          <p:cNvPr id="4" name="Picture 3"/>
          <p:cNvPicPr>
            <a:picLocks noChangeAspect="1"/>
          </p:cNvPicPr>
          <p:nvPr/>
        </p:nvPicPr>
        <p:blipFill>
          <a:blip r:embed="rId4"/>
          <a:stretch>
            <a:fillRect/>
          </a:stretch>
        </p:blipFill>
        <p:spPr>
          <a:xfrm>
            <a:off x="2950192" y="2092540"/>
            <a:ext cx="8369300" cy="1066800"/>
          </a:xfrm>
          <a:prstGeom prst="rect">
            <a:avLst/>
          </a:prstGeom>
        </p:spPr>
      </p:pic>
    </p:spTree>
    <p:extLst>
      <p:ext uri="{BB962C8B-B14F-4D97-AF65-F5344CB8AC3E}">
        <p14:creationId xmlns:p14="http://schemas.microsoft.com/office/powerpoint/2010/main" val="1702350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C00000"/>
                </a:solidFill>
              </a:rPr>
              <a:t>McJes</a:t>
            </a:r>
            <a:r>
              <a:rPr lang="en-US" dirty="0" smtClean="0">
                <a:solidFill>
                  <a:srgbClr val="C00000"/>
                </a:solidFill>
              </a:rPr>
              <a:t>-</a:t>
            </a:r>
            <a:r>
              <a:rPr lang="is-IS" dirty="0" smtClean="0">
                <a:solidFill>
                  <a:srgbClr val="C00000"/>
                </a:solidFill>
              </a:rPr>
              <a:t>…</a:t>
            </a:r>
            <a:r>
              <a:rPr lang="en-US" dirty="0" smtClean="0">
                <a:solidFill>
                  <a:srgbClr val="C00000"/>
                </a:solidFill>
              </a:rPr>
              <a:t>Bain – 11/11/2014</a:t>
            </a:r>
            <a:endParaRPr lang="en-US"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257440800"/>
              </p:ext>
            </p:extLst>
          </p:nvPr>
        </p:nvGraphicFramePr>
        <p:xfrm>
          <a:off x="2368078" y="2879665"/>
          <a:ext cx="7078195" cy="2219960"/>
        </p:xfrm>
        <a:graphic>
          <a:graphicData uri="http://schemas.openxmlformats.org/drawingml/2006/table">
            <a:tbl>
              <a:tblPr firstRow="1" bandRow="1" bandCol="1">
                <a:tableStyleId>{7E9639D4-E3E2-4D34-9284-5A2195B3D0D7}</a:tableStyleId>
              </a:tblPr>
              <a:tblGrid>
                <a:gridCol w="2575397"/>
                <a:gridCol w="2181933"/>
                <a:gridCol w="2320865"/>
              </a:tblGrid>
              <a:tr h="0">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1 (1 D, </a:t>
                      </a:r>
                      <a:r>
                        <a:rPr lang="en-US" dirty="0" err="1" smtClean="0"/>
                        <a:t>Regehr</a:t>
                      </a:r>
                      <a:r>
                        <a:rPr lang="en-US" dirty="0" smtClean="0"/>
                        <a:t>)</a:t>
                      </a:r>
                      <a:endParaRPr lang="en-US" dirty="0"/>
                    </a:p>
                  </a:txBody>
                  <a:tcPr/>
                </a:tc>
                <a:tc>
                  <a:txBody>
                    <a:bodyPr/>
                    <a:lstStyle/>
                    <a:p>
                      <a:r>
                        <a:rPr lang="en-US" dirty="0" smtClean="0"/>
                        <a:t>$3,000,000</a:t>
                      </a:r>
                      <a:endParaRPr lang="en-US" dirty="0"/>
                    </a:p>
                  </a:txBody>
                  <a:tcPr/>
                </a:tc>
              </a:tr>
              <a:tr h="370840">
                <a:tc>
                  <a:txBody>
                    <a:bodyPr/>
                    <a:lstStyle/>
                    <a:p>
                      <a:r>
                        <a:rPr lang="en-US" dirty="0" smtClean="0"/>
                        <a:t>Suspended,</a:t>
                      </a:r>
                      <a:r>
                        <a:rPr lang="en-US" baseline="0" dirty="0" smtClean="0"/>
                        <a:t> Non-Roster</a:t>
                      </a:r>
                      <a:endParaRPr lang="en-US" dirty="0"/>
                    </a:p>
                  </a:txBody>
                  <a:tcPr/>
                </a:tc>
                <a:tc>
                  <a:txBody>
                    <a:bodyPr/>
                    <a:lstStyle/>
                    <a:p>
                      <a:r>
                        <a:rPr lang="en-US" dirty="0" smtClean="0"/>
                        <a:t>1 (1 D, </a:t>
                      </a:r>
                      <a:r>
                        <a:rPr lang="en-US" dirty="0" err="1" smtClean="0"/>
                        <a:t>Voynov</a:t>
                      </a:r>
                      <a:r>
                        <a:rPr lang="en-US" dirty="0" smtClean="0"/>
                        <a:t>)</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21 (14</a:t>
                      </a:r>
                      <a:r>
                        <a:rPr lang="en-US" baseline="0" dirty="0" smtClean="0"/>
                        <a:t> F, 6 D, 2 G)</a:t>
                      </a:r>
                      <a:endParaRPr lang="en-US" dirty="0"/>
                    </a:p>
                  </a:txBody>
                  <a:tcPr/>
                </a:tc>
                <a:tc>
                  <a:txBody>
                    <a:bodyPr/>
                    <a:lstStyle/>
                    <a:p>
                      <a:r>
                        <a:rPr lang="en-US" dirty="0" smtClean="0"/>
                        <a:t>$61,771,732</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23 </a:t>
                      </a:r>
                      <a:r>
                        <a:rPr lang="en-US" b="1" baseline="0" dirty="0" smtClean="0"/>
                        <a:t>Active, 1 Inactive</a:t>
                      </a:r>
                      <a:endParaRPr lang="en-US" b="1" dirty="0"/>
                    </a:p>
                  </a:txBody>
                  <a:tcPr>
                    <a:solidFill>
                      <a:schemeClr val="accent4">
                        <a:lumMod val="20000"/>
                        <a:lumOff val="80000"/>
                      </a:schemeClr>
                    </a:solidFill>
                  </a:tcPr>
                </a:tc>
                <a:tc>
                  <a:txBody>
                    <a:bodyPr/>
                    <a:lstStyle/>
                    <a:p>
                      <a:r>
                        <a:rPr lang="en-US" b="1" dirty="0" smtClean="0"/>
                        <a:t>$68,938,399</a:t>
                      </a:r>
                      <a:endParaRPr lang="en-US" b="1" dirty="0"/>
                    </a:p>
                  </a:txBody>
                  <a:tcPr>
                    <a:solidFill>
                      <a:schemeClr val="accent4">
                        <a:lumMod val="20000"/>
                        <a:lumOff val="80000"/>
                      </a:schemeClr>
                    </a:solidFill>
                  </a:tcPr>
                </a:tc>
              </a:tr>
              <a:tr h="370840">
                <a:tc>
                  <a:txBody>
                    <a:bodyPr/>
                    <a:lstStyle/>
                    <a:p>
                      <a:r>
                        <a:rPr lang="en-US" b="1" dirty="0" smtClean="0"/>
                        <a:t>Space</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$14,196</a:t>
                      </a:r>
                      <a:endParaRPr lang="en-US" b="1" dirty="0"/>
                    </a:p>
                  </a:txBody>
                  <a:tcPr>
                    <a:solidFill>
                      <a:schemeClr val="accent6">
                        <a:lumMod val="20000"/>
                        <a:lumOff val="80000"/>
                      </a:schemeClr>
                    </a:solidFill>
                  </a:tcPr>
                </a:tc>
              </a:tr>
            </a:tbl>
          </a:graphicData>
        </a:graphic>
      </p:graphicFrame>
      <p:pic>
        <p:nvPicPr>
          <p:cNvPr id="3" name="Picture 2"/>
          <p:cNvPicPr>
            <a:picLocks noChangeAspect="1"/>
          </p:cNvPicPr>
          <p:nvPr/>
        </p:nvPicPr>
        <p:blipFill>
          <a:blip r:embed="rId2"/>
          <a:stretch>
            <a:fillRect/>
          </a:stretch>
        </p:blipFill>
        <p:spPr>
          <a:xfrm>
            <a:off x="460375" y="1354137"/>
            <a:ext cx="6417130" cy="856695"/>
          </a:xfrm>
          <a:prstGeom prst="rect">
            <a:avLst/>
          </a:prstGeom>
        </p:spPr>
      </p:pic>
      <p:pic>
        <p:nvPicPr>
          <p:cNvPr id="8" name="Picture 7"/>
          <p:cNvPicPr>
            <a:picLocks noChangeAspect="1"/>
          </p:cNvPicPr>
          <p:nvPr/>
        </p:nvPicPr>
        <p:blipFill>
          <a:blip r:embed="rId3"/>
          <a:stretch>
            <a:fillRect/>
          </a:stretch>
        </p:blipFill>
        <p:spPr>
          <a:xfrm>
            <a:off x="838200" y="2160032"/>
            <a:ext cx="11209326" cy="487362"/>
          </a:xfrm>
          <a:prstGeom prst="rect">
            <a:avLst/>
          </a:prstGeom>
        </p:spPr>
      </p:pic>
      <p:sp>
        <p:nvSpPr>
          <p:cNvPr id="9" name="Rectangle 8"/>
          <p:cNvSpPr/>
          <p:nvPr/>
        </p:nvSpPr>
        <p:spPr>
          <a:xfrm>
            <a:off x="6681732" y="1808767"/>
            <a:ext cx="1476430" cy="369332"/>
          </a:xfrm>
          <a:prstGeom prst="rect">
            <a:avLst/>
          </a:prstGeom>
        </p:spPr>
        <p:txBody>
          <a:bodyPr wrap="none">
            <a:spAutoFit/>
          </a:bodyPr>
          <a:lstStyle/>
          <a:p>
            <a:r>
              <a:rPr lang="en-US" dirty="0" smtClean="0">
                <a:hlinkClick r:id="rId4"/>
              </a:rPr>
              <a:t>kings.nhl.com</a:t>
            </a:r>
            <a:endParaRPr lang="en-US" dirty="0"/>
          </a:p>
        </p:txBody>
      </p:sp>
      <p:sp>
        <p:nvSpPr>
          <p:cNvPr id="11" name="TextBox 10"/>
          <p:cNvSpPr txBox="1"/>
          <p:nvPr/>
        </p:nvSpPr>
        <p:spPr>
          <a:xfrm>
            <a:off x="10315575" y="171450"/>
            <a:ext cx="1700213" cy="646331"/>
          </a:xfrm>
          <a:prstGeom prst="rect">
            <a:avLst/>
          </a:prstGeom>
          <a:noFill/>
        </p:spPr>
        <p:txBody>
          <a:bodyPr wrap="square" rtlCol="0">
            <a:spAutoFit/>
          </a:bodyPr>
          <a:lstStyle/>
          <a:p>
            <a:r>
              <a:rPr lang="en-US" sz="3600" b="1" dirty="0" smtClean="0">
                <a:solidFill>
                  <a:srgbClr val="C00000"/>
                </a:solidFill>
              </a:rPr>
              <a:t>35</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003309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C00000"/>
                </a:solidFill>
              </a:rPr>
              <a:t>Voynov</a:t>
            </a:r>
            <a:r>
              <a:rPr lang="en-US" dirty="0" smtClean="0">
                <a:solidFill>
                  <a:srgbClr val="C00000"/>
                </a:solidFill>
              </a:rPr>
              <a:t> Relief – 11/21/2014</a:t>
            </a:r>
            <a:endParaRPr lang="en-US"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652504834"/>
              </p:ext>
            </p:extLst>
          </p:nvPr>
        </p:nvGraphicFramePr>
        <p:xfrm>
          <a:off x="2195085" y="3931045"/>
          <a:ext cx="7078195" cy="2219960"/>
        </p:xfrm>
        <a:graphic>
          <a:graphicData uri="http://schemas.openxmlformats.org/drawingml/2006/table">
            <a:tbl>
              <a:tblPr firstRow="1" bandRow="1" bandCol="1">
                <a:tableStyleId>{7E9639D4-E3E2-4D34-9284-5A2195B3D0D7}</a:tableStyleId>
              </a:tblPr>
              <a:tblGrid>
                <a:gridCol w="2359399"/>
                <a:gridCol w="2397931"/>
                <a:gridCol w="2320865"/>
              </a:tblGrid>
              <a:tr h="0">
                <a:tc>
                  <a:txBody>
                    <a:bodyPr/>
                    <a:lstStyle/>
                    <a:p>
                      <a:r>
                        <a:rPr lang="en-US" dirty="0" smtClean="0"/>
                        <a:t>Status</a:t>
                      </a:r>
                      <a:endParaRPr lang="en-US" dirty="0"/>
                    </a:p>
                  </a:txBody>
                  <a:tcPr/>
                </a:tc>
                <a:tc>
                  <a:txBody>
                    <a:bodyPr/>
                    <a:lstStyle/>
                    <a:p>
                      <a:r>
                        <a:rPr lang="en-US" dirty="0" smtClean="0"/>
                        <a:t>Spots</a:t>
                      </a:r>
                      <a:endParaRPr lang="en-US" dirty="0"/>
                    </a:p>
                  </a:txBody>
                  <a:tcPr/>
                </a:tc>
                <a:tc>
                  <a:txBody>
                    <a:bodyPr/>
                    <a:lstStyle/>
                    <a:p>
                      <a:r>
                        <a:rPr lang="en-US" dirty="0" smtClean="0"/>
                        <a:t>Cap</a:t>
                      </a:r>
                      <a:endParaRPr lang="en-US" dirty="0"/>
                    </a:p>
                  </a:txBody>
                  <a:tcPr/>
                </a:tc>
              </a:tr>
              <a:tr h="370840">
                <a:tc>
                  <a:txBody>
                    <a:bodyPr/>
                    <a:lstStyle/>
                    <a:p>
                      <a:r>
                        <a:rPr lang="en-US" dirty="0" smtClean="0"/>
                        <a:t>Injured</a:t>
                      </a:r>
                      <a:endParaRPr lang="en-US" dirty="0"/>
                    </a:p>
                  </a:txBody>
                  <a:tcPr/>
                </a:tc>
                <a:tc>
                  <a:txBody>
                    <a:bodyPr/>
                    <a:lstStyle/>
                    <a:p>
                      <a:r>
                        <a:rPr lang="en-US" dirty="0" smtClean="0"/>
                        <a:t>1 (1 </a:t>
                      </a:r>
                      <a:r>
                        <a:rPr lang="en-US" dirty="0" smtClean="0"/>
                        <a:t>F, </a:t>
                      </a:r>
                      <a:r>
                        <a:rPr lang="en-US" dirty="0" smtClean="0"/>
                        <a:t>Martinez)</a:t>
                      </a:r>
                      <a:endParaRPr lang="en-US" dirty="0"/>
                    </a:p>
                  </a:txBody>
                  <a:tcPr/>
                </a:tc>
                <a:tc>
                  <a:txBody>
                    <a:bodyPr/>
                    <a:lstStyle/>
                    <a:p>
                      <a:r>
                        <a:rPr lang="en-US" dirty="0" smtClean="0"/>
                        <a:t>$1,100,000</a:t>
                      </a:r>
                      <a:endParaRPr lang="en-US" dirty="0"/>
                    </a:p>
                  </a:txBody>
                  <a:tcPr/>
                </a:tc>
              </a:tr>
              <a:tr h="370840">
                <a:tc>
                  <a:txBody>
                    <a:bodyPr/>
                    <a:lstStyle/>
                    <a:p>
                      <a:r>
                        <a:rPr lang="en-US" dirty="0" smtClean="0"/>
                        <a:t>LTIR</a:t>
                      </a:r>
                      <a:endParaRPr lang="en-US" dirty="0"/>
                    </a:p>
                  </a:txBody>
                  <a:tcPr/>
                </a:tc>
                <a:tc>
                  <a:txBody>
                    <a:bodyPr/>
                    <a:lstStyle/>
                    <a:p>
                      <a:r>
                        <a:rPr lang="en-US" dirty="0" smtClean="0"/>
                        <a:t>1 (1 D, </a:t>
                      </a:r>
                      <a:r>
                        <a:rPr lang="en-US" dirty="0" err="1" smtClean="0"/>
                        <a:t>Voynov</a:t>
                      </a:r>
                      <a:r>
                        <a:rPr lang="en-US" dirty="0" smtClean="0"/>
                        <a:t>)</a:t>
                      </a:r>
                      <a:endParaRPr lang="en-US" dirty="0"/>
                    </a:p>
                  </a:txBody>
                  <a:tcPr/>
                </a:tc>
                <a:tc>
                  <a:txBody>
                    <a:bodyPr/>
                    <a:lstStyle/>
                    <a:p>
                      <a:r>
                        <a:rPr lang="en-US" dirty="0" smtClean="0"/>
                        <a:t>$4,166,667</a:t>
                      </a:r>
                      <a:endParaRPr lang="en-US" dirty="0"/>
                    </a:p>
                  </a:txBody>
                  <a:tcPr/>
                </a:tc>
              </a:tr>
              <a:tr h="370840">
                <a:tc>
                  <a:txBody>
                    <a:bodyPr/>
                    <a:lstStyle/>
                    <a:p>
                      <a:r>
                        <a:rPr lang="en-US" dirty="0" smtClean="0"/>
                        <a:t>Active, Healthy</a:t>
                      </a:r>
                      <a:endParaRPr lang="en-US" dirty="0"/>
                    </a:p>
                  </a:txBody>
                  <a:tcPr/>
                </a:tc>
                <a:tc>
                  <a:txBody>
                    <a:bodyPr/>
                    <a:lstStyle/>
                    <a:p>
                      <a:r>
                        <a:rPr lang="en-US" dirty="0" smtClean="0"/>
                        <a:t>22 (</a:t>
                      </a:r>
                      <a:r>
                        <a:rPr lang="en-US" dirty="0" smtClean="0"/>
                        <a:t>13</a:t>
                      </a:r>
                      <a:r>
                        <a:rPr lang="en-US" baseline="0" dirty="0" smtClean="0"/>
                        <a:t> </a:t>
                      </a:r>
                      <a:r>
                        <a:rPr lang="en-US" baseline="0" dirty="0" smtClean="0"/>
                        <a:t>F</a:t>
                      </a:r>
                      <a:r>
                        <a:rPr lang="en-US" baseline="0" smtClean="0"/>
                        <a:t>, </a:t>
                      </a:r>
                      <a:r>
                        <a:rPr lang="en-US" baseline="0" smtClean="0"/>
                        <a:t>7 </a:t>
                      </a:r>
                      <a:r>
                        <a:rPr lang="en-US" baseline="0" dirty="0" smtClean="0"/>
                        <a:t>D, 2 G)</a:t>
                      </a:r>
                      <a:endParaRPr lang="en-US" dirty="0"/>
                    </a:p>
                  </a:txBody>
                  <a:tcPr/>
                </a:tc>
                <a:tc>
                  <a:txBody>
                    <a:bodyPr/>
                    <a:lstStyle/>
                    <a:p>
                      <a:r>
                        <a:rPr lang="en-US" dirty="0" smtClean="0"/>
                        <a:t>$63,671,732</a:t>
                      </a:r>
                      <a:endParaRPr lang="en-US" dirty="0"/>
                    </a:p>
                  </a:txBody>
                  <a:tcPr/>
                </a:tc>
              </a:tr>
              <a:tr h="370840">
                <a:tc>
                  <a:txBody>
                    <a:bodyPr/>
                    <a:lstStyle/>
                    <a:p>
                      <a:r>
                        <a:rPr lang="en-US" b="1" dirty="0" smtClean="0"/>
                        <a:t>All</a:t>
                      </a:r>
                      <a:endParaRPr lang="en-US" b="1" dirty="0"/>
                    </a:p>
                  </a:txBody>
                  <a:tcPr>
                    <a:solidFill>
                      <a:schemeClr val="accent4">
                        <a:lumMod val="20000"/>
                        <a:lumOff val="80000"/>
                      </a:schemeClr>
                    </a:solidFill>
                  </a:tcPr>
                </a:tc>
                <a:tc>
                  <a:txBody>
                    <a:bodyPr/>
                    <a:lstStyle/>
                    <a:p>
                      <a:r>
                        <a:rPr lang="en-US" b="1" dirty="0" smtClean="0"/>
                        <a:t>23 </a:t>
                      </a:r>
                      <a:r>
                        <a:rPr lang="en-US" b="1" baseline="0" dirty="0" smtClean="0"/>
                        <a:t>Active, 1 Inactive</a:t>
                      </a:r>
                      <a:endParaRPr lang="en-US" b="1" dirty="0"/>
                    </a:p>
                  </a:txBody>
                  <a:tcPr>
                    <a:solidFill>
                      <a:schemeClr val="accent4">
                        <a:lumMod val="20000"/>
                        <a:lumOff val="80000"/>
                      </a:schemeClr>
                    </a:solidFill>
                  </a:tcPr>
                </a:tc>
                <a:tc>
                  <a:txBody>
                    <a:bodyPr/>
                    <a:lstStyle/>
                    <a:p>
                      <a:r>
                        <a:rPr lang="en-US" b="1" dirty="0" smtClean="0"/>
                        <a:t>$68,938,399</a:t>
                      </a:r>
                      <a:endParaRPr lang="en-US" b="1" dirty="0"/>
                    </a:p>
                  </a:txBody>
                  <a:tcPr>
                    <a:solidFill>
                      <a:schemeClr val="accent4">
                        <a:lumMod val="20000"/>
                        <a:lumOff val="80000"/>
                      </a:schemeClr>
                    </a:solidFill>
                  </a:tcPr>
                </a:tc>
              </a:tr>
              <a:tr h="370840">
                <a:tc>
                  <a:txBody>
                    <a:bodyPr/>
                    <a:lstStyle/>
                    <a:p>
                      <a:r>
                        <a:rPr lang="en-US" b="1" dirty="0" smtClean="0"/>
                        <a:t>New Upper Limit</a:t>
                      </a:r>
                      <a:endParaRPr lang="en-US" b="1" dirty="0"/>
                    </a:p>
                  </a:txBody>
                  <a:tcPr>
                    <a:solidFill>
                      <a:schemeClr val="accent6">
                        <a:lumMod val="20000"/>
                        <a:lumOff val="80000"/>
                      </a:schemeClr>
                    </a:solidFill>
                  </a:tcPr>
                </a:tc>
                <a:tc>
                  <a:txBody>
                    <a:bodyPr/>
                    <a:lstStyle/>
                    <a:p>
                      <a:endParaRPr lang="en-US" b="1" dirty="0"/>
                    </a:p>
                  </a:txBody>
                  <a:tcPr>
                    <a:solidFill>
                      <a:schemeClr val="accent6">
                        <a:lumMod val="20000"/>
                        <a:lumOff val="80000"/>
                      </a:schemeClr>
                    </a:solidFill>
                  </a:tcPr>
                </a:tc>
                <a:tc>
                  <a:txBody>
                    <a:bodyPr/>
                    <a:lstStyle/>
                    <a:p>
                      <a:r>
                        <a:rPr lang="en-US" b="1" dirty="0" smtClean="0"/>
                        <a:t>$73,105,066</a:t>
                      </a:r>
                      <a:endParaRPr lang="en-US" b="1" dirty="0"/>
                    </a:p>
                  </a:txBody>
                  <a:tcPr>
                    <a:solidFill>
                      <a:schemeClr val="accent6">
                        <a:lumMod val="20000"/>
                        <a:lumOff val="80000"/>
                      </a:schemeClr>
                    </a:solidFill>
                  </a:tcPr>
                </a:tc>
              </a:tr>
            </a:tbl>
          </a:graphicData>
        </a:graphic>
      </p:graphicFrame>
      <p:pic>
        <p:nvPicPr>
          <p:cNvPr id="4" name="Picture 3"/>
          <p:cNvPicPr>
            <a:picLocks noChangeAspect="1"/>
          </p:cNvPicPr>
          <p:nvPr/>
        </p:nvPicPr>
        <p:blipFill>
          <a:blip r:embed="rId2"/>
          <a:stretch>
            <a:fillRect/>
          </a:stretch>
        </p:blipFill>
        <p:spPr>
          <a:xfrm>
            <a:off x="295275" y="1471611"/>
            <a:ext cx="9882192" cy="1185863"/>
          </a:xfrm>
          <a:prstGeom prst="rect">
            <a:avLst/>
          </a:prstGeom>
        </p:spPr>
      </p:pic>
      <p:pic>
        <p:nvPicPr>
          <p:cNvPr id="6" name="Picture 5"/>
          <p:cNvPicPr>
            <a:picLocks noChangeAspect="1"/>
          </p:cNvPicPr>
          <p:nvPr/>
        </p:nvPicPr>
        <p:blipFill>
          <a:blip r:embed="rId3"/>
          <a:stretch>
            <a:fillRect/>
          </a:stretch>
        </p:blipFill>
        <p:spPr>
          <a:xfrm>
            <a:off x="747711" y="2640010"/>
            <a:ext cx="9972942" cy="1106487"/>
          </a:xfrm>
          <a:prstGeom prst="rect">
            <a:avLst/>
          </a:prstGeom>
        </p:spPr>
      </p:pic>
      <p:sp>
        <p:nvSpPr>
          <p:cNvPr id="7" name="TextBox 6"/>
          <p:cNvSpPr txBox="1"/>
          <p:nvPr/>
        </p:nvSpPr>
        <p:spPr>
          <a:xfrm>
            <a:off x="10106029" y="1762402"/>
            <a:ext cx="941027" cy="369332"/>
          </a:xfrm>
          <a:prstGeom prst="rect">
            <a:avLst/>
          </a:prstGeom>
          <a:noFill/>
        </p:spPr>
        <p:txBody>
          <a:bodyPr wrap="none" rtlCol="0">
            <a:spAutoFit/>
          </a:bodyPr>
          <a:lstStyle/>
          <a:p>
            <a:r>
              <a:rPr lang="en-US" dirty="0" smtClean="0">
                <a:hlinkClick r:id="rId4"/>
              </a:rPr>
              <a:t>nhl.com</a:t>
            </a:r>
            <a:endParaRPr lang="en-US" dirty="0"/>
          </a:p>
        </p:txBody>
      </p:sp>
      <p:sp>
        <p:nvSpPr>
          <p:cNvPr id="11" name="TextBox 10"/>
          <p:cNvSpPr txBox="1"/>
          <p:nvPr/>
        </p:nvSpPr>
        <p:spPr>
          <a:xfrm>
            <a:off x="10315575" y="171450"/>
            <a:ext cx="1700213" cy="646331"/>
          </a:xfrm>
          <a:prstGeom prst="rect">
            <a:avLst/>
          </a:prstGeom>
          <a:noFill/>
        </p:spPr>
        <p:txBody>
          <a:bodyPr wrap="square" rtlCol="0">
            <a:spAutoFit/>
          </a:bodyPr>
          <a:lstStyle/>
          <a:p>
            <a:r>
              <a:rPr lang="en-US" sz="3600" b="1" dirty="0" smtClean="0">
                <a:solidFill>
                  <a:srgbClr val="C00000"/>
                </a:solidFill>
              </a:rPr>
              <a:t>45</a:t>
            </a:r>
            <a:r>
              <a:rPr lang="en-US" sz="3600" dirty="0" smtClean="0">
                <a:solidFill>
                  <a:srgbClr val="C00000"/>
                </a:solidFill>
              </a:rPr>
              <a:t>/186</a:t>
            </a:r>
            <a:endParaRPr lang="en-US" sz="3600" dirty="0">
              <a:solidFill>
                <a:srgbClr val="C00000"/>
              </a:solidFill>
            </a:endParaRPr>
          </a:p>
        </p:txBody>
      </p:sp>
    </p:spTree>
    <p:extLst>
      <p:ext uri="{BB962C8B-B14F-4D97-AF65-F5344CB8AC3E}">
        <p14:creationId xmlns:p14="http://schemas.microsoft.com/office/powerpoint/2010/main" val="1432759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Conclusions</a:t>
            </a:r>
            <a:endParaRPr lang="en-US" dirty="0">
              <a:solidFill>
                <a:srgbClr val="C00000"/>
              </a:solidFill>
            </a:endParaRPr>
          </a:p>
        </p:txBody>
      </p:sp>
      <p:sp>
        <p:nvSpPr>
          <p:cNvPr id="3" name="TextBox 2"/>
          <p:cNvSpPr txBox="1"/>
          <p:nvPr/>
        </p:nvSpPr>
        <p:spPr>
          <a:xfrm>
            <a:off x="838200" y="2085975"/>
            <a:ext cx="10729913" cy="3416320"/>
          </a:xfrm>
          <a:prstGeom prst="rect">
            <a:avLst/>
          </a:prstGeom>
          <a:noFill/>
        </p:spPr>
        <p:txBody>
          <a:bodyPr wrap="square" rtlCol="0">
            <a:spAutoFit/>
          </a:bodyPr>
          <a:lstStyle/>
          <a:p>
            <a:pPr marL="457200" indent="-457200">
              <a:buFont typeface="Arial" charset="0"/>
              <a:buChar char="•"/>
            </a:pPr>
            <a:r>
              <a:rPr lang="en-US" sz="3600" dirty="0" smtClean="0"/>
              <a:t>No matter how you feel, hard to argue the Kings weren’t in a tough spot all last fall.</a:t>
            </a:r>
          </a:p>
          <a:p>
            <a:pPr marL="457200" indent="-457200">
              <a:buFont typeface="Arial" charset="0"/>
              <a:buChar char="•"/>
            </a:pPr>
            <a:r>
              <a:rPr lang="en-US" sz="3600" dirty="0" smtClean="0"/>
              <a:t>The “plan” at the beginning of the season is rarely how things end up.</a:t>
            </a:r>
          </a:p>
          <a:p>
            <a:pPr marL="457200" indent="-457200">
              <a:buFont typeface="Arial" charset="0"/>
              <a:buChar char="•"/>
            </a:pPr>
            <a:r>
              <a:rPr lang="en-US" sz="3600" dirty="0" smtClean="0"/>
              <a:t>Injuries stink.</a:t>
            </a:r>
          </a:p>
          <a:p>
            <a:pPr marL="457200" indent="-457200">
              <a:buFont typeface="Arial" charset="0"/>
              <a:buChar char="•"/>
            </a:pPr>
            <a:endParaRPr lang="en-US" sz="3600" dirty="0" smtClean="0"/>
          </a:p>
        </p:txBody>
      </p:sp>
    </p:spTree>
    <p:extLst>
      <p:ext uri="{BB962C8B-B14F-4D97-AF65-F5344CB8AC3E}">
        <p14:creationId xmlns:p14="http://schemas.microsoft.com/office/powerpoint/2010/main" val="3228287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Thanks</a:t>
            </a:r>
            <a:endParaRPr lang="en-US" dirty="0">
              <a:solidFill>
                <a:srgbClr val="C00000"/>
              </a:solidFill>
            </a:endParaRPr>
          </a:p>
        </p:txBody>
      </p:sp>
      <p:sp>
        <p:nvSpPr>
          <p:cNvPr id="3" name="Content Placeholder 2"/>
          <p:cNvSpPr>
            <a:spLocks noGrp="1"/>
          </p:cNvSpPr>
          <p:nvPr>
            <p:ph idx="1"/>
          </p:nvPr>
        </p:nvSpPr>
        <p:spPr/>
        <p:txBody>
          <a:bodyPr>
            <a:normAutofit lnSpcReduction="10000"/>
          </a:bodyPr>
          <a:lstStyle/>
          <a:p>
            <a:r>
              <a:rPr lang="en-US" sz="4000" dirty="0" smtClean="0"/>
              <a:t>Organizers!</a:t>
            </a:r>
          </a:p>
          <a:p>
            <a:r>
              <a:rPr lang="en-US" sz="4000" dirty="0" err="1" smtClean="0"/>
              <a:t>CapGeek</a:t>
            </a:r>
            <a:endParaRPr lang="en-US" sz="4000" dirty="0" smtClean="0"/>
          </a:p>
          <a:p>
            <a:r>
              <a:rPr lang="en-US" sz="4000" dirty="0" smtClean="0"/>
              <a:t>Andrew &amp; Sam at WAR On Ice</a:t>
            </a:r>
          </a:p>
          <a:p>
            <a:endParaRPr lang="en-US" sz="4000" dirty="0"/>
          </a:p>
          <a:p>
            <a:endParaRPr lang="en-US" sz="4000" dirty="0" smtClean="0"/>
          </a:p>
          <a:p>
            <a:endParaRPr lang="en-US" sz="4000" dirty="0" smtClean="0"/>
          </a:p>
          <a:p>
            <a:r>
              <a:rPr lang="en-US" sz="2400" dirty="0" smtClean="0"/>
              <a:t>Jack </a:t>
            </a:r>
            <a:r>
              <a:rPr lang="en-US" sz="2400" dirty="0" err="1" smtClean="0"/>
              <a:t>Eichel</a:t>
            </a:r>
            <a:endParaRPr lang="en-US" sz="2400" dirty="0"/>
          </a:p>
        </p:txBody>
      </p:sp>
    </p:spTree>
    <p:extLst>
      <p:ext uri="{BB962C8B-B14F-4D97-AF65-F5344CB8AC3E}">
        <p14:creationId xmlns:p14="http://schemas.microsoft.com/office/powerpoint/2010/main" val="5322820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229</TotalTime>
  <Words>962</Words>
  <Application>Microsoft Office PowerPoint</Application>
  <PresentationFormat>Widescreen</PresentationFormat>
  <Paragraphs>254</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Cambria Math</vt:lpstr>
      <vt:lpstr>Office Theme</vt:lpstr>
      <vt:lpstr>Cap Hell: An Illustration</vt:lpstr>
      <vt:lpstr>Disclaimers </vt:lpstr>
      <vt:lpstr>In the News</vt:lpstr>
      <vt:lpstr>It Started Off Fine! – 10/8/2014</vt:lpstr>
      <vt:lpstr>Lewis Down – 10/11/2014</vt:lpstr>
      <vt:lpstr>Gaborik, too! – 10/14/2014</vt:lpstr>
      <vt:lpstr>Voynov Suspended – 10/20/2014</vt:lpstr>
      <vt:lpstr>Muzzin Returns! – 10/23/2014</vt:lpstr>
      <vt:lpstr>Koping without Kopitar – 10/28/2014</vt:lpstr>
      <vt:lpstr>Emergency! – 10/30/2014</vt:lpstr>
      <vt:lpstr>Breathe a little, maybe. – 10/31 – 11/5/2014</vt:lpstr>
      <vt:lpstr>Short, but kind of better– 11/8 – 11/10/2014</vt:lpstr>
      <vt:lpstr>McJes-…Bain – 11/11/2014</vt:lpstr>
      <vt:lpstr>Voynov Relief – 11/21/2014</vt:lpstr>
      <vt:lpstr>Conclusions</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 Hell</dc:title>
  <dc:creator>Alexandra Mandrycky</dc:creator>
  <cp:lastModifiedBy>Matthew J. Hoffman</cp:lastModifiedBy>
  <cp:revision>49</cp:revision>
  <dcterms:created xsi:type="dcterms:W3CDTF">2015-10-10T06:16:27Z</dcterms:created>
  <dcterms:modified xsi:type="dcterms:W3CDTF">2015-10-10T15:13:17Z</dcterms:modified>
</cp:coreProperties>
</file>